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6.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41.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42.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43.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44.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45.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46.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47.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48.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notesSlides/notesSlide49.xml" ContentType="application/vnd.openxmlformats-officedocument.presentationml.notesSlide+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61" r:id="rId1"/>
  </p:sldMasterIdLst>
  <p:notesMasterIdLst>
    <p:notesMasterId r:id="rId73"/>
  </p:notesMasterIdLst>
  <p:sldIdLst>
    <p:sldId id="268" r:id="rId2"/>
    <p:sldId id="373" r:id="rId3"/>
    <p:sldId id="270" r:id="rId4"/>
    <p:sldId id="369" r:id="rId5"/>
    <p:sldId id="308" r:id="rId6"/>
    <p:sldId id="258" r:id="rId7"/>
    <p:sldId id="309" r:id="rId8"/>
    <p:sldId id="272" r:id="rId9"/>
    <p:sldId id="265" r:id="rId10"/>
    <p:sldId id="263" r:id="rId11"/>
    <p:sldId id="312" r:id="rId12"/>
    <p:sldId id="352" r:id="rId13"/>
    <p:sldId id="311" r:id="rId14"/>
    <p:sldId id="307" r:id="rId15"/>
    <p:sldId id="314" r:id="rId16"/>
    <p:sldId id="315" r:id="rId17"/>
    <p:sldId id="316" r:id="rId18"/>
    <p:sldId id="324" r:id="rId19"/>
    <p:sldId id="326" r:id="rId20"/>
    <p:sldId id="327" r:id="rId21"/>
    <p:sldId id="328" r:id="rId22"/>
    <p:sldId id="329" r:id="rId23"/>
    <p:sldId id="336" r:id="rId24"/>
    <p:sldId id="330" r:id="rId25"/>
    <p:sldId id="332" r:id="rId26"/>
    <p:sldId id="340" r:id="rId27"/>
    <p:sldId id="331" r:id="rId28"/>
    <p:sldId id="335" r:id="rId29"/>
    <p:sldId id="337" r:id="rId30"/>
    <p:sldId id="341" r:id="rId31"/>
    <p:sldId id="338" r:id="rId32"/>
    <p:sldId id="333" r:id="rId33"/>
    <p:sldId id="334" r:id="rId34"/>
    <p:sldId id="342" r:id="rId35"/>
    <p:sldId id="339" r:id="rId36"/>
    <p:sldId id="343" r:id="rId37"/>
    <p:sldId id="344" r:id="rId38"/>
    <p:sldId id="345" r:id="rId39"/>
    <p:sldId id="346" r:id="rId40"/>
    <p:sldId id="348" r:id="rId41"/>
    <p:sldId id="351" r:id="rId42"/>
    <p:sldId id="349" r:id="rId43"/>
    <p:sldId id="347" r:id="rId44"/>
    <p:sldId id="303" r:id="rId45"/>
    <p:sldId id="360" r:id="rId46"/>
    <p:sldId id="350" r:id="rId47"/>
    <p:sldId id="370" r:id="rId48"/>
    <p:sldId id="365" r:id="rId49"/>
    <p:sldId id="366" r:id="rId50"/>
    <p:sldId id="358" r:id="rId51"/>
    <p:sldId id="362" r:id="rId52"/>
    <p:sldId id="361" r:id="rId53"/>
    <p:sldId id="363" r:id="rId54"/>
    <p:sldId id="368" r:id="rId55"/>
    <p:sldId id="367" r:id="rId56"/>
    <p:sldId id="353" r:id="rId57"/>
    <p:sldId id="284" r:id="rId58"/>
    <p:sldId id="306" r:id="rId59"/>
    <p:sldId id="304" r:id="rId60"/>
    <p:sldId id="354" r:id="rId61"/>
    <p:sldId id="298" r:id="rId62"/>
    <p:sldId id="301" r:id="rId63"/>
    <p:sldId id="318" r:id="rId64"/>
    <p:sldId id="317" r:id="rId65"/>
    <p:sldId id="269" r:id="rId66"/>
    <p:sldId id="256" r:id="rId67"/>
    <p:sldId id="355" r:id="rId68"/>
    <p:sldId id="356" r:id="rId69"/>
    <p:sldId id="357" r:id="rId70"/>
    <p:sldId id="371" r:id="rId71"/>
    <p:sldId id="372" r:id="rId7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5E02"/>
    <a:srgbClr val="EB7DD3"/>
    <a:srgbClr val="F09ED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58180" autoAdjust="0"/>
  </p:normalViewPr>
  <p:slideViewPr>
    <p:cSldViewPr>
      <p:cViewPr varScale="1">
        <p:scale>
          <a:sx n="63" d="100"/>
          <a:sy n="63" d="100"/>
        </p:scale>
        <p:origin x="1206"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83" d="100"/>
          <a:sy n="83" d="100"/>
        </p:scale>
        <p:origin x="2010"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5AB931-4BA2-4481-AC7B-89A8220AE067}" type="doc">
      <dgm:prSet loTypeId="urn:microsoft.com/office/officeart/2005/8/layout/vList2" loCatId="list" qsTypeId="urn:microsoft.com/office/officeart/2005/8/quickstyle/3d3" qsCatId="3D" csTypeId="urn:microsoft.com/office/officeart/2005/8/colors/accent3_2" csCatId="accent3" phldr="1"/>
      <dgm:spPr/>
      <dgm:t>
        <a:bodyPr/>
        <a:lstStyle/>
        <a:p>
          <a:endParaRPr lang="en-US"/>
        </a:p>
      </dgm:t>
    </dgm:pt>
    <dgm:pt modelId="{EFD190CD-E64E-492B-8EDC-548F30F1AB37}">
      <dgm:prSet custT="1"/>
      <dgm:spPr/>
      <dgm:t>
        <a:bodyPr/>
        <a:lstStyle/>
        <a:p>
          <a:pPr rtl="0">
            <a:lnSpc>
              <a:spcPct val="150000"/>
            </a:lnSpc>
          </a:pPr>
          <a:r>
            <a:rPr lang="en-US" sz="2400" dirty="0" smtClean="0"/>
            <a:t>German Brewing Forum</a:t>
          </a:r>
        </a:p>
      </dgm:t>
    </dgm:pt>
    <dgm:pt modelId="{FC936BDD-CAC1-4D7D-B377-8DA80C612866}" type="parTrans" cxnId="{EDDFFBCE-B97D-4B17-94D8-0C9E47B9780F}">
      <dgm:prSet/>
      <dgm:spPr/>
      <dgm:t>
        <a:bodyPr/>
        <a:lstStyle/>
        <a:p>
          <a:endParaRPr lang="en-US" sz="2400"/>
        </a:p>
      </dgm:t>
    </dgm:pt>
    <dgm:pt modelId="{889513E0-5637-4B19-AF9D-4614781E5447}" type="sibTrans" cxnId="{EDDFFBCE-B97D-4B17-94D8-0C9E47B9780F}">
      <dgm:prSet/>
      <dgm:spPr/>
      <dgm:t>
        <a:bodyPr/>
        <a:lstStyle/>
        <a:p>
          <a:endParaRPr lang="en-US" sz="2400"/>
        </a:p>
      </dgm:t>
    </dgm:pt>
    <dgm:pt modelId="{3C0A5C54-BC75-41FF-AA41-B236C22878CE}">
      <dgm:prSet custT="1"/>
      <dgm:spPr/>
      <dgm:t>
        <a:bodyPr/>
        <a:lstStyle/>
        <a:p>
          <a:pPr rtl="0"/>
          <a:r>
            <a:rPr lang="en-US" sz="2400" dirty="0" smtClean="0"/>
            <a:t>Reviewers</a:t>
          </a:r>
          <a:endParaRPr lang="en-US" sz="2400" dirty="0"/>
        </a:p>
      </dgm:t>
    </dgm:pt>
    <dgm:pt modelId="{9EADEB0A-D494-4125-8D25-28BCCF3F4A85}" type="parTrans" cxnId="{22B3E266-2814-4CB2-9A4F-07686F23E47D}">
      <dgm:prSet/>
      <dgm:spPr/>
      <dgm:t>
        <a:bodyPr/>
        <a:lstStyle/>
        <a:p>
          <a:endParaRPr lang="en-US" sz="2400"/>
        </a:p>
      </dgm:t>
    </dgm:pt>
    <dgm:pt modelId="{19320034-DC67-45B9-89C6-4B4128FC1250}" type="sibTrans" cxnId="{22B3E266-2814-4CB2-9A4F-07686F23E47D}">
      <dgm:prSet/>
      <dgm:spPr/>
      <dgm:t>
        <a:bodyPr/>
        <a:lstStyle/>
        <a:p>
          <a:endParaRPr lang="en-US" sz="2400"/>
        </a:p>
      </dgm:t>
    </dgm:pt>
    <dgm:pt modelId="{460CD226-BBE8-482F-AB4C-0982628D555B}">
      <dgm:prSet custT="1"/>
      <dgm:spPr/>
      <dgm:t>
        <a:bodyPr/>
        <a:lstStyle/>
        <a:p>
          <a:pPr rtl="0">
            <a:lnSpc>
              <a:spcPct val="100000"/>
            </a:lnSpc>
          </a:pPr>
          <a:r>
            <a:rPr lang="en-US" sz="2400" dirty="0" smtClean="0"/>
            <a:t>CT Owen</a:t>
          </a:r>
          <a:endParaRPr lang="en-US" sz="2400" dirty="0"/>
        </a:p>
      </dgm:t>
    </dgm:pt>
    <dgm:pt modelId="{B915C710-34B9-4EE3-87CA-BB00D701D2EC}" type="parTrans" cxnId="{69A89005-14B0-4765-A986-3AFE165B37B8}">
      <dgm:prSet/>
      <dgm:spPr/>
    </dgm:pt>
    <dgm:pt modelId="{82058769-D697-48CD-8B64-18575CB7F24D}" type="sibTrans" cxnId="{69A89005-14B0-4765-A986-3AFE165B37B8}">
      <dgm:prSet/>
      <dgm:spPr/>
    </dgm:pt>
    <dgm:pt modelId="{7CE574F6-DF56-4399-9D3D-EF1841A6145A}">
      <dgm:prSet custT="1"/>
      <dgm:spPr/>
      <dgm:t>
        <a:bodyPr/>
        <a:lstStyle/>
        <a:p>
          <a:pPr rtl="0">
            <a:lnSpc>
              <a:spcPct val="100000"/>
            </a:lnSpc>
          </a:pPr>
          <a:r>
            <a:rPr lang="en-US" sz="2400" dirty="0" err="1" smtClean="0"/>
            <a:t>Techbräu</a:t>
          </a:r>
          <a:endParaRPr lang="en-US" sz="2400" dirty="0" smtClean="0"/>
        </a:p>
      </dgm:t>
    </dgm:pt>
    <dgm:pt modelId="{EB3DB03A-4C99-4B28-B3F4-A46CA12759D0}" type="parTrans" cxnId="{93532940-5847-4034-A3E4-3F92B3D268B7}">
      <dgm:prSet/>
      <dgm:spPr/>
    </dgm:pt>
    <dgm:pt modelId="{1E9B2770-A5F0-4455-A563-A6EDFD31C36E}" type="sibTrans" cxnId="{93532940-5847-4034-A3E4-3F92B3D268B7}">
      <dgm:prSet/>
      <dgm:spPr/>
    </dgm:pt>
    <dgm:pt modelId="{DCC033D2-77F8-499F-9A98-B2859B16B1CF}">
      <dgm:prSet custT="1"/>
      <dgm:spPr/>
      <dgm:t>
        <a:bodyPr/>
        <a:lstStyle/>
        <a:p>
          <a:pPr rtl="0">
            <a:lnSpc>
              <a:spcPct val="100000"/>
            </a:lnSpc>
          </a:pPr>
          <a:r>
            <a:rPr lang="en-US" sz="2400" dirty="0" smtClean="0"/>
            <a:t>Matt </a:t>
          </a:r>
          <a:r>
            <a:rPr lang="en-US" sz="2400" dirty="0" err="1" smtClean="0"/>
            <a:t>Chrispen</a:t>
          </a:r>
          <a:endParaRPr lang="en-US" sz="2400" dirty="0"/>
        </a:p>
      </dgm:t>
    </dgm:pt>
    <dgm:pt modelId="{842444BE-1E65-43A6-BE5E-D2B1C4B197F9}" type="parTrans" cxnId="{6D55A41B-7B5D-4E2B-874F-2F9D166B20BF}">
      <dgm:prSet/>
      <dgm:spPr/>
      <dgm:t>
        <a:bodyPr/>
        <a:lstStyle/>
        <a:p>
          <a:endParaRPr lang="en-US"/>
        </a:p>
      </dgm:t>
    </dgm:pt>
    <dgm:pt modelId="{519E809C-DE76-4E5E-9CAA-ED6484531E78}" type="sibTrans" cxnId="{6D55A41B-7B5D-4E2B-874F-2F9D166B20BF}">
      <dgm:prSet/>
      <dgm:spPr/>
      <dgm:t>
        <a:bodyPr/>
        <a:lstStyle/>
        <a:p>
          <a:endParaRPr lang="en-US"/>
        </a:p>
      </dgm:t>
    </dgm:pt>
    <dgm:pt modelId="{8F348DCC-98F2-43F6-9C4A-57BBE08E7FD3}">
      <dgm:prSet custT="1"/>
      <dgm:spPr/>
      <dgm:t>
        <a:bodyPr/>
        <a:lstStyle/>
        <a:p>
          <a:pPr rtl="0">
            <a:lnSpc>
              <a:spcPct val="100000"/>
            </a:lnSpc>
          </a:pPr>
          <a:r>
            <a:rPr lang="en-US" sz="2400" dirty="0" smtClean="0"/>
            <a:t>Bryan </a:t>
          </a:r>
          <a:r>
            <a:rPr lang="en-US" sz="2400" dirty="0" err="1" smtClean="0"/>
            <a:t>Rabe</a:t>
          </a:r>
          <a:endParaRPr lang="en-US" sz="2400" dirty="0"/>
        </a:p>
      </dgm:t>
    </dgm:pt>
    <dgm:pt modelId="{5A08453B-A992-4D00-8FD8-46FCD653E372}" type="parTrans" cxnId="{58AC0BAB-2E2B-4418-81E1-DA935C5F7A11}">
      <dgm:prSet/>
      <dgm:spPr/>
      <dgm:t>
        <a:bodyPr/>
        <a:lstStyle/>
        <a:p>
          <a:endParaRPr lang="en-US"/>
        </a:p>
      </dgm:t>
    </dgm:pt>
    <dgm:pt modelId="{50525CFD-A84C-494B-8025-8F1F7F90B9B0}" type="sibTrans" cxnId="{58AC0BAB-2E2B-4418-81E1-DA935C5F7A11}">
      <dgm:prSet/>
      <dgm:spPr/>
      <dgm:t>
        <a:bodyPr/>
        <a:lstStyle/>
        <a:p>
          <a:endParaRPr lang="en-US"/>
        </a:p>
      </dgm:t>
    </dgm:pt>
    <dgm:pt modelId="{32FDEFF0-F5B6-46C4-A7E6-9B443E02340E}">
      <dgm:prSet custT="1"/>
      <dgm:spPr/>
      <dgm:t>
        <a:bodyPr/>
        <a:lstStyle/>
        <a:p>
          <a:pPr rtl="0">
            <a:lnSpc>
              <a:spcPct val="100000"/>
            </a:lnSpc>
          </a:pPr>
          <a:r>
            <a:rPr lang="en-US" sz="2400" dirty="0" smtClean="0"/>
            <a:t>Jeff </a:t>
          </a:r>
          <a:r>
            <a:rPr lang="en-US" sz="2400" dirty="0" err="1" smtClean="0"/>
            <a:t>Rankert</a:t>
          </a:r>
          <a:endParaRPr lang="en-US" sz="2400" dirty="0"/>
        </a:p>
      </dgm:t>
    </dgm:pt>
    <dgm:pt modelId="{D7841507-D6C3-4A34-B350-D20CE35D63A9}" type="parTrans" cxnId="{E9E30A06-29C7-4B60-89CE-B7ED8729001D}">
      <dgm:prSet/>
      <dgm:spPr/>
      <dgm:t>
        <a:bodyPr/>
        <a:lstStyle/>
        <a:p>
          <a:endParaRPr lang="en-US"/>
        </a:p>
      </dgm:t>
    </dgm:pt>
    <dgm:pt modelId="{5518AA3C-05F5-4BF6-B4A5-3A36ABF64C38}" type="sibTrans" cxnId="{E9E30A06-29C7-4B60-89CE-B7ED8729001D}">
      <dgm:prSet/>
      <dgm:spPr/>
      <dgm:t>
        <a:bodyPr/>
        <a:lstStyle/>
        <a:p>
          <a:endParaRPr lang="en-US"/>
        </a:p>
      </dgm:t>
    </dgm:pt>
    <dgm:pt modelId="{DF248E38-65A3-4711-B8D4-0D9D1AB182A7}">
      <dgm:prSet custT="1"/>
      <dgm:spPr/>
      <dgm:t>
        <a:bodyPr/>
        <a:lstStyle/>
        <a:p>
          <a:pPr rtl="0">
            <a:lnSpc>
              <a:spcPct val="100000"/>
            </a:lnSpc>
          </a:pPr>
          <a:r>
            <a:rPr lang="en-US" sz="2400" dirty="0" smtClean="0"/>
            <a:t>Nico</a:t>
          </a:r>
        </a:p>
      </dgm:t>
    </dgm:pt>
    <dgm:pt modelId="{6A358B75-FB21-40CB-8CC0-4044655154E0}" type="parTrans" cxnId="{2CA4F221-ACE5-4AF5-93C7-81C3F0DEEE15}">
      <dgm:prSet/>
      <dgm:spPr/>
    </dgm:pt>
    <dgm:pt modelId="{8B79B907-D3D6-4D34-8F60-07598328CA32}" type="sibTrans" cxnId="{2CA4F221-ACE5-4AF5-93C7-81C3F0DEEE15}">
      <dgm:prSet/>
      <dgm:spPr/>
    </dgm:pt>
    <dgm:pt modelId="{010A0FC9-769B-49AE-BDA4-6498F4CCFE9E}">
      <dgm:prSet custT="1"/>
      <dgm:spPr/>
      <dgm:t>
        <a:bodyPr/>
        <a:lstStyle/>
        <a:p>
          <a:pPr rtl="0">
            <a:lnSpc>
              <a:spcPct val="100000"/>
            </a:lnSpc>
          </a:pPr>
          <a:r>
            <a:rPr lang="en-US" sz="2400" dirty="0" smtClean="0"/>
            <a:t>Abbey (CT)</a:t>
          </a:r>
        </a:p>
      </dgm:t>
    </dgm:pt>
    <dgm:pt modelId="{BA143852-877B-4A22-BE8A-B64A7B204C48}" type="parTrans" cxnId="{116E1676-138B-45B8-A539-F8F9EAD1FFF4}">
      <dgm:prSet/>
      <dgm:spPr/>
    </dgm:pt>
    <dgm:pt modelId="{593024A0-E8A5-4914-8CD2-DF03E425789D}" type="sibTrans" cxnId="{116E1676-138B-45B8-A539-F8F9EAD1FFF4}">
      <dgm:prSet/>
      <dgm:spPr/>
    </dgm:pt>
    <dgm:pt modelId="{D637369D-16DB-4CA4-A892-16E737588EF9}" type="pres">
      <dgm:prSet presAssocID="{C05AB931-4BA2-4481-AC7B-89A8220AE067}" presName="linear" presStyleCnt="0">
        <dgm:presLayoutVars>
          <dgm:animLvl val="lvl"/>
          <dgm:resizeHandles val="exact"/>
        </dgm:presLayoutVars>
      </dgm:prSet>
      <dgm:spPr/>
      <dgm:t>
        <a:bodyPr/>
        <a:lstStyle/>
        <a:p>
          <a:endParaRPr lang="en-US"/>
        </a:p>
      </dgm:t>
    </dgm:pt>
    <dgm:pt modelId="{23331CE6-A0A6-4FB3-91E1-F590EDC8394B}" type="pres">
      <dgm:prSet presAssocID="{EFD190CD-E64E-492B-8EDC-548F30F1AB37}" presName="parentText" presStyleLbl="node1" presStyleIdx="0" presStyleCnt="2">
        <dgm:presLayoutVars>
          <dgm:chMax val="0"/>
          <dgm:bulletEnabled val="1"/>
        </dgm:presLayoutVars>
      </dgm:prSet>
      <dgm:spPr/>
      <dgm:t>
        <a:bodyPr/>
        <a:lstStyle/>
        <a:p>
          <a:endParaRPr lang="en-US"/>
        </a:p>
      </dgm:t>
    </dgm:pt>
    <dgm:pt modelId="{9CAAA0D9-A2EE-4781-A4B0-976FD6BE8FB7}" type="pres">
      <dgm:prSet presAssocID="{EFD190CD-E64E-492B-8EDC-548F30F1AB37}" presName="childText" presStyleLbl="revTx" presStyleIdx="0" presStyleCnt="2">
        <dgm:presLayoutVars>
          <dgm:bulletEnabled val="1"/>
        </dgm:presLayoutVars>
      </dgm:prSet>
      <dgm:spPr/>
      <dgm:t>
        <a:bodyPr/>
        <a:lstStyle/>
        <a:p>
          <a:endParaRPr lang="en-US"/>
        </a:p>
      </dgm:t>
    </dgm:pt>
    <dgm:pt modelId="{DFED1D25-3021-44FD-8751-3F69DD76DFB2}" type="pres">
      <dgm:prSet presAssocID="{3C0A5C54-BC75-41FF-AA41-B236C22878CE}" presName="parentText" presStyleLbl="node1" presStyleIdx="1" presStyleCnt="2">
        <dgm:presLayoutVars>
          <dgm:chMax val="0"/>
          <dgm:bulletEnabled val="1"/>
        </dgm:presLayoutVars>
      </dgm:prSet>
      <dgm:spPr/>
      <dgm:t>
        <a:bodyPr/>
        <a:lstStyle/>
        <a:p>
          <a:endParaRPr lang="en-US"/>
        </a:p>
      </dgm:t>
    </dgm:pt>
    <dgm:pt modelId="{216516DE-3267-4973-9C21-06DC8040509B}" type="pres">
      <dgm:prSet presAssocID="{3C0A5C54-BC75-41FF-AA41-B236C22878CE}" presName="childText" presStyleLbl="revTx" presStyleIdx="1" presStyleCnt="2">
        <dgm:presLayoutVars>
          <dgm:bulletEnabled val="1"/>
        </dgm:presLayoutVars>
      </dgm:prSet>
      <dgm:spPr/>
      <dgm:t>
        <a:bodyPr/>
        <a:lstStyle/>
        <a:p>
          <a:endParaRPr lang="en-US"/>
        </a:p>
      </dgm:t>
    </dgm:pt>
  </dgm:ptLst>
  <dgm:cxnLst>
    <dgm:cxn modelId="{93532940-5847-4034-A3E4-3F92B3D268B7}" srcId="{EFD190CD-E64E-492B-8EDC-548F30F1AB37}" destId="{7CE574F6-DF56-4399-9D3D-EF1841A6145A}" srcOrd="0" destOrd="0" parTransId="{EB3DB03A-4C99-4B28-B3F4-A46CA12759D0}" sibTransId="{1E9B2770-A5F0-4455-A563-A6EDFD31C36E}"/>
    <dgm:cxn modelId="{6D55A41B-7B5D-4E2B-874F-2F9D166B20BF}" srcId="{3C0A5C54-BC75-41FF-AA41-B236C22878CE}" destId="{DCC033D2-77F8-499F-9A98-B2859B16B1CF}" srcOrd="1" destOrd="0" parTransId="{842444BE-1E65-43A6-BE5E-D2B1C4B197F9}" sibTransId="{519E809C-DE76-4E5E-9CAA-ED6484531E78}"/>
    <dgm:cxn modelId="{2CA4F221-ACE5-4AF5-93C7-81C3F0DEEE15}" srcId="{EFD190CD-E64E-492B-8EDC-548F30F1AB37}" destId="{DF248E38-65A3-4711-B8D4-0D9D1AB182A7}" srcOrd="1" destOrd="0" parTransId="{6A358B75-FB21-40CB-8CC0-4044655154E0}" sibTransId="{8B79B907-D3D6-4D34-8F60-07598328CA32}"/>
    <dgm:cxn modelId="{E6703953-119C-43C0-BDA8-A0F6C7BD7FF0}" type="presOf" srcId="{7CE574F6-DF56-4399-9D3D-EF1841A6145A}" destId="{9CAAA0D9-A2EE-4781-A4B0-976FD6BE8FB7}" srcOrd="0" destOrd="0" presId="urn:microsoft.com/office/officeart/2005/8/layout/vList2"/>
    <dgm:cxn modelId="{22B3E266-2814-4CB2-9A4F-07686F23E47D}" srcId="{C05AB931-4BA2-4481-AC7B-89A8220AE067}" destId="{3C0A5C54-BC75-41FF-AA41-B236C22878CE}" srcOrd="1" destOrd="0" parTransId="{9EADEB0A-D494-4125-8D25-28BCCF3F4A85}" sibTransId="{19320034-DC67-45B9-89C6-4B4128FC1250}"/>
    <dgm:cxn modelId="{8C0B7CC2-1635-4DBD-95DE-DD42FB9C407B}" type="presOf" srcId="{8F348DCC-98F2-43F6-9C4A-57BBE08E7FD3}" destId="{216516DE-3267-4973-9C21-06DC8040509B}" srcOrd="0" destOrd="2" presId="urn:microsoft.com/office/officeart/2005/8/layout/vList2"/>
    <dgm:cxn modelId="{768A05E7-7871-4405-A579-DFF91F07077D}" type="presOf" srcId="{DCC033D2-77F8-499F-9A98-B2859B16B1CF}" destId="{216516DE-3267-4973-9C21-06DC8040509B}" srcOrd="0" destOrd="1" presId="urn:microsoft.com/office/officeart/2005/8/layout/vList2"/>
    <dgm:cxn modelId="{2C83051E-90CE-46F6-9C6F-835E2A649224}" type="presOf" srcId="{460CD226-BBE8-482F-AB4C-0982628D555B}" destId="{216516DE-3267-4973-9C21-06DC8040509B}" srcOrd="0" destOrd="0" presId="urn:microsoft.com/office/officeart/2005/8/layout/vList2"/>
    <dgm:cxn modelId="{75F3CC0E-A52E-49F3-9624-740F9E690997}" type="presOf" srcId="{DF248E38-65A3-4711-B8D4-0D9D1AB182A7}" destId="{9CAAA0D9-A2EE-4781-A4B0-976FD6BE8FB7}" srcOrd="0" destOrd="1" presId="urn:microsoft.com/office/officeart/2005/8/layout/vList2"/>
    <dgm:cxn modelId="{84AF9CF6-8C35-4075-BC25-7BB74FFD483D}" type="presOf" srcId="{C05AB931-4BA2-4481-AC7B-89A8220AE067}" destId="{D637369D-16DB-4CA4-A892-16E737588EF9}" srcOrd="0" destOrd="0" presId="urn:microsoft.com/office/officeart/2005/8/layout/vList2"/>
    <dgm:cxn modelId="{EDDFFBCE-B97D-4B17-94D8-0C9E47B9780F}" srcId="{C05AB931-4BA2-4481-AC7B-89A8220AE067}" destId="{EFD190CD-E64E-492B-8EDC-548F30F1AB37}" srcOrd="0" destOrd="0" parTransId="{FC936BDD-CAC1-4D7D-B377-8DA80C612866}" sibTransId="{889513E0-5637-4B19-AF9D-4614781E5447}"/>
    <dgm:cxn modelId="{6340C096-213D-4CE2-9F49-D70CE622360E}" type="presOf" srcId="{EFD190CD-E64E-492B-8EDC-548F30F1AB37}" destId="{23331CE6-A0A6-4FB3-91E1-F590EDC8394B}" srcOrd="0" destOrd="0" presId="urn:microsoft.com/office/officeart/2005/8/layout/vList2"/>
    <dgm:cxn modelId="{69A89005-14B0-4765-A986-3AFE165B37B8}" srcId="{3C0A5C54-BC75-41FF-AA41-B236C22878CE}" destId="{460CD226-BBE8-482F-AB4C-0982628D555B}" srcOrd="0" destOrd="0" parTransId="{B915C710-34B9-4EE3-87CA-BB00D701D2EC}" sibTransId="{82058769-D697-48CD-8B64-18575CB7F24D}"/>
    <dgm:cxn modelId="{E10A2A5D-6D5D-40FC-BB3A-A3526F059E2A}" type="presOf" srcId="{3C0A5C54-BC75-41FF-AA41-B236C22878CE}" destId="{DFED1D25-3021-44FD-8751-3F69DD76DFB2}" srcOrd="0" destOrd="0" presId="urn:microsoft.com/office/officeart/2005/8/layout/vList2"/>
    <dgm:cxn modelId="{E1518BA7-D709-4269-A756-0E5A650E9B7E}" type="presOf" srcId="{32FDEFF0-F5B6-46C4-A7E6-9B443E02340E}" destId="{216516DE-3267-4973-9C21-06DC8040509B}" srcOrd="0" destOrd="3" presId="urn:microsoft.com/office/officeart/2005/8/layout/vList2"/>
    <dgm:cxn modelId="{116E1676-138B-45B8-A539-F8F9EAD1FFF4}" srcId="{EFD190CD-E64E-492B-8EDC-548F30F1AB37}" destId="{010A0FC9-769B-49AE-BDA4-6498F4CCFE9E}" srcOrd="2" destOrd="0" parTransId="{BA143852-877B-4A22-BE8A-B64A7B204C48}" sibTransId="{593024A0-E8A5-4914-8CD2-DF03E425789D}"/>
    <dgm:cxn modelId="{E9E30A06-29C7-4B60-89CE-B7ED8729001D}" srcId="{3C0A5C54-BC75-41FF-AA41-B236C22878CE}" destId="{32FDEFF0-F5B6-46C4-A7E6-9B443E02340E}" srcOrd="3" destOrd="0" parTransId="{D7841507-D6C3-4A34-B350-D20CE35D63A9}" sibTransId="{5518AA3C-05F5-4BF6-B4A5-3A36ABF64C38}"/>
    <dgm:cxn modelId="{71AD9B10-D8BB-4685-B70C-C0126F064DA1}" type="presOf" srcId="{010A0FC9-769B-49AE-BDA4-6498F4CCFE9E}" destId="{9CAAA0D9-A2EE-4781-A4B0-976FD6BE8FB7}" srcOrd="0" destOrd="2" presId="urn:microsoft.com/office/officeart/2005/8/layout/vList2"/>
    <dgm:cxn modelId="{58AC0BAB-2E2B-4418-81E1-DA935C5F7A11}" srcId="{3C0A5C54-BC75-41FF-AA41-B236C22878CE}" destId="{8F348DCC-98F2-43F6-9C4A-57BBE08E7FD3}" srcOrd="2" destOrd="0" parTransId="{5A08453B-A992-4D00-8FD8-46FCD653E372}" sibTransId="{50525CFD-A84C-494B-8025-8F1F7F90B9B0}"/>
    <dgm:cxn modelId="{2AA04F95-DBAF-4077-BD48-E595D33CD395}" type="presParOf" srcId="{D637369D-16DB-4CA4-A892-16E737588EF9}" destId="{23331CE6-A0A6-4FB3-91E1-F590EDC8394B}" srcOrd="0" destOrd="0" presId="urn:microsoft.com/office/officeart/2005/8/layout/vList2"/>
    <dgm:cxn modelId="{F084D150-D15C-4B1A-8A17-4B157F320FC6}" type="presParOf" srcId="{D637369D-16DB-4CA4-A892-16E737588EF9}" destId="{9CAAA0D9-A2EE-4781-A4B0-976FD6BE8FB7}" srcOrd="1" destOrd="0" presId="urn:microsoft.com/office/officeart/2005/8/layout/vList2"/>
    <dgm:cxn modelId="{CC7A7E44-4DFC-4C09-B978-6AC26CAB47C2}" type="presParOf" srcId="{D637369D-16DB-4CA4-A892-16E737588EF9}" destId="{DFED1D25-3021-44FD-8751-3F69DD76DFB2}" srcOrd="2" destOrd="0" presId="urn:microsoft.com/office/officeart/2005/8/layout/vList2"/>
    <dgm:cxn modelId="{ACF6A87E-845B-4CC4-9FF1-2DB730BB174E}" type="presParOf" srcId="{D637369D-16DB-4CA4-A892-16E737588EF9}" destId="{216516DE-3267-4973-9C21-06DC8040509B}"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5AB931-4BA2-4481-AC7B-89A8220AE067}" type="doc">
      <dgm:prSet loTypeId="urn:microsoft.com/office/officeart/2005/8/layout/vList2" loCatId="list" qsTypeId="urn:microsoft.com/office/officeart/2005/8/quickstyle/3d3" qsCatId="3D" csTypeId="urn:microsoft.com/office/officeart/2005/8/colors/colorful3" csCatId="colorful" phldr="1"/>
      <dgm:spPr/>
      <dgm:t>
        <a:bodyPr/>
        <a:lstStyle/>
        <a:p>
          <a:endParaRPr lang="en-US"/>
        </a:p>
      </dgm:t>
    </dgm:pt>
    <dgm:pt modelId="{EFD190CD-E64E-492B-8EDC-548F30F1AB37}">
      <dgm:prSet custT="1"/>
      <dgm:spPr/>
      <dgm:t>
        <a:bodyPr/>
        <a:lstStyle/>
        <a:p>
          <a:pPr rtl="0">
            <a:lnSpc>
              <a:spcPct val="150000"/>
            </a:lnSpc>
          </a:pPr>
          <a:r>
            <a:rPr lang="en-US" sz="2400" dirty="0" smtClean="0"/>
            <a:t>What is HSO and where it fits</a:t>
          </a:r>
          <a:endParaRPr lang="en-US" sz="2400" dirty="0"/>
        </a:p>
      </dgm:t>
    </dgm:pt>
    <dgm:pt modelId="{FC936BDD-CAC1-4D7D-B377-8DA80C612866}" type="parTrans" cxnId="{EDDFFBCE-B97D-4B17-94D8-0C9E47B9780F}">
      <dgm:prSet/>
      <dgm:spPr/>
      <dgm:t>
        <a:bodyPr/>
        <a:lstStyle/>
        <a:p>
          <a:endParaRPr lang="en-US" sz="2400"/>
        </a:p>
      </dgm:t>
    </dgm:pt>
    <dgm:pt modelId="{889513E0-5637-4B19-AF9D-4614781E5447}" type="sibTrans" cxnId="{EDDFFBCE-B97D-4B17-94D8-0C9E47B9780F}">
      <dgm:prSet/>
      <dgm:spPr/>
      <dgm:t>
        <a:bodyPr/>
        <a:lstStyle/>
        <a:p>
          <a:endParaRPr lang="en-US" sz="2400"/>
        </a:p>
      </dgm:t>
    </dgm:pt>
    <dgm:pt modelId="{3FB366A1-C592-4239-839E-51A4D793D68D}">
      <dgm:prSet custT="1"/>
      <dgm:spPr/>
      <dgm:t>
        <a:bodyPr/>
        <a:lstStyle/>
        <a:p>
          <a:pPr rtl="0"/>
          <a:r>
            <a:rPr lang="en-US" sz="2400" dirty="0" smtClean="0"/>
            <a:t>The evidence for HSO (or not)</a:t>
          </a:r>
          <a:endParaRPr lang="en-US" sz="2400" dirty="0"/>
        </a:p>
      </dgm:t>
    </dgm:pt>
    <dgm:pt modelId="{559FEA1D-F683-4A6B-AFE3-E261BA85F9ED}" type="parTrans" cxnId="{24CF565A-D592-48C8-9817-0D3E67C77E9C}">
      <dgm:prSet/>
      <dgm:spPr/>
      <dgm:t>
        <a:bodyPr/>
        <a:lstStyle/>
        <a:p>
          <a:endParaRPr lang="en-US" sz="2400"/>
        </a:p>
      </dgm:t>
    </dgm:pt>
    <dgm:pt modelId="{AC96809B-0CF5-4F3C-990A-B0EFC445DDB0}" type="sibTrans" cxnId="{24CF565A-D592-48C8-9817-0D3E67C77E9C}">
      <dgm:prSet/>
      <dgm:spPr/>
      <dgm:t>
        <a:bodyPr/>
        <a:lstStyle/>
        <a:p>
          <a:endParaRPr lang="en-US" sz="2400"/>
        </a:p>
      </dgm:t>
    </dgm:pt>
    <dgm:pt modelId="{6EE2DC62-C931-497C-B278-944F2A698887}">
      <dgm:prSet custT="1"/>
      <dgm:spPr/>
      <dgm:t>
        <a:bodyPr/>
        <a:lstStyle/>
        <a:p>
          <a:pPr rtl="0"/>
          <a:r>
            <a:rPr lang="en-US" sz="2400" dirty="0" smtClean="0"/>
            <a:t>Conclusions from the scientists</a:t>
          </a:r>
          <a:endParaRPr lang="en-US" sz="2400" dirty="0"/>
        </a:p>
      </dgm:t>
    </dgm:pt>
    <dgm:pt modelId="{C0DCC07D-F0AD-4EAC-B8BD-F4CB065258C0}" type="parTrans" cxnId="{DA3A1E7F-6F56-4B3F-8DBC-101AF954F9EC}">
      <dgm:prSet/>
      <dgm:spPr/>
      <dgm:t>
        <a:bodyPr/>
        <a:lstStyle/>
        <a:p>
          <a:endParaRPr lang="en-US" sz="2400"/>
        </a:p>
      </dgm:t>
    </dgm:pt>
    <dgm:pt modelId="{AA3ED1DE-2A94-4A10-99B4-FD4D92690A98}" type="sibTrans" cxnId="{DA3A1E7F-6F56-4B3F-8DBC-101AF954F9EC}">
      <dgm:prSet/>
      <dgm:spPr/>
      <dgm:t>
        <a:bodyPr/>
        <a:lstStyle/>
        <a:p>
          <a:endParaRPr lang="en-US" sz="2400"/>
        </a:p>
      </dgm:t>
    </dgm:pt>
    <dgm:pt modelId="{3C0A5C54-BC75-41FF-AA41-B236C22878CE}">
      <dgm:prSet custT="1"/>
      <dgm:spPr/>
      <dgm:t>
        <a:bodyPr/>
        <a:lstStyle/>
        <a:p>
          <a:pPr rtl="0"/>
          <a:r>
            <a:rPr lang="en-US" sz="2400" dirty="0" smtClean="0"/>
            <a:t>Narziss pilot experiments</a:t>
          </a:r>
          <a:endParaRPr lang="en-US" sz="2400" dirty="0"/>
        </a:p>
      </dgm:t>
    </dgm:pt>
    <dgm:pt modelId="{9EADEB0A-D494-4125-8D25-28BCCF3F4A85}" type="parTrans" cxnId="{22B3E266-2814-4CB2-9A4F-07686F23E47D}">
      <dgm:prSet/>
      <dgm:spPr/>
      <dgm:t>
        <a:bodyPr/>
        <a:lstStyle/>
        <a:p>
          <a:endParaRPr lang="en-US" sz="2400"/>
        </a:p>
      </dgm:t>
    </dgm:pt>
    <dgm:pt modelId="{19320034-DC67-45B9-89C6-4B4128FC1250}" type="sibTrans" cxnId="{22B3E266-2814-4CB2-9A4F-07686F23E47D}">
      <dgm:prSet/>
      <dgm:spPr/>
      <dgm:t>
        <a:bodyPr/>
        <a:lstStyle/>
        <a:p>
          <a:endParaRPr lang="en-US" sz="2400"/>
        </a:p>
      </dgm:t>
    </dgm:pt>
    <dgm:pt modelId="{6B36B614-7842-41E6-8F8D-11D161E29A53}">
      <dgm:prSet custT="1"/>
      <dgm:spPr/>
      <dgm:t>
        <a:bodyPr/>
        <a:lstStyle/>
        <a:p>
          <a:pPr rtl="0"/>
          <a:r>
            <a:rPr lang="en-US" sz="2400" dirty="0" smtClean="0"/>
            <a:t>What can you do to minimize HSO</a:t>
          </a:r>
          <a:endParaRPr lang="en-US" sz="2400" dirty="0"/>
        </a:p>
      </dgm:t>
    </dgm:pt>
    <dgm:pt modelId="{67CBED9A-1AE1-4F99-B2CB-2C39EEF8224E}" type="parTrans" cxnId="{35CF91AA-F690-42D9-B33C-82548EC3C763}">
      <dgm:prSet/>
      <dgm:spPr/>
      <dgm:t>
        <a:bodyPr/>
        <a:lstStyle/>
        <a:p>
          <a:endParaRPr lang="en-US" sz="2400"/>
        </a:p>
      </dgm:t>
    </dgm:pt>
    <dgm:pt modelId="{3A091A37-4AC0-4130-B00C-DDF8343DE2E2}" type="sibTrans" cxnId="{35CF91AA-F690-42D9-B33C-82548EC3C763}">
      <dgm:prSet/>
      <dgm:spPr/>
      <dgm:t>
        <a:bodyPr/>
        <a:lstStyle/>
        <a:p>
          <a:endParaRPr lang="en-US" sz="2400"/>
        </a:p>
      </dgm:t>
    </dgm:pt>
    <dgm:pt modelId="{D5103FA8-3902-4B6D-96FE-284929F898FA}">
      <dgm:prSet custT="1"/>
      <dgm:spPr/>
      <dgm:t>
        <a:bodyPr/>
        <a:lstStyle/>
        <a:p>
          <a:pPr rtl="0"/>
          <a:r>
            <a:rPr lang="en-US" sz="2400" dirty="0" smtClean="0"/>
            <a:t>How to design your own HSO experiment</a:t>
          </a:r>
          <a:endParaRPr lang="en-US" sz="2400" dirty="0"/>
        </a:p>
      </dgm:t>
    </dgm:pt>
    <dgm:pt modelId="{84290150-57FF-4A17-9004-F903E6DABBB7}" type="parTrans" cxnId="{E3AC543B-9663-4273-855F-AD667F2CD7AC}">
      <dgm:prSet/>
      <dgm:spPr/>
      <dgm:t>
        <a:bodyPr/>
        <a:lstStyle/>
        <a:p>
          <a:endParaRPr lang="en-US" sz="2400"/>
        </a:p>
      </dgm:t>
    </dgm:pt>
    <dgm:pt modelId="{AA50C68F-91CC-4224-A2C8-1AF30DDD6243}" type="sibTrans" cxnId="{E3AC543B-9663-4273-855F-AD667F2CD7AC}">
      <dgm:prSet/>
      <dgm:spPr/>
      <dgm:t>
        <a:bodyPr/>
        <a:lstStyle/>
        <a:p>
          <a:endParaRPr lang="en-US" sz="2400"/>
        </a:p>
      </dgm:t>
    </dgm:pt>
    <dgm:pt modelId="{BE517388-6917-4D5E-A6AC-80A9E2EA0729}">
      <dgm:prSet custT="1"/>
      <dgm:spPr/>
      <dgm:t>
        <a:bodyPr/>
        <a:lstStyle/>
        <a:p>
          <a:pPr rtl="0"/>
          <a:r>
            <a:rPr lang="en-US" sz="2400" dirty="0" smtClean="0"/>
            <a:t>Can you taste the difference?</a:t>
          </a:r>
          <a:endParaRPr lang="en-US" sz="2400" dirty="0"/>
        </a:p>
      </dgm:t>
    </dgm:pt>
    <dgm:pt modelId="{D508C9AD-409D-47DF-96E0-4C419797E11E}" type="parTrans" cxnId="{86B6507E-7765-4491-986C-FAB8EE86FDCB}">
      <dgm:prSet/>
      <dgm:spPr/>
      <dgm:t>
        <a:bodyPr/>
        <a:lstStyle/>
        <a:p>
          <a:endParaRPr lang="en-US" sz="2400"/>
        </a:p>
      </dgm:t>
    </dgm:pt>
    <dgm:pt modelId="{EE0ABF95-4F3C-4973-84B8-215B1FCB3277}" type="sibTrans" cxnId="{86B6507E-7765-4491-986C-FAB8EE86FDCB}">
      <dgm:prSet/>
      <dgm:spPr/>
      <dgm:t>
        <a:bodyPr/>
        <a:lstStyle/>
        <a:p>
          <a:endParaRPr lang="en-US" sz="2400"/>
        </a:p>
      </dgm:t>
    </dgm:pt>
    <dgm:pt modelId="{1DEEA0D0-D813-4F31-8DB9-2C05689AE739}">
      <dgm:prSet custT="1"/>
      <dgm:spPr/>
      <dgm:t>
        <a:bodyPr/>
        <a:lstStyle/>
        <a:p>
          <a:pPr rtl="0"/>
          <a:r>
            <a:rPr lang="en-US" sz="2400" dirty="0" smtClean="0"/>
            <a:t>Antioxidants and HSO</a:t>
          </a:r>
          <a:endParaRPr lang="en-US" sz="2400" dirty="0"/>
        </a:p>
      </dgm:t>
    </dgm:pt>
    <dgm:pt modelId="{8C76788C-EB17-4167-B2A4-32934FB1C511}" type="parTrans" cxnId="{79455D42-CE88-4672-837F-168AADA46B48}">
      <dgm:prSet/>
      <dgm:spPr/>
      <dgm:t>
        <a:bodyPr/>
        <a:lstStyle/>
        <a:p>
          <a:endParaRPr lang="en-US" sz="2400"/>
        </a:p>
      </dgm:t>
    </dgm:pt>
    <dgm:pt modelId="{47B0552C-869C-41D1-97A8-C79B3E7B2DDD}" type="sibTrans" cxnId="{79455D42-CE88-4672-837F-168AADA46B48}">
      <dgm:prSet/>
      <dgm:spPr/>
      <dgm:t>
        <a:bodyPr/>
        <a:lstStyle/>
        <a:p>
          <a:endParaRPr lang="en-US" sz="2400"/>
        </a:p>
      </dgm:t>
    </dgm:pt>
    <dgm:pt modelId="{D637369D-16DB-4CA4-A892-16E737588EF9}" type="pres">
      <dgm:prSet presAssocID="{C05AB931-4BA2-4481-AC7B-89A8220AE067}" presName="linear" presStyleCnt="0">
        <dgm:presLayoutVars>
          <dgm:animLvl val="lvl"/>
          <dgm:resizeHandles val="exact"/>
        </dgm:presLayoutVars>
      </dgm:prSet>
      <dgm:spPr/>
      <dgm:t>
        <a:bodyPr/>
        <a:lstStyle/>
        <a:p>
          <a:endParaRPr lang="en-US"/>
        </a:p>
      </dgm:t>
    </dgm:pt>
    <dgm:pt modelId="{23331CE6-A0A6-4FB3-91E1-F590EDC8394B}" type="pres">
      <dgm:prSet presAssocID="{EFD190CD-E64E-492B-8EDC-548F30F1AB37}" presName="parentText" presStyleLbl="node1" presStyleIdx="0" presStyleCnt="8">
        <dgm:presLayoutVars>
          <dgm:chMax val="0"/>
          <dgm:bulletEnabled val="1"/>
        </dgm:presLayoutVars>
      </dgm:prSet>
      <dgm:spPr/>
      <dgm:t>
        <a:bodyPr/>
        <a:lstStyle/>
        <a:p>
          <a:endParaRPr lang="en-US"/>
        </a:p>
      </dgm:t>
    </dgm:pt>
    <dgm:pt modelId="{8808AACA-FFE8-47D9-B47B-B5A8922E5DEA}" type="pres">
      <dgm:prSet presAssocID="{889513E0-5637-4B19-AF9D-4614781E5447}" presName="spacer" presStyleCnt="0"/>
      <dgm:spPr/>
      <dgm:t>
        <a:bodyPr/>
        <a:lstStyle/>
        <a:p>
          <a:endParaRPr lang="en-US"/>
        </a:p>
      </dgm:t>
    </dgm:pt>
    <dgm:pt modelId="{F8B7355A-90CE-4901-82A3-668E5068DFC8}" type="pres">
      <dgm:prSet presAssocID="{3FB366A1-C592-4239-839E-51A4D793D68D}" presName="parentText" presStyleLbl="node1" presStyleIdx="1" presStyleCnt="8" custLinFactNeighborX="0" custLinFactNeighborY="-23595">
        <dgm:presLayoutVars>
          <dgm:chMax val="0"/>
          <dgm:bulletEnabled val="1"/>
        </dgm:presLayoutVars>
      </dgm:prSet>
      <dgm:spPr/>
      <dgm:t>
        <a:bodyPr/>
        <a:lstStyle/>
        <a:p>
          <a:endParaRPr lang="en-US"/>
        </a:p>
      </dgm:t>
    </dgm:pt>
    <dgm:pt modelId="{E2B07FD2-CE9D-446E-9928-41E341293261}" type="pres">
      <dgm:prSet presAssocID="{AC96809B-0CF5-4F3C-990A-B0EFC445DDB0}" presName="spacer" presStyleCnt="0"/>
      <dgm:spPr/>
      <dgm:t>
        <a:bodyPr/>
        <a:lstStyle/>
        <a:p>
          <a:endParaRPr lang="en-US"/>
        </a:p>
      </dgm:t>
    </dgm:pt>
    <dgm:pt modelId="{DFED1D25-3021-44FD-8751-3F69DD76DFB2}" type="pres">
      <dgm:prSet presAssocID="{3C0A5C54-BC75-41FF-AA41-B236C22878CE}" presName="parentText" presStyleLbl="node1" presStyleIdx="2" presStyleCnt="8">
        <dgm:presLayoutVars>
          <dgm:chMax val="0"/>
          <dgm:bulletEnabled val="1"/>
        </dgm:presLayoutVars>
      </dgm:prSet>
      <dgm:spPr/>
      <dgm:t>
        <a:bodyPr/>
        <a:lstStyle/>
        <a:p>
          <a:endParaRPr lang="en-US"/>
        </a:p>
      </dgm:t>
    </dgm:pt>
    <dgm:pt modelId="{D8EAB45F-9B7F-41CF-8426-B9898EFCCF64}" type="pres">
      <dgm:prSet presAssocID="{19320034-DC67-45B9-89C6-4B4128FC1250}" presName="spacer" presStyleCnt="0"/>
      <dgm:spPr/>
      <dgm:t>
        <a:bodyPr/>
        <a:lstStyle/>
        <a:p>
          <a:endParaRPr lang="en-US"/>
        </a:p>
      </dgm:t>
    </dgm:pt>
    <dgm:pt modelId="{C26BFCC8-7FDC-4160-A4D0-21AFCE6BC5A0}" type="pres">
      <dgm:prSet presAssocID="{6EE2DC62-C931-497C-B278-944F2A698887}" presName="parentText" presStyleLbl="node1" presStyleIdx="3" presStyleCnt="8">
        <dgm:presLayoutVars>
          <dgm:chMax val="0"/>
          <dgm:bulletEnabled val="1"/>
        </dgm:presLayoutVars>
      </dgm:prSet>
      <dgm:spPr/>
      <dgm:t>
        <a:bodyPr/>
        <a:lstStyle/>
        <a:p>
          <a:endParaRPr lang="en-US"/>
        </a:p>
      </dgm:t>
    </dgm:pt>
    <dgm:pt modelId="{4D3ED21F-9DCD-4612-A57E-EAF07ED0ECCF}" type="pres">
      <dgm:prSet presAssocID="{AA3ED1DE-2A94-4A10-99B4-FD4D92690A98}" presName="spacer" presStyleCnt="0"/>
      <dgm:spPr/>
      <dgm:t>
        <a:bodyPr/>
        <a:lstStyle/>
        <a:p>
          <a:endParaRPr lang="en-US"/>
        </a:p>
      </dgm:t>
    </dgm:pt>
    <dgm:pt modelId="{60F99F36-3238-4BC3-8E21-D9A3310AA6A2}" type="pres">
      <dgm:prSet presAssocID="{6B36B614-7842-41E6-8F8D-11D161E29A53}" presName="parentText" presStyleLbl="node1" presStyleIdx="4" presStyleCnt="8">
        <dgm:presLayoutVars>
          <dgm:chMax val="0"/>
          <dgm:bulletEnabled val="1"/>
        </dgm:presLayoutVars>
      </dgm:prSet>
      <dgm:spPr/>
      <dgm:t>
        <a:bodyPr/>
        <a:lstStyle/>
        <a:p>
          <a:endParaRPr lang="en-US"/>
        </a:p>
      </dgm:t>
    </dgm:pt>
    <dgm:pt modelId="{302ECF99-2597-4EC5-8C85-253978C2E0D4}" type="pres">
      <dgm:prSet presAssocID="{3A091A37-4AC0-4130-B00C-DDF8343DE2E2}" presName="spacer" presStyleCnt="0"/>
      <dgm:spPr/>
      <dgm:t>
        <a:bodyPr/>
        <a:lstStyle/>
        <a:p>
          <a:endParaRPr lang="en-US"/>
        </a:p>
      </dgm:t>
    </dgm:pt>
    <dgm:pt modelId="{561D83E1-5088-426D-BCD4-FD0F8662461C}" type="pres">
      <dgm:prSet presAssocID="{1DEEA0D0-D813-4F31-8DB9-2C05689AE739}" presName="parentText" presStyleLbl="node1" presStyleIdx="5" presStyleCnt="8">
        <dgm:presLayoutVars>
          <dgm:chMax val="0"/>
          <dgm:bulletEnabled val="1"/>
        </dgm:presLayoutVars>
      </dgm:prSet>
      <dgm:spPr/>
      <dgm:t>
        <a:bodyPr/>
        <a:lstStyle/>
        <a:p>
          <a:endParaRPr lang="en-US"/>
        </a:p>
      </dgm:t>
    </dgm:pt>
    <dgm:pt modelId="{80C3DF72-B74D-4D1F-AA3E-D1107A2A2293}" type="pres">
      <dgm:prSet presAssocID="{47B0552C-869C-41D1-97A8-C79B3E7B2DDD}" presName="spacer" presStyleCnt="0"/>
      <dgm:spPr/>
    </dgm:pt>
    <dgm:pt modelId="{10D40DB1-186F-4543-9654-0C256457FC81}" type="pres">
      <dgm:prSet presAssocID="{D5103FA8-3902-4B6D-96FE-284929F898FA}" presName="parentText" presStyleLbl="node1" presStyleIdx="6" presStyleCnt="8">
        <dgm:presLayoutVars>
          <dgm:chMax val="0"/>
          <dgm:bulletEnabled val="1"/>
        </dgm:presLayoutVars>
      </dgm:prSet>
      <dgm:spPr/>
      <dgm:t>
        <a:bodyPr/>
        <a:lstStyle/>
        <a:p>
          <a:endParaRPr lang="en-US"/>
        </a:p>
      </dgm:t>
    </dgm:pt>
    <dgm:pt modelId="{EDC7BBF3-797F-4D26-B1FC-FB39F076829C}" type="pres">
      <dgm:prSet presAssocID="{AA50C68F-91CC-4224-A2C8-1AF30DDD6243}" presName="spacer" presStyleCnt="0"/>
      <dgm:spPr/>
      <dgm:t>
        <a:bodyPr/>
        <a:lstStyle/>
        <a:p>
          <a:endParaRPr lang="en-US"/>
        </a:p>
      </dgm:t>
    </dgm:pt>
    <dgm:pt modelId="{C9572C02-2FF5-4A7E-A329-64B4DDE7F08A}" type="pres">
      <dgm:prSet presAssocID="{BE517388-6917-4D5E-A6AC-80A9E2EA0729}" presName="parentText" presStyleLbl="node1" presStyleIdx="7" presStyleCnt="8">
        <dgm:presLayoutVars>
          <dgm:chMax val="0"/>
          <dgm:bulletEnabled val="1"/>
        </dgm:presLayoutVars>
      </dgm:prSet>
      <dgm:spPr/>
      <dgm:t>
        <a:bodyPr/>
        <a:lstStyle/>
        <a:p>
          <a:endParaRPr lang="en-US"/>
        </a:p>
      </dgm:t>
    </dgm:pt>
  </dgm:ptLst>
  <dgm:cxnLst>
    <dgm:cxn modelId="{75AEEFD3-C42F-4C67-A9B1-D2C0F9B30BCC}" type="presOf" srcId="{3FB366A1-C592-4239-839E-51A4D793D68D}" destId="{F8B7355A-90CE-4901-82A3-668E5068DFC8}" srcOrd="0" destOrd="0" presId="urn:microsoft.com/office/officeart/2005/8/layout/vList2"/>
    <dgm:cxn modelId="{D492CBE8-FDEA-485E-B3D7-2F7B0FE1EC75}" type="presOf" srcId="{3C0A5C54-BC75-41FF-AA41-B236C22878CE}" destId="{DFED1D25-3021-44FD-8751-3F69DD76DFB2}" srcOrd="0" destOrd="0" presId="urn:microsoft.com/office/officeart/2005/8/layout/vList2"/>
    <dgm:cxn modelId="{1DE51D63-1CDE-466F-B8F6-C3B2610251B1}" type="presOf" srcId="{6EE2DC62-C931-497C-B278-944F2A698887}" destId="{C26BFCC8-7FDC-4160-A4D0-21AFCE6BC5A0}" srcOrd="0" destOrd="0" presId="urn:microsoft.com/office/officeart/2005/8/layout/vList2"/>
    <dgm:cxn modelId="{B4E3CC5A-2990-46C5-B39D-06F6CB215F6D}" type="presOf" srcId="{6B36B614-7842-41E6-8F8D-11D161E29A53}" destId="{60F99F36-3238-4BC3-8E21-D9A3310AA6A2}" srcOrd="0" destOrd="0" presId="urn:microsoft.com/office/officeart/2005/8/layout/vList2"/>
    <dgm:cxn modelId="{B3A38380-E9BE-41CB-8012-0B3C5690C3DC}" type="presOf" srcId="{BE517388-6917-4D5E-A6AC-80A9E2EA0729}" destId="{C9572C02-2FF5-4A7E-A329-64B4DDE7F08A}" srcOrd="0" destOrd="0" presId="urn:microsoft.com/office/officeart/2005/8/layout/vList2"/>
    <dgm:cxn modelId="{EDDFFBCE-B97D-4B17-94D8-0C9E47B9780F}" srcId="{C05AB931-4BA2-4481-AC7B-89A8220AE067}" destId="{EFD190CD-E64E-492B-8EDC-548F30F1AB37}" srcOrd="0" destOrd="0" parTransId="{FC936BDD-CAC1-4D7D-B377-8DA80C612866}" sibTransId="{889513E0-5637-4B19-AF9D-4614781E5447}"/>
    <dgm:cxn modelId="{28779458-64EB-4A7C-B0E4-24C457ECFB20}" type="presOf" srcId="{D5103FA8-3902-4B6D-96FE-284929F898FA}" destId="{10D40DB1-186F-4543-9654-0C256457FC81}" srcOrd="0" destOrd="0" presId="urn:microsoft.com/office/officeart/2005/8/layout/vList2"/>
    <dgm:cxn modelId="{28E384D0-B98A-4149-9C14-5B8B1D5CCDA1}" type="presOf" srcId="{1DEEA0D0-D813-4F31-8DB9-2C05689AE739}" destId="{561D83E1-5088-426D-BCD4-FD0F8662461C}" srcOrd="0" destOrd="0" presId="urn:microsoft.com/office/officeart/2005/8/layout/vList2"/>
    <dgm:cxn modelId="{24CF565A-D592-48C8-9817-0D3E67C77E9C}" srcId="{C05AB931-4BA2-4481-AC7B-89A8220AE067}" destId="{3FB366A1-C592-4239-839E-51A4D793D68D}" srcOrd="1" destOrd="0" parTransId="{559FEA1D-F683-4A6B-AFE3-E261BA85F9ED}" sibTransId="{AC96809B-0CF5-4F3C-990A-B0EFC445DDB0}"/>
    <dgm:cxn modelId="{E3AC543B-9663-4273-855F-AD667F2CD7AC}" srcId="{C05AB931-4BA2-4481-AC7B-89A8220AE067}" destId="{D5103FA8-3902-4B6D-96FE-284929F898FA}" srcOrd="6" destOrd="0" parTransId="{84290150-57FF-4A17-9004-F903E6DABBB7}" sibTransId="{AA50C68F-91CC-4224-A2C8-1AF30DDD6243}"/>
    <dgm:cxn modelId="{DA3A1E7F-6F56-4B3F-8DBC-101AF954F9EC}" srcId="{C05AB931-4BA2-4481-AC7B-89A8220AE067}" destId="{6EE2DC62-C931-497C-B278-944F2A698887}" srcOrd="3" destOrd="0" parTransId="{C0DCC07D-F0AD-4EAC-B8BD-F4CB065258C0}" sibTransId="{AA3ED1DE-2A94-4A10-99B4-FD4D92690A98}"/>
    <dgm:cxn modelId="{22B3E266-2814-4CB2-9A4F-07686F23E47D}" srcId="{C05AB931-4BA2-4481-AC7B-89A8220AE067}" destId="{3C0A5C54-BC75-41FF-AA41-B236C22878CE}" srcOrd="2" destOrd="0" parTransId="{9EADEB0A-D494-4125-8D25-28BCCF3F4A85}" sibTransId="{19320034-DC67-45B9-89C6-4B4128FC1250}"/>
    <dgm:cxn modelId="{79455D42-CE88-4672-837F-168AADA46B48}" srcId="{C05AB931-4BA2-4481-AC7B-89A8220AE067}" destId="{1DEEA0D0-D813-4F31-8DB9-2C05689AE739}" srcOrd="5" destOrd="0" parTransId="{8C76788C-EB17-4167-B2A4-32934FB1C511}" sibTransId="{47B0552C-869C-41D1-97A8-C79B3E7B2DDD}"/>
    <dgm:cxn modelId="{66FDD333-06A5-494B-9C00-92D635B7BC57}" type="presOf" srcId="{C05AB931-4BA2-4481-AC7B-89A8220AE067}" destId="{D637369D-16DB-4CA4-A892-16E737588EF9}" srcOrd="0" destOrd="0" presId="urn:microsoft.com/office/officeart/2005/8/layout/vList2"/>
    <dgm:cxn modelId="{86B6507E-7765-4491-986C-FAB8EE86FDCB}" srcId="{C05AB931-4BA2-4481-AC7B-89A8220AE067}" destId="{BE517388-6917-4D5E-A6AC-80A9E2EA0729}" srcOrd="7" destOrd="0" parTransId="{D508C9AD-409D-47DF-96E0-4C419797E11E}" sibTransId="{EE0ABF95-4F3C-4973-84B8-215B1FCB3277}"/>
    <dgm:cxn modelId="{5EF0D151-98F2-4E29-BE46-23F200AA9BDD}" type="presOf" srcId="{EFD190CD-E64E-492B-8EDC-548F30F1AB37}" destId="{23331CE6-A0A6-4FB3-91E1-F590EDC8394B}" srcOrd="0" destOrd="0" presId="urn:microsoft.com/office/officeart/2005/8/layout/vList2"/>
    <dgm:cxn modelId="{35CF91AA-F690-42D9-B33C-82548EC3C763}" srcId="{C05AB931-4BA2-4481-AC7B-89A8220AE067}" destId="{6B36B614-7842-41E6-8F8D-11D161E29A53}" srcOrd="4" destOrd="0" parTransId="{67CBED9A-1AE1-4F99-B2CB-2C39EEF8224E}" sibTransId="{3A091A37-4AC0-4130-B00C-DDF8343DE2E2}"/>
    <dgm:cxn modelId="{2B8FBB79-FA9A-42CC-B2BE-69F0B73666A7}" type="presParOf" srcId="{D637369D-16DB-4CA4-A892-16E737588EF9}" destId="{23331CE6-A0A6-4FB3-91E1-F590EDC8394B}" srcOrd="0" destOrd="0" presId="urn:microsoft.com/office/officeart/2005/8/layout/vList2"/>
    <dgm:cxn modelId="{6D289728-032A-43B4-BE13-C60A90A76FEA}" type="presParOf" srcId="{D637369D-16DB-4CA4-A892-16E737588EF9}" destId="{8808AACA-FFE8-47D9-B47B-B5A8922E5DEA}" srcOrd="1" destOrd="0" presId="urn:microsoft.com/office/officeart/2005/8/layout/vList2"/>
    <dgm:cxn modelId="{FACC6D35-F1D2-4372-A378-DE514E925A16}" type="presParOf" srcId="{D637369D-16DB-4CA4-A892-16E737588EF9}" destId="{F8B7355A-90CE-4901-82A3-668E5068DFC8}" srcOrd="2" destOrd="0" presId="urn:microsoft.com/office/officeart/2005/8/layout/vList2"/>
    <dgm:cxn modelId="{BA87C29E-4F6C-44F1-81B9-E428E90FB6E8}" type="presParOf" srcId="{D637369D-16DB-4CA4-A892-16E737588EF9}" destId="{E2B07FD2-CE9D-446E-9928-41E341293261}" srcOrd="3" destOrd="0" presId="urn:microsoft.com/office/officeart/2005/8/layout/vList2"/>
    <dgm:cxn modelId="{1946879A-AC41-49F4-9BDA-3494582B9933}" type="presParOf" srcId="{D637369D-16DB-4CA4-A892-16E737588EF9}" destId="{DFED1D25-3021-44FD-8751-3F69DD76DFB2}" srcOrd="4" destOrd="0" presId="urn:microsoft.com/office/officeart/2005/8/layout/vList2"/>
    <dgm:cxn modelId="{869C33C8-A7D4-4628-BDD7-33519243BBB9}" type="presParOf" srcId="{D637369D-16DB-4CA4-A892-16E737588EF9}" destId="{D8EAB45F-9B7F-41CF-8426-B9898EFCCF64}" srcOrd="5" destOrd="0" presId="urn:microsoft.com/office/officeart/2005/8/layout/vList2"/>
    <dgm:cxn modelId="{056CF974-0282-4A9B-AE2C-A85872805B91}" type="presParOf" srcId="{D637369D-16DB-4CA4-A892-16E737588EF9}" destId="{C26BFCC8-7FDC-4160-A4D0-21AFCE6BC5A0}" srcOrd="6" destOrd="0" presId="urn:microsoft.com/office/officeart/2005/8/layout/vList2"/>
    <dgm:cxn modelId="{F3E56785-0075-4380-B65A-41173591B799}" type="presParOf" srcId="{D637369D-16DB-4CA4-A892-16E737588EF9}" destId="{4D3ED21F-9DCD-4612-A57E-EAF07ED0ECCF}" srcOrd="7" destOrd="0" presId="urn:microsoft.com/office/officeart/2005/8/layout/vList2"/>
    <dgm:cxn modelId="{33F369D9-DC25-4A09-8E30-D3E51F1FD6E9}" type="presParOf" srcId="{D637369D-16DB-4CA4-A892-16E737588EF9}" destId="{60F99F36-3238-4BC3-8E21-D9A3310AA6A2}" srcOrd="8" destOrd="0" presId="urn:microsoft.com/office/officeart/2005/8/layout/vList2"/>
    <dgm:cxn modelId="{B31D8E3C-BB8E-45F6-A10D-42086EC23A30}" type="presParOf" srcId="{D637369D-16DB-4CA4-A892-16E737588EF9}" destId="{302ECF99-2597-4EC5-8C85-253978C2E0D4}" srcOrd="9" destOrd="0" presId="urn:microsoft.com/office/officeart/2005/8/layout/vList2"/>
    <dgm:cxn modelId="{E62364C7-9109-4C10-9171-410BFE839122}" type="presParOf" srcId="{D637369D-16DB-4CA4-A892-16E737588EF9}" destId="{561D83E1-5088-426D-BCD4-FD0F8662461C}" srcOrd="10" destOrd="0" presId="urn:microsoft.com/office/officeart/2005/8/layout/vList2"/>
    <dgm:cxn modelId="{5AC46471-805F-4AC2-9A20-C2EF274D029C}" type="presParOf" srcId="{D637369D-16DB-4CA4-A892-16E737588EF9}" destId="{80C3DF72-B74D-4D1F-AA3E-D1107A2A2293}" srcOrd="11" destOrd="0" presId="urn:microsoft.com/office/officeart/2005/8/layout/vList2"/>
    <dgm:cxn modelId="{4F2274B8-7134-416C-B210-4ACCCB2A4315}" type="presParOf" srcId="{D637369D-16DB-4CA4-A892-16E737588EF9}" destId="{10D40DB1-186F-4543-9654-0C256457FC81}" srcOrd="12" destOrd="0" presId="urn:microsoft.com/office/officeart/2005/8/layout/vList2"/>
    <dgm:cxn modelId="{F016970E-0A3E-412A-BDCE-ADDC3F181F65}" type="presParOf" srcId="{D637369D-16DB-4CA4-A892-16E737588EF9}" destId="{EDC7BBF3-797F-4D26-B1FC-FB39F076829C}" srcOrd="13" destOrd="0" presId="urn:microsoft.com/office/officeart/2005/8/layout/vList2"/>
    <dgm:cxn modelId="{8D1ACC9E-E084-496F-A498-F319B86EAFE1}" type="presParOf" srcId="{D637369D-16DB-4CA4-A892-16E737588EF9}" destId="{C9572C02-2FF5-4A7E-A329-64B4DDE7F08A}" srcOrd="1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7222585-53B6-435C-920C-365AFD2E16E3}" type="doc">
      <dgm:prSet loTypeId="urn:microsoft.com/office/officeart/2005/8/layout/vList2" loCatId="list" qsTypeId="urn:microsoft.com/office/officeart/2005/8/quickstyle/3d3" qsCatId="3D" csTypeId="urn:microsoft.com/office/officeart/2005/8/colors/colorful3" csCatId="colorful" phldr="1"/>
      <dgm:spPr/>
      <dgm:t>
        <a:bodyPr/>
        <a:lstStyle/>
        <a:p>
          <a:endParaRPr lang="en-US"/>
        </a:p>
      </dgm:t>
    </dgm:pt>
    <dgm:pt modelId="{856E734B-C000-4D77-BD10-7B647BC797BF}">
      <dgm:prSet custT="1"/>
      <dgm:spPr/>
      <dgm:t>
        <a:bodyPr/>
        <a:lstStyle/>
        <a:p>
          <a:pPr rtl="0"/>
          <a:r>
            <a:rPr lang="en-US" sz="4000" dirty="0" smtClean="0"/>
            <a:t>It is the introduction of oxygen in the form of air in any of the hot-side brewing processes</a:t>
          </a:r>
          <a:endParaRPr lang="en-US" sz="4000" dirty="0"/>
        </a:p>
      </dgm:t>
    </dgm:pt>
    <dgm:pt modelId="{A3486000-02DC-49E3-81D0-BC1141BECCAD}" type="parTrans" cxnId="{BB2782D0-6796-4265-BE54-0820C6619C3F}">
      <dgm:prSet/>
      <dgm:spPr/>
      <dgm:t>
        <a:bodyPr/>
        <a:lstStyle/>
        <a:p>
          <a:endParaRPr lang="en-US" sz="1600"/>
        </a:p>
      </dgm:t>
    </dgm:pt>
    <dgm:pt modelId="{B5E4F374-914F-4171-8B33-1B51310912D4}" type="sibTrans" cxnId="{BB2782D0-6796-4265-BE54-0820C6619C3F}">
      <dgm:prSet/>
      <dgm:spPr/>
      <dgm:t>
        <a:bodyPr/>
        <a:lstStyle/>
        <a:p>
          <a:endParaRPr lang="en-US" sz="1600"/>
        </a:p>
      </dgm:t>
    </dgm:pt>
    <dgm:pt modelId="{4E423FCC-DD0E-4E59-AD39-8B9D64524A45}">
      <dgm:prSet custT="1"/>
      <dgm:spPr/>
      <dgm:t>
        <a:bodyPr/>
        <a:lstStyle/>
        <a:p>
          <a:pPr rtl="0">
            <a:lnSpc>
              <a:spcPct val="150000"/>
            </a:lnSpc>
          </a:pPr>
          <a:r>
            <a:rPr lang="en-US" sz="2800" dirty="0" smtClean="0"/>
            <a:t>Introduction/ transfer of liquids/ solids</a:t>
          </a:r>
          <a:endParaRPr lang="en-US" sz="2800" dirty="0"/>
        </a:p>
      </dgm:t>
    </dgm:pt>
    <dgm:pt modelId="{37D4FF5C-8CDA-487E-ACAB-2FCAC030FBBD}" type="parTrans" cxnId="{7529E488-641A-4E16-A31E-8C4327CF6A73}">
      <dgm:prSet/>
      <dgm:spPr/>
      <dgm:t>
        <a:bodyPr/>
        <a:lstStyle/>
        <a:p>
          <a:endParaRPr lang="en-US" sz="1600"/>
        </a:p>
      </dgm:t>
    </dgm:pt>
    <dgm:pt modelId="{17E39798-F054-4437-ABBA-4B5521F242C4}" type="sibTrans" cxnId="{7529E488-641A-4E16-A31E-8C4327CF6A73}">
      <dgm:prSet/>
      <dgm:spPr/>
      <dgm:t>
        <a:bodyPr/>
        <a:lstStyle/>
        <a:p>
          <a:endParaRPr lang="en-US" sz="1600"/>
        </a:p>
      </dgm:t>
    </dgm:pt>
    <dgm:pt modelId="{8710592C-E3A8-47AA-8B89-2E906E2E4FE1}">
      <dgm:prSet custT="1"/>
      <dgm:spPr/>
      <dgm:t>
        <a:bodyPr/>
        <a:lstStyle/>
        <a:p>
          <a:pPr rtl="0">
            <a:lnSpc>
              <a:spcPct val="150000"/>
            </a:lnSpc>
          </a:pPr>
          <a:r>
            <a:rPr lang="en-US" sz="2800" dirty="0" smtClean="0"/>
            <a:t>Mashing</a:t>
          </a:r>
          <a:endParaRPr lang="en-US" sz="2800" dirty="0"/>
        </a:p>
      </dgm:t>
    </dgm:pt>
    <dgm:pt modelId="{899D4424-E1EF-435A-83E9-B03414736CA2}" type="parTrans" cxnId="{C8E7FA22-5238-4E0C-82FE-02AD90713D4C}">
      <dgm:prSet/>
      <dgm:spPr/>
      <dgm:t>
        <a:bodyPr/>
        <a:lstStyle/>
        <a:p>
          <a:endParaRPr lang="en-US" sz="1600"/>
        </a:p>
      </dgm:t>
    </dgm:pt>
    <dgm:pt modelId="{CEB26B44-E300-4789-A17E-45B05219A76C}" type="sibTrans" cxnId="{C8E7FA22-5238-4E0C-82FE-02AD90713D4C}">
      <dgm:prSet/>
      <dgm:spPr/>
      <dgm:t>
        <a:bodyPr/>
        <a:lstStyle/>
        <a:p>
          <a:endParaRPr lang="en-US" sz="1600"/>
        </a:p>
      </dgm:t>
    </dgm:pt>
    <dgm:pt modelId="{A982695C-31D0-4C8B-8E35-5053DD644EBA}">
      <dgm:prSet custT="1"/>
      <dgm:spPr/>
      <dgm:t>
        <a:bodyPr/>
        <a:lstStyle/>
        <a:p>
          <a:pPr rtl="0">
            <a:lnSpc>
              <a:spcPct val="150000"/>
            </a:lnSpc>
          </a:pPr>
          <a:r>
            <a:rPr lang="en-US" sz="2800" dirty="0" smtClean="0"/>
            <a:t>Rinsing – Lautering</a:t>
          </a:r>
          <a:endParaRPr lang="en-US" sz="2800" dirty="0"/>
        </a:p>
      </dgm:t>
    </dgm:pt>
    <dgm:pt modelId="{B0E1BDEC-978C-4E56-B402-96F7F9F2B18C}" type="parTrans" cxnId="{96B5144D-1168-45F7-9769-2DBC5416B3E6}">
      <dgm:prSet/>
      <dgm:spPr/>
      <dgm:t>
        <a:bodyPr/>
        <a:lstStyle/>
        <a:p>
          <a:endParaRPr lang="en-US" sz="1600"/>
        </a:p>
      </dgm:t>
    </dgm:pt>
    <dgm:pt modelId="{C795D987-4A89-43C0-B8EE-406B9C390045}" type="sibTrans" cxnId="{96B5144D-1168-45F7-9769-2DBC5416B3E6}">
      <dgm:prSet/>
      <dgm:spPr/>
      <dgm:t>
        <a:bodyPr/>
        <a:lstStyle/>
        <a:p>
          <a:endParaRPr lang="en-US" sz="1600"/>
        </a:p>
      </dgm:t>
    </dgm:pt>
    <dgm:pt modelId="{63C330A5-1A89-4D06-B283-460557B67358}">
      <dgm:prSet custT="1"/>
      <dgm:spPr/>
      <dgm:t>
        <a:bodyPr/>
        <a:lstStyle/>
        <a:p>
          <a:pPr rtl="0">
            <a:lnSpc>
              <a:spcPct val="150000"/>
            </a:lnSpc>
          </a:pPr>
          <a:r>
            <a:rPr lang="en-US" sz="2800" dirty="0" smtClean="0"/>
            <a:t>Boiling (including heating and cooling)</a:t>
          </a:r>
          <a:endParaRPr lang="en-US" sz="2800" dirty="0"/>
        </a:p>
      </dgm:t>
    </dgm:pt>
    <dgm:pt modelId="{E6781331-5508-4BDE-8F29-6E70BE047FE6}" type="parTrans" cxnId="{80CA0CA0-68A6-4F25-AB01-8572FB0023BA}">
      <dgm:prSet/>
      <dgm:spPr/>
      <dgm:t>
        <a:bodyPr/>
        <a:lstStyle/>
        <a:p>
          <a:endParaRPr lang="en-US" sz="1600"/>
        </a:p>
      </dgm:t>
    </dgm:pt>
    <dgm:pt modelId="{80A86EB0-5E11-403E-80BC-A9C99ABFB0E5}" type="sibTrans" cxnId="{80CA0CA0-68A6-4F25-AB01-8572FB0023BA}">
      <dgm:prSet/>
      <dgm:spPr/>
      <dgm:t>
        <a:bodyPr/>
        <a:lstStyle/>
        <a:p>
          <a:endParaRPr lang="en-US" sz="1600"/>
        </a:p>
      </dgm:t>
    </dgm:pt>
    <dgm:pt modelId="{53E0C77B-44AC-4673-8C9A-787423D0E4FA}" type="pres">
      <dgm:prSet presAssocID="{57222585-53B6-435C-920C-365AFD2E16E3}" presName="linear" presStyleCnt="0">
        <dgm:presLayoutVars>
          <dgm:animLvl val="lvl"/>
          <dgm:resizeHandles val="exact"/>
        </dgm:presLayoutVars>
      </dgm:prSet>
      <dgm:spPr/>
      <dgm:t>
        <a:bodyPr/>
        <a:lstStyle/>
        <a:p>
          <a:endParaRPr lang="en-US"/>
        </a:p>
      </dgm:t>
    </dgm:pt>
    <dgm:pt modelId="{835EA46E-350C-4759-AB12-4D17FA2743A9}" type="pres">
      <dgm:prSet presAssocID="{856E734B-C000-4D77-BD10-7B647BC797BF}" presName="parentText" presStyleLbl="node1" presStyleIdx="0" presStyleCnt="1">
        <dgm:presLayoutVars>
          <dgm:chMax val="0"/>
          <dgm:bulletEnabled val="1"/>
        </dgm:presLayoutVars>
      </dgm:prSet>
      <dgm:spPr/>
      <dgm:t>
        <a:bodyPr/>
        <a:lstStyle/>
        <a:p>
          <a:endParaRPr lang="en-US"/>
        </a:p>
      </dgm:t>
    </dgm:pt>
    <dgm:pt modelId="{401E2410-23E4-4312-A38A-7F6F1A1666E7}" type="pres">
      <dgm:prSet presAssocID="{856E734B-C000-4D77-BD10-7B647BC797BF}" presName="childText" presStyleLbl="revTx" presStyleIdx="0" presStyleCnt="1">
        <dgm:presLayoutVars>
          <dgm:bulletEnabled val="1"/>
        </dgm:presLayoutVars>
      </dgm:prSet>
      <dgm:spPr/>
      <dgm:t>
        <a:bodyPr/>
        <a:lstStyle/>
        <a:p>
          <a:endParaRPr lang="en-US"/>
        </a:p>
      </dgm:t>
    </dgm:pt>
  </dgm:ptLst>
  <dgm:cxnLst>
    <dgm:cxn modelId="{C8E7FA22-5238-4E0C-82FE-02AD90713D4C}" srcId="{856E734B-C000-4D77-BD10-7B647BC797BF}" destId="{8710592C-E3A8-47AA-8B89-2E906E2E4FE1}" srcOrd="1" destOrd="0" parTransId="{899D4424-E1EF-435A-83E9-B03414736CA2}" sibTransId="{CEB26B44-E300-4789-A17E-45B05219A76C}"/>
    <dgm:cxn modelId="{BB2782D0-6796-4265-BE54-0820C6619C3F}" srcId="{57222585-53B6-435C-920C-365AFD2E16E3}" destId="{856E734B-C000-4D77-BD10-7B647BC797BF}" srcOrd="0" destOrd="0" parTransId="{A3486000-02DC-49E3-81D0-BC1141BECCAD}" sibTransId="{B5E4F374-914F-4171-8B33-1B51310912D4}"/>
    <dgm:cxn modelId="{C9DC1BA8-98C9-4E1E-BCA4-8227EF1A2637}" type="presOf" srcId="{4E423FCC-DD0E-4E59-AD39-8B9D64524A45}" destId="{401E2410-23E4-4312-A38A-7F6F1A1666E7}" srcOrd="0" destOrd="0" presId="urn:microsoft.com/office/officeart/2005/8/layout/vList2"/>
    <dgm:cxn modelId="{7D6F1A3A-5758-45DD-96BC-D5723E0D0EB6}" type="presOf" srcId="{A982695C-31D0-4C8B-8E35-5053DD644EBA}" destId="{401E2410-23E4-4312-A38A-7F6F1A1666E7}" srcOrd="0" destOrd="2" presId="urn:microsoft.com/office/officeart/2005/8/layout/vList2"/>
    <dgm:cxn modelId="{7529E488-641A-4E16-A31E-8C4327CF6A73}" srcId="{856E734B-C000-4D77-BD10-7B647BC797BF}" destId="{4E423FCC-DD0E-4E59-AD39-8B9D64524A45}" srcOrd="0" destOrd="0" parTransId="{37D4FF5C-8CDA-487E-ACAB-2FCAC030FBBD}" sibTransId="{17E39798-F054-4437-ABBA-4B5521F242C4}"/>
    <dgm:cxn modelId="{19EAB8F4-DA4F-405B-83EB-B36C3D1162B3}" type="presOf" srcId="{57222585-53B6-435C-920C-365AFD2E16E3}" destId="{53E0C77B-44AC-4673-8C9A-787423D0E4FA}" srcOrd="0" destOrd="0" presId="urn:microsoft.com/office/officeart/2005/8/layout/vList2"/>
    <dgm:cxn modelId="{96B5144D-1168-45F7-9769-2DBC5416B3E6}" srcId="{856E734B-C000-4D77-BD10-7B647BC797BF}" destId="{A982695C-31D0-4C8B-8E35-5053DD644EBA}" srcOrd="2" destOrd="0" parTransId="{B0E1BDEC-978C-4E56-B402-96F7F9F2B18C}" sibTransId="{C795D987-4A89-43C0-B8EE-406B9C390045}"/>
    <dgm:cxn modelId="{237D8BE3-ECC6-4942-9C97-AF7C8D65C960}" type="presOf" srcId="{63C330A5-1A89-4D06-B283-460557B67358}" destId="{401E2410-23E4-4312-A38A-7F6F1A1666E7}" srcOrd="0" destOrd="3" presId="urn:microsoft.com/office/officeart/2005/8/layout/vList2"/>
    <dgm:cxn modelId="{7205C348-BECF-4AF5-BC23-3BD5ECE224D1}" type="presOf" srcId="{856E734B-C000-4D77-BD10-7B647BC797BF}" destId="{835EA46E-350C-4759-AB12-4D17FA2743A9}" srcOrd="0" destOrd="0" presId="urn:microsoft.com/office/officeart/2005/8/layout/vList2"/>
    <dgm:cxn modelId="{80CA0CA0-68A6-4F25-AB01-8572FB0023BA}" srcId="{856E734B-C000-4D77-BD10-7B647BC797BF}" destId="{63C330A5-1A89-4D06-B283-460557B67358}" srcOrd="3" destOrd="0" parTransId="{E6781331-5508-4BDE-8F29-6E70BE047FE6}" sibTransId="{80A86EB0-5E11-403E-80BC-A9C99ABFB0E5}"/>
    <dgm:cxn modelId="{7032DE8E-B982-4CFA-A33C-0C589733D200}" type="presOf" srcId="{8710592C-E3A8-47AA-8B89-2E906E2E4FE1}" destId="{401E2410-23E4-4312-A38A-7F6F1A1666E7}" srcOrd="0" destOrd="1" presId="urn:microsoft.com/office/officeart/2005/8/layout/vList2"/>
    <dgm:cxn modelId="{32C83571-32E6-46C0-A81C-3CBA508704C4}" type="presParOf" srcId="{53E0C77B-44AC-4673-8C9A-787423D0E4FA}" destId="{835EA46E-350C-4759-AB12-4D17FA2743A9}" srcOrd="0" destOrd="0" presId="urn:microsoft.com/office/officeart/2005/8/layout/vList2"/>
    <dgm:cxn modelId="{6D14186A-4987-45AC-B6DD-E0054D4496D7}" type="presParOf" srcId="{53E0C77B-44AC-4673-8C9A-787423D0E4FA}" destId="{401E2410-23E4-4312-A38A-7F6F1A1666E7}"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D3B9F7D-48E2-472B-9AF1-813DBDFD22D5}" type="doc">
      <dgm:prSet loTypeId="urn:microsoft.com/office/officeart/2005/8/layout/vList2" loCatId="list" qsTypeId="urn:microsoft.com/office/officeart/2005/8/quickstyle/3d3" qsCatId="3D" csTypeId="urn:microsoft.com/office/officeart/2005/8/colors/colorful2" csCatId="colorful" phldr="1"/>
      <dgm:spPr/>
      <dgm:t>
        <a:bodyPr/>
        <a:lstStyle/>
        <a:p>
          <a:endParaRPr lang="en-US"/>
        </a:p>
      </dgm:t>
    </dgm:pt>
    <dgm:pt modelId="{0E52C63F-1129-460F-A605-6B7D361BC252}">
      <dgm:prSet/>
      <dgm:spPr/>
      <dgm:t>
        <a:bodyPr/>
        <a:lstStyle/>
        <a:p>
          <a:pPr rtl="0"/>
          <a:r>
            <a:rPr lang="en-US" dirty="0" smtClean="0"/>
            <a:t>Oxygen discovered in late 1700s</a:t>
          </a:r>
          <a:endParaRPr lang="en-US" dirty="0"/>
        </a:p>
      </dgm:t>
    </dgm:pt>
    <dgm:pt modelId="{99FA2660-B310-48D2-8B6C-7C59982DB9FC}" type="parTrans" cxnId="{25359E52-9098-4E1C-BAF8-2A6C7307183E}">
      <dgm:prSet/>
      <dgm:spPr/>
      <dgm:t>
        <a:bodyPr/>
        <a:lstStyle/>
        <a:p>
          <a:endParaRPr lang="en-US"/>
        </a:p>
      </dgm:t>
    </dgm:pt>
    <dgm:pt modelId="{727D9C04-E716-4E25-B3F4-1AA04E153D23}" type="sibTrans" cxnId="{25359E52-9098-4E1C-BAF8-2A6C7307183E}">
      <dgm:prSet/>
      <dgm:spPr/>
      <dgm:t>
        <a:bodyPr/>
        <a:lstStyle/>
        <a:p>
          <a:endParaRPr lang="en-US"/>
        </a:p>
      </dgm:t>
    </dgm:pt>
    <dgm:pt modelId="{6603E305-5AF3-4814-9BAA-FEACA0C4000E}">
      <dgm:prSet/>
      <dgm:spPr/>
      <dgm:t>
        <a:bodyPr/>
        <a:lstStyle/>
        <a:p>
          <a:pPr rtl="0"/>
          <a:r>
            <a:rPr lang="en-US" dirty="0" smtClean="0"/>
            <a:t>Food and beer oxidation already studied in the 1800s</a:t>
          </a:r>
          <a:endParaRPr lang="en-US" dirty="0"/>
        </a:p>
      </dgm:t>
    </dgm:pt>
    <dgm:pt modelId="{D5094FCA-515E-403A-A988-EC983A9F89C0}" type="parTrans" cxnId="{038F8B71-B5D3-4E6B-910A-5CC161B89FAB}">
      <dgm:prSet/>
      <dgm:spPr/>
      <dgm:t>
        <a:bodyPr/>
        <a:lstStyle/>
        <a:p>
          <a:endParaRPr lang="en-US"/>
        </a:p>
      </dgm:t>
    </dgm:pt>
    <dgm:pt modelId="{D57C2452-DC97-4513-8C58-B80B907810E7}" type="sibTrans" cxnId="{038F8B71-B5D3-4E6B-910A-5CC161B89FAB}">
      <dgm:prSet/>
      <dgm:spPr/>
      <dgm:t>
        <a:bodyPr/>
        <a:lstStyle/>
        <a:p>
          <a:endParaRPr lang="en-US"/>
        </a:p>
      </dgm:t>
    </dgm:pt>
    <dgm:pt modelId="{FE43F346-D3A3-4933-AA16-725A7021D2C5}">
      <dgm:prSet/>
      <dgm:spPr/>
      <dgm:t>
        <a:bodyPr/>
        <a:lstStyle/>
        <a:p>
          <a:pPr rtl="0"/>
          <a:r>
            <a:rPr lang="en-US" dirty="0" smtClean="0"/>
            <a:t>Beer oxidation state Indicator Time Test published in 1939</a:t>
          </a:r>
          <a:endParaRPr lang="en-US" dirty="0"/>
        </a:p>
      </dgm:t>
    </dgm:pt>
    <dgm:pt modelId="{647A7CC0-4886-48FA-B68D-146279771296}" type="parTrans" cxnId="{01AFE1E3-9DC3-4243-BA1F-1F11BD8727A4}">
      <dgm:prSet/>
      <dgm:spPr/>
      <dgm:t>
        <a:bodyPr/>
        <a:lstStyle/>
        <a:p>
          <a:endParaRPr lang="en-US"/>
        </a:p>
      </dgm:t>
    </dgm:pt>
    <dgm:pt modelId="{CC93BD71-4733-45A1-8D25-20ABF3552A69}" type="sibTrans" cxnId="{01AFE1E3-9DC3-4243-BA1F-1F11BD8727A4}">
      <dgm:prSet/>
      <dgm:spPr/>
      <dgm:t>
        <a:bodyPr/>
        <a:lstStyle/>
        <a:p>
          <a:endParaRPr lang="en-US"/>
        </a:p>
      </dgm:t>
    </dgm:pt>
    <dgm:pt modelId="{C6EC4E3C-9F97-43FF-A9F6-8BFBDB499DE3}">
      <dgm:prSet/>
      <dgm:spPr/>
      <dgm:t>
        <a:bodyPr/>
        <a:lstStyle/>
        <a:p>
          <a:pPr rtl="0"/>
          <a:r>
            <a:rPr lang="en-US" dirty="0" smtClean="0"/>
            <a:t>In the late 60s and early 70s many papers focused on the role of one of the main villains in beer history, the famous trans-2-nonenal; the culprit of the cardboard flavor in beer: Jamieson 1970, Meilgaard 1971, Visser 1971</a:t>
          </a:r>
          <a:endParaRPr lang="en-US" dirty="0"/>
        </a:p>
      </dgm:t>
    </dgm:pt>
    <dgm:pt modelId="{A347A3EC-D294-485D-9B33-776132E71C00}" type="parTrans" cxnId="{8847D0F1-F6AC-4147-883D-A7BAF049D742}">
      <dgm:prSet/>
      <dgm:spPr/>
      <dgm:t>
        <a:bodyPr/>
        <a:lstStyle/>
        <a:p>
          <a:endParaRPr lang="en-US"/>
        </a:p>
      </dgm:t>
    </dgm:pt>
    <dgm:pt modelId="{83451872-3625-4E6D-8BE6-E430826D8BAD}" type="sibTrans" cxnId="{8847D0F1-F6AC-4147-883D-A7BAF049D742}">
      <dgm:prSet/>
      <dgm:spPr/>
      <dgm:t>
        <a:bodyPr/>
        <a:lstStyle/>
        <a:p>
          <a:endParaRPr lang="en-US"/>
        </a:p>
      </dgm:t>
    </dgm:pt>
    <dgm:pt modelId="{2CEA12AB-82D4-4426-9173-A79B404F4A57}">
      <dgm:prSet/>
      <dgm:spPr/>
      <dgm:t>
        <a:bodyPr/>
        <a:lstStyle/>
        <a:p>
          <a:pPr rtl="0"/>
          <a:r>
            <a:rPr lang="en-US" dirty="0" smtClean="0"/>
            <a:t>In 1975, Hashimoto reported that the formation of nonenal precursors could be traced all the way to lipid oxidation in the mash, and HSO was “born”</a:t>
          </a:r>
          <a:endParaRPr lang="en-US" dirty="0"/>
        </a:p>
      </dgm:t>
    </dgm:pt>
    <dgm:pt modelId="{21B00900-92DC-4920-B606-B03329D0DFA9}" type="parTrans" cxnId="{C0DDAC82-9DD7-4A25-BF9A-7FADD501ED01}">
      <dgm:prSet/>
      <dgm:spPr/>
      <dgm:t>
        <a:bodyPr/>
        <a:lstStyle/>
        <a:p>
          <a:endParaRPr lang="en-US"/>
        </a:p>
      </dgm:t>
    </dgm:pt>
    <dgm:pt modelId="{416A5C21-E2E3-4B7B-AB19-258ABBB09988}" type="sibTrans" cxnId="{C0DDAC82-9DD7-4A25-BF9A-7FADD501ED01}">
      <dgm:prSet/>
      <dgm:spPr/>
      <dgm:t>
        <a:bodyPr/>
        <a:lstStyle/>
        <a:p>
          <a:endParaRPr lang="en-US"/>
        </a:p>
      </dgm:t>
    </dgm:pt>
    <dgm:pt modelId="{C2EAF8F4-343D-4212-A17A-58F46602E1CD}">
      <dgm:prSet/>
      <dgm:spPr/>
      <dgm:t>
        <a:bodyPr/>
        <a:lstStyle/>
        <a:p>
          <a:pPr rtl="0"/>
          <a:r>
            <a:rPr lang="en-US" dirty="0" smtClean="0"/>
            <a:t>Jean DeClerck described oxidation experiments in his 1957 textbook</a:t>
          </a:r>
          <a:endParaRPr lang="en-US" dirty="0"/>
        </a:p>
      </dgm:t>
    </dgm:pt>
    <dgm:pt modelId="{1940228D-F973-48F1-A2A4-FADCA00F0C8B}" type="parTrans" cxnId="{9029F56D-48E9-4945-8EA5-1DEB6E05F6C0}">
      <dgm:prSet/>
      <dgm:spPr/>
      <dgm:t>
        <a:bodyPr/>
        <a:lstStyle/>
        <a:p>
          <a:endParaRPr lang="en-US"/>
        </a:p>
      </dgm:t>
    </dgm:pt>
    <dgm:pt modelId="{E21FAC95-3BCF-4979-A8E9-245CCD7664E6}" type="sibTrans" cxnId="{9029F56D-48E9-4945-8EA5-1DEB6E05F6C0}">
      <dgm:prSet/>
      <dgm:spPr/>
      <dgm:t>
        <a:bodyPr/>
        <a:lstStyle/>
        <a:p>
          <a:endParaRPr lang="en-US"/>
        </a:p>
      </dgm:t>
    </dgm:pt>
    <dgm:pt modelId="{2394510B-AC8C-4142-99CA-FDF01BEB712F}" type="pres">
      <dgm:prSet presAssocID="{2D3B9F7D-48E2-472B-9AF1-813DBDFD22D5}" presName="linear" presStyleCnt="0">
        <dgm:presLayoutVars>
          <dgm:animLvl val="lvl"/>
          <dgm:resizeHandles val="exact"/>
        </dgm:presLayoutVars>
      </dgm:prSet>
      <dgm:spPr/>
      <dgm:t>
        <a:bodyPr/>
        <a:lstStyle/>
        <a:p>
          <a:endParaRPr lang="en-US"/>
        </a:p>
      </dgm:t>
    </dgm:pt>
    <dgm:pt modelId="{40C7ABD6-68AB-4461-83C4-9791D49275A1}" type="pres">
      <dgm:prSet presAssocID="{0E52C63F-1129-460F-A605-6B7D361BC252}" presName="parentText" presStyleLbl="node1" presStyleIdx="0" presStyleCnt="6">
        <dgm:presLayoutVars>
          <dgm:chMax val="0"/>
          <dgm:bulletEnabled val="1"/>
        </dgm:presLayoutVars>
      </dgm:prSet>
      <dgm:spPr/>
      <dgm:t>
        <a:bodyPr/>
        <a:lstStyle/>
        <a:p>
          <a:endParaRPr lang="en-US"/>
        </a:p>
      </dgm:t>
    </dgm:pt>
    <dgm:pt modelId="{AFC41512-9DAB-4164-A836-26893E1E9DDB}" type="pres">
      <dgm:prSet presAssocID="{727D9C04-E716-4E25-B3F4-1AA04E153D23}" presName="spacer" presStyleCnt="0"/>
      <dgm:spPr/>
    </dgm:pt>
    <dgm:pt modelId="{DC0C594C-FD05-4F71-AE7C-108047D1D197}" type="pres">
      <dgm:prSet presAssocID="{6603E305-5AF3-4814-9BAA-FEACA0C4000E}" presName="parentText" presStyleLbl="node1" presStyleIdx="1" presStyleCnt="6">
        <dgm:presLayoutVars>
          <dgm:chMax val="0"/>
          <dgm:bulletEnabled val="1"/>
        </dgm:presLayoutVars>
      </dgm:prSet>
      <dgm:spPr/>
      <dgm:t>
        <a:bodyPr/>
        <a:lstStyle/>
        <a:p>
          <a:endParaRPr lang="en-US"/>
        </a:p>
      </dgm:t>
    </dgm:pt>
    <dgm:pt modelId="{57BD0D7C-C261-4A9C-B69E-9049CC09E15E}" type="pres">
      <dgm:prSet presAssocID="{D57C2452-DC97-4513-8C58-B80B907810E7}" presName="spacer" presStyleCnt="0"/>
      <dgm:spPr/>
    </dgm:pt>
    <dgm:pt modelId="{CBB62A69-32DC-472E-B030-63AC6EE17F4D}" type="pres">
      <dgm:prSet presAssocID="{FE43F346-D3A3-4933-AA16-725A7021D2C5}" presName="parentText" presStyleLbl="node1" presStyleIdx="2" presStyleCnt="6">
        <dgm:presLayoutVars>
          <dgm:chMax val="0"/>
          <dgm:bulletEnabled val="1"/>
        </dgm:presLayoutVars>
      </dgm:prSet>
      <dgm:spPr/>
      <dgm:t>
        <a:bodyPr/>
        <a:lstStyle/>
        <a:p>
          <a:endParaRPr lang="en-US"/>
        </a:p>
      </dgm:t>
    </dgm:pt>
    <dgm:pt modelId="{BDCADB85-6FA5-46FB-A479-95491D787F85}" type="pres">
      <dgm:prSet presAssocID="{CC93BD71-4733-45A1-8D25-20ABF3552A69}" presName="spacer" presStyleCnt="0"/>
      <dgm:spPr/>
    </dgm:pt>
    <dgm:pt modelId="{DCE498D0-958C-4408-B8B3-DC84636CD808}" type="pres">
      <dgm:prSet presAssocID="{C2EAF8F4-343D-4212-A17A-58F46602E1CD}" presName="parentText" presStyleLbl="node1" presStyleIdx="3" presStyleCnt="6">
        <dgm:presLayoutVars>
          <dgm:chMax val="0"/>
          <dgm:bulletEnabled val="1"/>
        </dgm:presLayoutVars>
      </dgm:prSet>
      <dgm:spPr/>
      <dgm:t>
        <a:bodyPr/>
        <a:lstStyle/>
        <a:p>
          <a:endParaRPr lang="en-US"/>
        </a:p>
      </dgm:t>
    </dgm:pt>
    <dgm:pt modelId="{86C793B8-278C-410C-9DBE-0B7EA293AC29}" type="pres">
      <dgm:prSet presAssocID="{E21FAC95-3BCF-4979-A8E9-245CCD7664E6}" presName="spacer" presStyleCnt="0"/>
      <dgm:spPr/>
    </dgm:pt>
    <dgm:pt modelId="{B6367615-EF8A-4BE7-A160-8EF74196951E}" type="pres">
      <dgm:prSet presAssocID="{C6EC4E3C-9F97-43FF-A9F6-8BFBDB499DE3}" presName="parentText" presStyleLbl="node1" presStyleIdx="4" presStyleCnt="6">
        <dgm:presLayoutVars>
          <dgm:chMax val="0"/>
          <dgm:bulletEnabled val="1"/>
        </dgm:presLayoutVars>
      </dgm:prSet>
      <dgm:spPr/>
      <dgm:t>
        <a:bodyPr/>
        <a:lstStyle/>
        <a:p>
          <a:endParaRPr lang="en-US"/>
        </a:p>
      </dgm:t>
    </dgm:pt>
    <dgm:pt modelId="{36DAA6B3-AB47-4ED5-9BFE-6CB71A6A16EC}" type="pres">
      <dgm:prSet presAssocID="{83451872-3625-4E6D-8BE6-E430826D8BAD}" presName="spacer" presStyleCnt="0"/>
      <dgm:spPr/>
    </dgm:pt>
    <dgm:pt modelId="{099A759C-54D8-42EC-BBB2-7C1AE3C4FAA0}" type="pres">
      <dgm:prSet presAssocID="{2CEA12AB-82D4-4426-9173-A79B404F4A57}" presName="parentText" presStyleLbl="node1" presStyleIdx="5" presStyleCnt="6">
        <dgm:presLayoutVars>
          <dgm:chMax val="0"/>
          <dgm:bulletEnabled val="1"/>
        </dgm:presLayoutVars>
      </dgm:prSet>
      <dgm:spPr/>
      <dgm:t>
        <a:bodyPr/>
        <a:lstStyle/>
        <a:p>
          <a:endParaRPr lang="en-US"/>
        </a:p>
      </dgm:t>
    </dgm:pt>
  </dgm:ptLst>
  <dgm:cxnLst>
    <dgm:cxn modelId="{9EE8AB77-DB1A-4DE8-AAD4-18E24F3461E9}" type="presOf" srcId="{0E52C63F-1129-460F-A605-6B7D361BC252}" destId="{40C7ABD6-68AB-4461-83C4-9791D49275A1}" srcOrd="0" destOrd="0" presId="urn:microsoft.com/office/officeart/2005/8/layout/vList2"/>
    <dgm:cxn modelId="{6E339A01-8085-47C4-939F-65A8D2683501}" type="presOf" srcId="{2CEA12AB-82D4-4426-9173-A79B404F4A57}" destId="{099A759C-54D8-42EC-BBB2-7C1AE3C4FAA0}" srcOrd="0" destOrd="0" presId="urn:microsoft.com/office/officeart/2005/8/layout/vList2"/>
    <dgm:cxn modelId="{9029F56D-48E9-4945-8EA5-1DEB6E05F6C0}" srcId="{2D3B9F7D-48E2-472B-9AF1-813DBDFD22D5}" destId="{C2EAF8F4-343D-4212-A17A-58F46602E1CD}" srcOrd="3" destOrd="0" parTransId="{1940228D-F973-48F1-A2A4-FADCA00F0C8B}" sibTransId="{E21FAC95-3BCF-4979-A8E9-245CCD7664E6}"/>
    <dgm:cxn modelId="{8847D0F1-F6AC-4147-883D-A7BAF049D742}" srcId="{2D3B9F7D-48E2-472B-9AF1-813DBDFD22D5}" destId="{C6EC4E3C-9F97-43FF-A9F6-8BFBDB499DE3}" srcOrd="4" destOrd="0" parTransId="{A347A3EC-D294-485D-9B33-776132E71C00}" sibTransId="{83451872-3625-4E6D-8BE6-E430826D8BAD}"/>
    <dgm:cxn modelId="{5F17EBFC-A8AF-4057-AB97-E9DFC091AEE7}" type="presOf" srcId="{FE43F346-D3A3-4933-AA16-725A7021D2C5}" destId="{CBB62A69-32DC-472E-B030-63AC6EE17F4D}" srcOrd="0" destOrd="0" presId="urn:microsoft.com/office/officeart/2005/8/layout/vList2"/>
    <dgm:cxn modelId="{3BAA7254-9196-4A24-B1D6-B70220668AD6}" type="presOf" srcId="{6603E305-5AF3-4814-9BAA-FEACA0C4000E}" destId="{DC0C594C-FD05-4F71-AE7C-108047D1D197}" srcOrd="0" destOrd="0" presId="urn:microsoft.com/office/officeart/2005/8/layout/vList2"/>
    <dgm:cxn modelId="{27645A71-5117-4B6F-AC3F-8AB4E1D5CC1A}" type="presOf" srcId="{2D3B9F7D-48E2-472B-9AF1-813DBDFD22D5}" destId="{2394510B-AC8C-4142-99CA-FDF01BEB712F}" srcOrd="0" destOrd="0" presId="urn:microsoft.com/office/officeart/2005/8/layout/vList2"/>
    <dgm:cxn modelId="{1597D12F-6E1D-49CC-BF0E-EE4B65498D42}" type="presOf" srcId="{C6EC4E3C-9F97-43FF-A9F6-8BFBDB499DE3}" destId="{B6367615-EF8A-4BE7-A160-8EF74196951E}" srcOrd="0" destOrd="0" presId="urn:microsoft.com/office/officeart/2005/8/layout/vList2"/>
    <dgm:cxn modelId="{25359E52-9098-4E1C-BAF8-2A6C7307183E}" srcId="{2D3B9F7D-48E2-472B-9AF1-813DBDFD22D5}" destId="{0E52C63F-1129-460F-A605-6B7D361BC252}" srcOrd="0" destOrd="0" parTransId="{99FA2660-B310-48D2-8B6C-7C59982DB9FC}" sibTransId="{727D9C04-E716-4E25-B3F4-1AA04E153D23}"/>
    <dgm:cxn modelId="{A6FCA4CE-07B8-4F6F-A7B8-FA9ECAF06F53}" type="presOf" srcId="{C2EAF8F4-343D-4212-A17A-58F46602E1CD}" destId="{DCE498D0-958C-4408-B8B3-DC84636CD808}" srcOrd="0" destOrd="0" presId="urn:microsoft.com/office/officeart/2005/8/layout/vList2"/>
    <dgm:cxn modelId="{C0DDAC82-9DD7-4A25-BF9A-7FADD501ED01}" srcId="{2D3B9F7D-48E2-472B-9AF1-813DBDFD22D5}" destId="{2CEA12AB-82D4-4426-9173-A79B404F4A57}" srcOrd="5" destOrd="0" parTransId="{21B00900-92DC-4920-B606-B03329D0DFA9}" sibTransId="{416A5C21-E2E3-4B7B-AB19-258ABBB09988}"/>
    <dgm:cxn modelId="{038F8B71-B5D3-4E6B-910A-5CC161B89FAB}" srcId="{2D3B9F7D-48E2-472B-9AF1-813DBDFD22D5}" destId="{6603E305-5AF3-4814-9BAA-FEACA0C4000E}" srcOrd="1" destOrd="0" parTransId="{D5094FCA-515E-403A-A988-EC983A9F89C0}" sibTransId="{D57C2452-DC97-4513-8C58-B80B907810E7}"/>
    <dgm:cxn modelId="{01AFE1E3-9DC3-4243-BA1F-1F11BD8727A4}" srcId="{2D3B9F7D-48E2-472B-9AF1-813DBDFD22D5}" destId="{FE43F346-D3A3-4933-AA16-725A7021D2C5}" srcOrd="2" destOrd="0" parTransId="{647A7CC0-4886-48FA-B68D-146279771296}" sibTransId="{CC93BD71-4733-45A1-8D25-20ABF3552A69}"/>
    <dgm:cxn modelId="{493256FB-3777-42D7-9D97-385349195AA3}" type="presParOf" srcId="{2394510B-AC8C-4142-99CA-FDF01BEB712F}" destId="{40C7ABD6-68AB-4461-83C4-9791D49275A1}" srcOrd="0" destOrd="0" presId="urn:microsoft.com/office/officeart/2005/8/layout/vList2"/>
    <dgm:cxn modelId="{67DF5F5E-BC8E-48B7-A6BC-3EEDC59652D2}" type="presParOf" srcId="{2394510B-AC8C-4142-99CA-FDF01BEB712F}" destId="{AFC41512-9DAB-4164-A836-26893E1E9DDB}" srcOrd="1" destOrd="0" presId="urn:microsoft.com/office/officeart/2005/8/layout/vList2"/>
    <dgm:cxn modelId="{8201DC29-82FC-4473-94F9-5CE609427261}" type="presParOf" srcId="{2394510B-AC8C-4142-99CA-FDF01BEB712F}" destId="{DC0C594C-FD05-4F71-AE7C-108047D1D197}" srcOrd="2" destOrd="0" presId="urn:microsoft.com/office/officeart/2005/8/layout/vList2"/>
    <dgm:cxn modelId="{DEA82643-51BE-4274-B7D8-4DA962178AFB}" type="presParOf" srcId="{2394510B-AC8C-4142-99CA-FDF01BEB712F}" destId="{57BD0D7C-C261-4A9C-B69E-9049CC09E15E}" srcOrd="3" destOrd="0" presId="urn:microsoft.com/office/officeart/2005/8/layout/vList2"/>
    <dgm:cxn modelId="{8E68EE8E-5036-4151-B42F-D6C88F842D3E}" type="presParOf" srcId="{2394510B-AC8C-4142-99CA-FDF01BEB712F}" destId="{CBB62A69-32DC-472E-B030-63AC6EE17F4D}" srcOrd="4" destOrd="0" presId="urn:microsoft.com/office/officeart/2005/8/layout/vList2"/>
    <dgm:cxn modelId="{B8624E56-CD89-4B39-94F6-3E36731D860A}" type="presParOf" srcId="{2394510B-AC8C-4142-99CA-FDF01BEB712F}" destId="{BDCADB85-6FA5-46FB-A479-95491D787F85}" srcOrd="5" destOrd="0" presId="urn:microsoft.com/office/officeart/2005/8/layout/vList2"/>
    <dgm:cxn modelId="{8063DCCF-3C9B-4293-8693-7CE44E5518C4}" type="presParOf" srcId="{2394510B-AC8C-4142-99CA-FDF01BEB712F}" destId="{DCE498D0-958C-4408-B8B3-DC84636CD808}" srcOrd="6" destOrd="0" presId="urn:microsoft.com/office/officeart/2005/8/layout/vList2"/>
    <dgm:cxn modelId="{49EE696E-8318-4A4E-A3AE-1FB1577B645D}" type="presParOf" srcId="{2394510B-AC8C-4142-99CA-FDF01BEB712F}" destId="{86C793B8-278C-410C-9DBE-0B7EA293AC29}" srcOrd="7" destOrd="0" presId="urn:microsoft.com/office/officeart/2005/8/layout/vList2"/>
    <dgm:cxn modelId="{E011C9AC-D52C-4EBA-84B9-D3E7A0006C98}" type="presParOf" srcId="{2394510B-AC8C-4142-99CA-FDF01BEB712F}" destId="{B6367615-EF8A-4BE7-A160-8EF74196951E}" srcOrd="8" destOrd="0" presId="urn:microsoft.com/office/officeart/2005/8/layout/vList2"/>
    <dgm:cxn modelId="{EF656E42-98C5-4437-A058-2B3A7AAAF578}" type="presParOf" srcId="{2394510B-AC8C-4142-99CA-FDF01BEB712F}" destId="{36DAA6B3-AB47-4ED5-9BFE-6CB71A6A16EC}" srcOrd="9" destOrd="0" presId="urn:microsoft.com/office/officeart/2005/8/layout/vList2"/>
    <dgm:cxn modelId="{B7458301-A583-4092-AF6E-FF569E0FED02}" type="presParOf" srcId="{2394510B-AC8C-4142-99CA-FDF01BEB712F}" destId="{099A759C-54D8-42EC-BBB2-7C1AE3C4FAA0}"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A418697-A4C5-4083-B038-01A786950922}" type="doc">
      <dgm:prSet loTypeId="urn:microsoft.com/office/officeart/2005/8/layout/vList2" loCatId="list" qsTypeId="urn:microsoft.com/office/officeart/2005/8/quickstyle/3d2" qsCatId="3D" csTypeId="urn:microsoft.com/office/officeart/2005/8/colors/accent1_3" csCatId="accent1" phldr="1"/>
      <dgm:spPr/>
      <dgm:t>
        <a:bodyPr/>
        <a:lstStyle/>
        <a:p>
          <a:endParaRPr lang="en-US"/>
        </a:p>
      </dgm:t>
    </dgm:pt>
    <dgm:pt modelId="{6FEAF111-F95D-44E4-9A91-FFF1F6903486}">
      <dgm:prSet>
        <dgm:style>
          <a:lnRef idx="2">
            <a:schemeClr val="accent1">
              <a:shade val="50000"/>
            </a:schemeClr>
          </a:lnRef>
          <a:fillRef idx="1">
            <a:schemeClr val="accent1"/>
          </a:fillRef>
          <a:effectRef idx="0">
            <a:schemeClr val="accent1"/>
          </a:effectRef>
          <a:fontRef idx="minor">
            <a:schemeClr val="lt1"/>
          </a:fontRef>
        </dgm:style>
      </dgm:prSet>
      <dgm:spPr>
        <a:solidFill>
          <a:schemeClr val="accent1">
            <a:lumMod val="75000"/>
          </a:schemeClr>
        </a:solidFill>
        <a:effectLst>
          <a:outerShdw blurRad="50800" dist="38100" dir="18900000" algn="bl" rotWithShape="0">
            <a:prstClr val="black">
              <a:alpha val="40000"/>
            </a:prstClr>
          </a:outerShdw>
        </a:effectLst>
        <a:scene3d>
          <a:camera prst="orthographicFront"/>
          <a:lightRig rig="threePt" dir="t">
            <a:rot lat="0" lon="0" rev="7500000"/>
          </a:lightRig>
        </a:scene3d>
        <a:sp3d>
          <a:bevelT/>
        </a:sp3d>
      </dgm:spPr>
      <dgm:t>
        <a:bodyPr/>
        <a:lstStyle/>
        <a:p>
          <a:pPr rtl="0">
            <a:lnSpc>
              <a:spcPct val="100000"/>
            </a:lnSpc>
          </a:pPr>
          <a:r>
            <a:rPr lang="en-US" dirty="0" smtClean="0"/>
            <a:t>“...some believe that oxygen ingress throughout brewing is important whereas others have concluded that air uptake upstream of the fermenter is an irrelevance.”</a:t>
          </a:r>
          <a:endParaRPr lang="en-US" dirty="0"/>
        </a:p>
      </dgm:t>
    </dgm:pt>
    <dgm:pt modelId="{A65FA203-0E39-4004-A1D3-7968C7CA37C1}" type="parTrans" cxnId="{CCB493CB-A7BB-4A3C-AEE9-D289DA88A0AC}">
      <dgm:prSet/>
      <dgm:spPr/>
      <dgm:t>
        <a:bodyPr/>
        <a:lstStyle/>
        <a:p>
          <a:pPr>
            <a:lnSpc>
              <a:spcPct val="100000"/>
            </a:lnSpc>
          </a:pPr>
          <a:endParaRPr lang="en-US"/>
        </a:p>
      </dgm:t>
    </dgm:pt>
    <dgm:pt modelId="{452B7369-423B-40B8-9990-574C5C52414B}" type="sibTrans" cxnId="{CCB493CB-A7BB-4A3C-AEE9-D289DA88A0AC}">
      <dgm:prSet/>
      <dgm:spPr/>
      <dgm:t>
        <a:bodyPr/>
        <a:lstStyle/>
        <a:p>
          <a:pPr>
            <a:lnSpc>
              <a:spcPct val="100000"/>
            </a:lnSpc>
          </a:pPr>
          <a:endParaRPr lang="en-US"/>
        </a:p>
      </dgm:t>
    </dgm:pt>
    <dgm:pt modelId="{31E37B41-6D17-4F26-96BC-664A30A63803}">
      <dgm:prSet/>
      <dgm:spPr/>
      <dgm:t>
        <a:bodyPr/>
        <a:lstStyle/>
        <a:p>
          <a:pPr rtl="0">
            <a:lnSpc>
              <a:spcPct val="100000"/>
            </a:lnSpc>
          </a:pPr>
          <a:r>
            <a:rPr lang="en-US" dirty="0" smtClean="0"/>
            <a:t>Bamforth, C. (2011) J. Inst. Brew. 117, 488-497​</a:t>
          </a:r>
          <a:endParaRPr lang="en-US" dirty="0"/>
        </a:p>
      </dgm:t>
    </dgm:pt>
    <dgm:pt modelId="{007EE962-E8D9-42E3-91CD-B74A49715774}" type="parTrans" cxnId="{9B50D8A7-ACEF-457D-A5B2-C87148B1561D}">
      <dgm:prSet/>
      <dgm:spPr/>
      <dgm:t>
        <a:bodyPr/>
        <a:lstStyle/>
        <a:p>
          <a:pPr>
            <a:lnSpc>
              <a:spcPct val="100000"/>
            </a:lnSpc>
          </a:pPr>
          <a:endParaRPr lang="en-US"/>
        </a:p>
      </dgm:t>
    </dgm:pt>
    <dgm:pt modelId="{092B7701-AE84-4A8A-A62A-EE8329C39AA6}" type="sibTrans" cxnId="{9B50D8A7-ACEF-457D-A5B2-C87148B1561D}">
      <dgm:prSet/>
      <dgm:spPr/>
      <dgm:t>
        <a:bodyPr/>
        <a:lstStyle/>
        <a:p>
          <a:pPr>
            <a:lnSpc>
              <a:spcPct val="100000"/>
            </a:lnSpc>
          </a:pPr>
          <a:endParaRPr lang="en-US"/>
        </a:p>
      </dgm:t>
    </dgm:pt>
    <dgm:pt modelId="{74219A3B-8218-4DA7-93C3-4ED173F760E5}">
      <dgm:prSet/>
      <dgm:spPr>
        <a:solidFill>
          <a:schemeClr val="accent2">
            <a:lumMod val="75000"/>
          </a:schemeClr>
        </a:solidFill>
      </dgm:spPr>
      <dgm:t>
        <a:bodyPr/>
        <a:lstStyle/>
        <a:p>
          <a:pPr rtl="0">
            <a:lnSpc>
              <a:spcPct val="100000"/>
            </a:lnSpc>
          </a:pPr>
          <a:r>
            <a:rPr lang="en-US" dirty="0" smtClean="0"/>
            <a:t>“Hot-side aeration is fundamentally different because of the speed of the redox reactions that occur at elevated temperatures. For example, introducing 1mL of oxygen per liter of wort at 70ºC will start reactions that consume the free oxygen in seconds.”</a:t>
          </a:r>
          <a:endParaRPr lang="en-US" dirty="0"/>
        </a:p>
      </dgm:t>
    </dgm:pt>
    <dgm:pt modelId="{624B9FDC-099D-4452-8F7D-D70EE8C8E1A8}" type="parTrans" cxnId="{71735FAE-A7A8-45B4-A215-5F2BFC475767}">
      <dgm:prSet/>
      <dgm:spPr/>
      <dgm:t>
        <a:bodyPr/>
        <a:lstStyle/>
        <a:p>
          <a:pPr>
            <a:lnSpc>
              <a:spcPct val="100000"/>
            </a:lnSpc>
          </a:pPr>
          <a:endParaRPr lang="en-US"/>
        </a:p>
      </dgm:t>
    </dgm:pt>
    <dgm:pt modelId="{3F6267E9-7967-43CB-9A6D-4E6EABF71376}" type="sibTrans" cxnId="{71735FAE-A7A8-45B4-A215-5F2BFC475767}">
      <dgm:prSet/>
      <dgm:spPr/>
      <dgm:t>
        <a:bodyPr/>
        <a:lstStyle/>
        <a:p>
          <a:pPr>
            <a:lnSpc>
              <a:spcPct val="100000"/>
            </a:lnSpc>
          </a:pPr>
          <a:endParaRPr lang="en-US"/>
        </a:p>
      </dgm:t>
    </dgm:pt>
    <dgm:pt modelId="{2550E2BD-D62B-4FCF-9790-8E776EF3A344}">
      <dgm:prSet/>
      <dgm:spPr/>
      <dgm:t>
        <a:bodyPr/>
        <a:lstStyle/>
        <a:p>
          <a:pPr rtl="0">
            <a:lnSpc>
              <a:spcPct val="100000"/>
            </a:lnSpc>
          </a:pPr>
          <a:r>
            <a:rPr lang="en-US" dirty="0" smtClean="0"/>
            <a:t>Fix, G. (1999) Principles of Brewing Science, pp. 130</a:t>
          </a:r>
          <a:endParaRPr lang="en-US" dirty="0"/>
        </a:p>
      </dgm:t>
    </dgm:pt>
    <dgm:pt modelId="{EB5529F6-12D7-40EA-87A4-6DC53F5A8632}" type="parTrans" cxnId="{67638F3F-AE71-4966-9F6A-2A060C89CEF0}">
      <dgm:prSet/>
      <dgm:spPr/>
      <dgm:t>
        <a:bodyPr/>
        <a:lstStyle/>
        <a:p>
          <a:pPr>
            <a:lnSpc>
              <a:spcPct val="100000"/>
            </a:lnSpc>
          </a:pPr>
          <a:endParaRPr lang="en-US"/>
        </a:p>
      </dgm:t>
    </dgm:pt>
    <dgm:pt modelId="{D845A4C7-8879-4B8C-8A26-73D5F8503777}" type="sibTrans" cxnId="{67638F3F-AE71-4966-9F6A-2A060C89CEF0}">
      <dgm:prSet/>
      <dgm:spPr/>
      <dgm:t>
        <a:bodyPr/>
        <a:lstStyle/>
        <a:p>
          <a:pPr>
            <a:lnSpc>
              <a:spcPct val="100000"/>
            </a:lnSpc>
          </a:pPr>
          <a:endParaRPr lang="en-US"/>
        </a:p>
      </dgm:t>
    </dgm:pt>
    <dgm:pt modelId="{BD25C3AB-216C-4509-969B-9F121DE80AEA}">
      <dgm:prSet/>
      <dgm:spPr>
        <a:solidFill>
          <a:schemeClr val="accent3">
            <a:lumMod val="75000"/>
          </a:schemeClr>
        </a:solidFill>
      </dgm:spPr>
      <dgm:t>
        <a:bodyPr/>
        <a:lstStyle/>
        <a:p>
          <a:pPr rtl="0">
            <a:lnSpc>
              <a:spcPct val="100000"/>
            </a:lnSpc>
          </a:pPr>
          <a:r>
            <a:rPr lang="en-US" dirty="0" smtClean="0"/>
            <a:t>“That desire to avoid … harshness is what led me to the technique of adding the dark grains during the </a:t>
          </a:r>
          <a:r>
            <a:rPr lang="en-US" i="1" dirty="0" smtClean="0"/>
            <a:t>vorlauf</a:t>
          </a:r>
          <a:r>
            <a:rPr lang="en-US" dirty="0" smtClean="0"/>
            <a:t> instead of during the mash.”</a:t>
          </a:r>
          <a:endParaRPr lang="en-US" dirty="0"/>
        </a:p>
      </dgm:t>
    </dgm:pt>
    <dgm:pt modelId="{BBD3D6A1-5719-4F6A-957F-6DFBC411DA89}" type="parTrans" cxnId="{515FDEB7-8951-4EA7-BFA9-190173E35652}">
      <dgm:prSet/>
      <dgm:spPr/>
      <dgm:t>
        <a:bodyPr/>
        <a:lstStyle/>
        <a:p>
          <a:pPr>
            <a:lnSpc>
              <a:spcPct val="100000"/>
            </a:lnSpc>
          </a:pPr>
          <a:endParaRPr lang="en-US"/>
        </a:p>
      </dgm:t>
    </dgm:pt>
    <dgm:pt modelId="{5EE1F4F4-CA04-4AC7-89D0-B7D41B9D8030}" type="sibTrans" cxnId="{515FDEB7-8951-4EA7-BFA9-190173E35652}">
      <dgm:prSet/>
      <dgm:spPr/>
      <dgm:t>
        <a:bodyPr/>
        <a:lstStyle/>
        <a:p>
          <a:pPr>
            <a:lnSpc>
              <a:spcPct val="100000"/>
            </a:lnSpc>
          </a:pPr>
          <a:endParaRPr lang="en-US"/>
        </a:p>
      </dgm:t>
    </dgm:pt>
    <dgm:pt modelId="{6610893C-1A88-4F1E-A040-39F7818A4E29}">
      <dgm:prSet/>
      <dgm:spPr/>
      <dgm:t>
        <a:bodyPr/>
        <a:lstStyle/>
        <a:p>
          <a:pPr rtl="0">
            <a:lnSpc>
              <a:spcPct val="100000"/>
            </a:lnSpc>
          </a:pPr>
          <a:r>
            <a:rPr lang="en-US" dirty="0" smtClean="0"/>
            <a:t>Strong, G. (2015) Modern Homebrew Recipes, Chapter 6</a:t>
          </a:r>
          <a:endParaRPr lang="en-US" dirty="0"/>
        </a:p>
      </dgm:t>
    </dgm:pt>
    <dgm:pt modelId="{910BEF86-2D9C-4404-9A80-0D6FB52CDEF9}" type="parTrans" cxnId="{99F34584-76E1-4F28-B746-7390FD260918}">
      <dgm:prSet/>
      <dgm:spPr/>
      <dgm:t>
        <a:bodyPr/>
        <a:lstStyle/>
        <a:p>
          <a:pPr>
            <a:lnSpc>
              <a:spcPct val="100000"/>
            </a:lnSpc>
          </a:pPr>
          <a:endParaRPr lang="en-US"/>
        </a:p>
      </dgm:t>
    </dgm:pt>
    <dgm:pt modelId="{37FA9105-C1C1-4DC0-B27D-61E05EBDC1C8}" type="sibTrans" cxnId="{99F34584-76E1-4F28-B746-7390FD260918}">
      <dgm:prSet/>
      <dgm:spPr/>
      <dgm:t>
        <a:bodyPr/>
        <a:lstStyle/>
        <a:p>
          <a:pPr>
            <a:lnSpc>
              <a:spcPct val="100000"/>
            </a:lnSpc>
          </a:pPr>
          <a:endParaRPr lang="en-US"/>
        </a:p>
      </dgm:t>
    </dgm:pt>
    <dgm:pt modelId="{309DFFF8-21D8-46A9-A049-72BAEC20550B}">
      <dgm:prSet/>
      <dgm:spPr>
        <a:solidFill>
          <a:schemeClr val="accent4">
            <a:lumMod val="75000"/>
          </a:schemeClr>
        </a:solidFill>
      </dgm:spPr>
      <dgm:t>
        <a:bodyPr/>
        <a:lstStyle/>
        <a:p>
          <a:pPr rtl="0">
            <a:lnSpc>
              <a:spcPct val="100000"/>
            </a:lnSpc>
          </a:pPr>
          <a:r>
            <a:rPr lang="en-US" dirty="0" smtClean="0"/>
            <a:t>“In practice air uptake (during mashing) is shown by darker wort and beer color, a less refined beer flavor, and a decreased flavor stability”</a:t>
          </a:r>
          <a:endParaRPr lang="en-US" dirty="0"/>
        </a:p>
      </dgm:t>
    </dgm:pt>
    <dgm:pt modelId="{25090BD4-6C3D-4367-8A1C-A1CA32C48FB6}" type="parTrans" cxnId="{A8EE8066-9FC0-46A3-A329-BD83BFB02A9B}">
      <dgm:prSet/>
      <dgm:spPr/>
      <dgm:t>
        <a:bodyPr/>
        <a:lstStyle/>
        <a:p>
          <a:pPr>
            <a:lnSpc>
              <a:spcPct val="100000"/>
            </a:lnSpc>
          </a:pPr>
          <a:endParaRPr lang="en-US"/>
        </a:p>
      </dgm:t>
    </dgm:pt>
    <dgm:pt modelId="{B8B287B9-B66C-43B4-9C38-54C39496C0D3}" type="sibTrans" cxnId="{A8EE8066-9FC0-46A3-A329-BD83BFB02A9B}">
      <dgm:prSet/>
      <dgm:spPr/>
      <dgm:t>
        <a:bodyPr/>
        <a:lstStyle/>
        <a:p>
          <a:pPr>
            <a:lnSpc>
              <a:spcPct val="100000"/>
            </a:lnSpc>
          </a:pPr>
          <a:endParaRPr lang="en-US"/>
        </a:p>
      </dgm:t>
    </dgm:pt>
    <dgm:pt modelId="{493184C6-AE8C-446C-9B0F-2FCC611B08E0}">
      <dgm:prSet/>
      <dgm:spPr/>
      <dgm:t>
        <a:bodyPr/>
        <a:lstStyle/>
        <a:p>
          <a:pPr rtl="0">
            <a:lnSpc>
              <a:spcPct val="100000"/>
            </a:lnSpc>
          </a:pPr>
          <a:r>
            <a:rPr lang="en-US" dirty="0" smtClean="0"/>
            <a:t>Künze, W. (2014) Technology Brewing and Malting, pp.253, English Ed.</a:t>
          </a:r>
          <a:endParaRPr lang="en-US" dirty="0"/>
        </a:p>
      </dgm:t>
    </dgm:pt>
    <dgm:pt modelId="{3EF9DD31-6AA4-41D8-B8B1-F489F8D6AFF2}" type="parTrans" cxnId="{E9E158D3-0BA9-4476-BE0C-C7FAEE3BD23B}">
      <dgm:prSet/>
      <dgm:spPr/>
      <dgm:t>
        <a:bodyPr/>
        <a:lstStyle/>
        <a:p>
          <a:pPr>
            <a:lnSpc>
              <a:spcPct val="100000"/>
            </a:lnSpc>
          </a:pPr>
          <a:endParaRPr lang="en-US"/>
        </a:p>
      </dgm:t>
    </dgm:pt>
    <dgm:pt modelId="{F6CA7D27-97DD-4DA8-B912-CA5B64183662}" type="sibTrans" cxnId="{E9E158D3-0BA9-4476-BE0C-C7FAEE3BD23B}">
      <dgm:prSet/>
      <dgm:spPr/>
      <dgm:t>
        <a:bodyPr/>
        <a:lstStyle/>
        <a:p>
          <a:pPr>
            <a:lnSpc>
              <a:spcPct val="100000"/>
            </a:lnSpc>
          </a:pPr>
          <a:endParaRPr lang="en-US"/>
        </a:p>
      </dgm:t>
    </dgm:pt>
    <dgm:pt modelId="{0D6975E4-2655-47A3-8BFF-AFDFAE652F9C}" type="pres">
      <dgm:prSet presAssocID="{0A418697-A4C5-4083-B038-01A786950922}" presName="linear" presStyleCnt="0">
        <dgm:presLayoutVars>
          <dgm:animLvl val="lvl"/>
          <dgm:resizeHandles val="exact"/>
        </dgm:presLayoutVars>
      </dgm:prSet>
      <dgm:spPr/>
      <dgm:t>
        <a:bodyPr/>
        <a:lstStyle/>
        <a:p>
          <a:endParaRPr lang="en-US"/>
        </a:p>
      </dgm:t>
    </dgm:pt>
    <dgm:pt modelId="{4347CA10-6A25-45B7-8118-FD5D205F3244}" type="pres">
      <dgm:prSet presAssocID="{74219A3B-8218-4DA7-93C3-4ED173F760E5}" presName="parentText" presStyleLbl="node1" presStyleIdx="0" presStyleCnt="4">
        <dgm:presLayoutVars>
          <dgm:chMax val="0"/>
          <dgm:bulletEnabled val="1"/>
        </dgm:presLayoutVars>
      </dgm:prSet>
      <dgm:spPr/>
      <dgm:t>
        <a:bodyPr/>
        <a:lstStyle/>
        <a:p>
          <a:endParaRPr lang="en-US"/>
        </a:p>
      </dgm:t>
    </dgm:pt>
    <dgm:pt modelId="{55785152-AD0C-42F5-BE2D-61AC3BC24D13}" type="pres">
      <dgm:prSet presAssocID="{74219A3B-8218-4DA7-93C3-4ED173F760E5}" presName="childText" presStyleLbl="revTx" presStyleIdx="0" presStyleCnt="4">
        <dgm:presLayoutVars>
          <dgm:bulletEnabled val="1"/>
        </dgm:presLayoutVars>
      </dgm:prSet>
      <dgm:spPr/>
      <dgm:t>
        <a:bodyPr/>
        <a:lstStyle/>
        <a:p>
          <a:endParaRPr lang="en-US"/>
        </a:p>
      </dgm:t>
    </dgm:pt>
    <dgm:pt modelId="{0FF4272C-29AE-4CBC-9EBF-CFEE7B4A4FD2}" type="pres">
      <dgm:prSet presAssocID="{BD25C3AB-216C-4509-969B-9F121DE80AEA}" presName="parentText" presStyleLbl="node1" presStyleIdx="1" presStyleCnt="4">
        <dgm:presLayoutVars>
          <dgm:chMax val="0"/>
          <dgm:bulletEnabled val="1"/>
        </dgm:presLayoutVars>
      </dgm:prSet>
      <dgm:spPr/>
      <dgm:t>
        <a:bodyPr/>
        <a:lstStyle/>
        <a:p>
          <a:endParaRPr lang="en-US"/>
        </a:p>
      </dgm:t>
    </dgm:pt>
    <dgm:pt modelId="{45A21A7F-493A-4C35-8673-0C712F3A1722}" type="pres">
      <dgm:prSet presAssocID="{BD25C3AB-216C-4509-969B-9F121DE80AEA}" presName="childText" presStyleLbl="revTx" presStyleIdx="1" presStyleCnt="4">
        <dgm:presLayoutVars>
          <dgm:bulletEnabled val="1"/>
        </dgm:presLayoutVars>
      </dgm:prSet>
      <dgm:spPr/>
      <dgm:t>
        <a:bodyPr/>
        <a:lstStyle/>
        <a:p>
          <a:endParaRPr lang="en-US"/>
        </a:p>
      </dgm:t>
    </dgm:pt>
    <dgm:pt modelId="{3FC6639D-2C73-4F8C-8C51-2D992545ED96}" type="pres">
      <dgm:prSet presAssocID="{309DFFF8-21D8-46A9-A049-72BAEC20550B}" presName="parentText" presStyleLbl="node1" presStyleIdx="2" presStyleCnt="4" custLinFactNeighborY="3178">
        <dgm:presLayoutVars>
          <dgm:chMax val="0"/>
          <dgm:bulletEnabled val="1"/>
        </dgm:presLayoutVars>
      </dgm:prSet>
      <dgm:spPr/>
      <dgm:t>
        <a:bodyPr/>
        <a:lstStyle/>
        <a:p>
          <a:endParaRPr lang="en-US"/>
        </a:p>
      </dgm:t>
    </dgm:pt>
    <dgm:pt modelId="{119C17CE-A71E-492B-B201-2B70A8258FC7}" type="pres">
      <dgm:prSet presAssocID="{309DFFF8-21D8-46A9-A049-72BAEC20550B}" presName="childText" presStyleLbl="revTx" presStyleIdx="2" presStyleCnt="4">
        <dgm:presLayoutVars>
          <dgm:bulletEnabled val="1"/>
        </dgm:presLayoutVars>
      </dgm:prSet>
      <dgm:spPr/>
      <dgm:t>
        <a:bodyPr/>
        <a:lstStyle/>
        <a:p>
          <a:endParaRPr lang="en-US"/>
        </a:p>
      </dgm:t>
    </dgm:pt>
    <dgm:pt modelId="{696B5379-86EA-4D77-AE8E-DDD8C2D0069C}" type="pres">
      <dgm:prSet presAssocID="{6FEAF111-F95D-44E4-9A91-FFF1F6903486}" presName="parentText" presStyleLbl="node1" presStyleIdx="3" presStyleCnt="4" custAng="0" custLinFactNeighborY="-4793">
        <dgm:presLayoutVars>
          <dgm:chMax val="0"/>
          <dgm:bulletEnabled val="1"/>
        </dgm:presLayoutVars>
      </dgm:prSet>
      <dgm:spPr/>
      <dgm:t>
        <a:bodyPr/>
        <a:lstStyle/>
        <a:p>
          <a:endParaRPr lang="en-US"/>
        </a:p>
      </dgm:t>
    </dgm:pt>
    <dgm:pt modelId="{BA99FCA9-D53C-4E27-A018-34FE256EA257}" type="pres">
      <dgm:prSet presAssocID="{6FEAF111-F95D-44E4-9A91-FFF1F6903486}" presName="childText" presStyleLbl="revTx" presStyleIdx="3" presStyleCnt="4">
        <dgm:presLayoutVars>
          <dgm:bulletEnabled val="1"/>
        </dgm:presLayoutVars>
      </dgm:prSet>
      <dgm:spPr/>
      <dgm:t>
        <a:bodyPr/>
        <a:lstStyle/>
        <a:p>
          <a:endParaRPr lang="en-US"/>
        </a:p>
      </dgm:t>
    </dgm:pt>
  </dgm:ptLst>
  <dgm:cxnLst>
    <dgm:cxn modelId="{99F34584-76E1-4F28-B746-7390FD260918}" srcId="{BD25C3AB-216C-4509-969B-9F121DE80AEA}" destId="{6610893C-1A88-4F1E-A040-39F7818A4E29}" srcOrd="0" destOrd="0" parTransId="{910BEF86-2D9C-4404-9A80-0D6FB52CDEF9}" sibTransId="{37FA9105-C1C1-4DC0-B27D-61E05EBDC1C8}"/>
    <dgm:cxn modelId="{A8EE8066-9FC0-46A3-A329-BD83BFB02A9B}" srcId="{0A418697-A4C5-4083-B038-01A786950922}" destId="{309DFFF8-21D8-46A9-A049-72BAEC20550B}" srcOrd="2" destOrd="0" parTransId="{25090BD4-6C3D-4367-8A1C-A1CA32C48FB6}" sibTransId="{B8B287B9-B66C-43B4-9C38-54C39496C0D3}"/>
    <dgm:cxn modelId="{71735FAE-A7A8-45B4-A215-5F2BFC475767}" srcId="{0A418697-A4C5-4083-B038-01A786950922}" destId="{74219A3B-8218-4DA7-93C3-4ED173F760E5}" srcOrd="0" destOrd="0" parTransId="{624B9FDC-099D-4452-8F7D-D70EE8C8E1A8}" sibTransId="{3F6267E9-7967-43CB-9A6D-4E6EABF71376}"/>
    <dgm:cxn modelId="{1BA33FB2-8966-49A5-BDEA-282506EBFE71}" type="presOf" srcId="{0A418697-A4C5-4083-B038-01A786950922}" destId="{0D6975E4-2655-47A3-8BFF-AFDFAE652F9C}" srcOrd="0" destOrd="0" presId="urn:microsoft.com/office/officeart/2005/8/layout/vList2"/>
    <dgm:cxn modelId="{83D28033-DBA2-43F1-8DFB-47A6AFEBC6DB}" type="presOf" srcId="{74219A3B-8218-4DA7-93C3-4ED173F760E5}" destId="{4347CA10-6A25-45B7-8118-FD5D205F3244}" srcOrd="0" destOrd="0" presId="urn:microsoft.com/office/officeart/2005/8/layout/vList2"/>
    <dgm:cxn modelId="{E9E158D3-0BA9-4476-BE0C-C7FAEE3BD23B}" srcId="{309DFFF8-21D8-46A9-A049-72BAEC20550B}" destId="{493184C6-AE8C-446C-9B0F-2FCC611B08E0}" srcOrd="0" destOrd="0" parTransId="{3EF9DD31-6AA4-41D8-B8B1-F489F8D6AFF2}" sibTransId="{F6CA7D27-97DD-4DA8-B912-CA5B64183662}"/>
    <dgm:cxn modelId="{14E4DCB3-A522-4294-86ED-F075270555A6}" type="presOf" srcId="{493184C6-AE8C-446C-9B0F-2FCC611B08E0}" destId="{119C17CE-A71E-492B-B201-2B70A8258FC7}" srcOrd="0" destOrd="0" presId="urn:microsoft.com/office/officeart/2005/8/layout/vList2"/>
    <dgm:cxn modelId="{9B50D8A7-ACEF-457D-A5B2-C87148B1561D}" srcId="{6FEAF111-F95D-44E4-9A91-FFF1F6903486}" destId="{31E37B41-6D17-4F26-96BC-664A30A63803}" srcOrd="0" destOrd="0" parTransId="{007EE962-E8D9-42E3-91CD-B74A49715774}" sibTransId="{092B7701-AE84-4A8A-A62A-EE8329C39AA6}"/>
    <dgm:cxn modelId="{CCB493CB-A7BB-4A3C-AEE9-D289DA88A0AC}" srcId="{0A418697-A4C5-4083-B038-01A786950922}" destId="{6FEAF111-F95D-44E4-9A91-FFF1F6903486}" srcOrd="3" destOrd="0" parTransId="{A65FA203-0E39-4004-A1D3-7968C7CA37C1}" sibTransId="{452B7369-423B-40B8-9990-574C5C52414B}"/>
    <dgm:cxn modelId="{515FDEB7-8951-4EA7-BFA9-190173E35652}" srcId="{0A418697-A4C5-4083-B038-01A786950922}" destId="{BD25C3AB-216C-4509-969B-9F121DE80AEA}" srcOrd="1" destOrd="0" parTransId="{BBD3D6A1-5719-4F6A-957F-6DFBC411DA89}" sibTransId="{5EE1F4F4-CA04-4AC7-89D0-B7D41B9D8030}"/>
    <dgm:cxn modelId="{3426DD89-B8A6-4F9A-A1D1-D8989F5A55C2}" type="presOf" srcId="{6FEAF111-F95D-44E4-9A91-FFF1F6903486}" destId="{696B5379-86EA-4D77-AE8E-DDD8C2D0069C}" srcOrd="0" destOrd="0" presId="urn:microsoft.com/office/officeart/2005/8/layout/vList2"/>
    <dgm:cxn modelId="{F965291B-A798-48F8-B241-ADCFECF28AC2}" type="presOf" srcId="{6610893C-1A88-4F1E-A040-39F7818A4E29}" destId="{45A21A7F-493A-4C35-8673-0C712F3A1722}" srcOrd="0" destOrd="0" presId="urn:microsoft.com/office/officeart/2005/8/layout/vList2"/>
    <dgm:cxn modelId="{FBF48E94-0EBA-4E5D-BEB9-9998CC89D91D}" type="presOf" srcId="{309DFFF8-21D8-46A9-A049-72BAEC20550B}" destId="{3FC6639D-2C73-4F8C-8C51-2D992545ED96}" srcOrd="0" destOrd="0" presId="urn:microsoft.com/office/officeart/2005/8/layout/vList2"/>
    <dgm:cxn modelId="{67638F3F-AE71-4966-9F6A-2A060C89CEF0}" srcId="{74219A3B-8218-4DA7-93C3-4ED173F760E5}" destId="{2550E2BD-D62B-4FCF-9790-8E776EF3A344}" srcOrd="0" destOrd="0" parTransId="{EB5529F6-12D7-40EA-87A4-6DC53F5A8632}" sibTransId="{D845A4C7-8879-4B8C-8A26-73D5F8503777}"/>
    <dgm:cxn modelId="{B77966BE-AEC3-4732-9AEF-5D3E431ACA77}" type="presOf" srcId="{BD25C3AB-216C-4509-969B-9F121DE80AEA}" destId="{0FF4272C-29AE-4CBC-9EBF-CFEE7B4A4FD2}" srcOrd="0" destOrd="0" presId="urn:microsoft.com/office/officeart/2005/8/layout/vList2"/>
    <dgm:cxn modelId="{D35FDB40-1592-4F70-A04E-0AE7F2F34619}" type="presOf" srcId="{2550E2BD-D62B-4FCF-9790-8E776EF3A344}" destId="{55785152-AD0C-42F5-BE2D-61AC3BC24D13}" srcOrd="0" destOrd="0" presId="urn:microsoft.com/office/officeart/2005/8/layout/vList2"/>
    <dgm:cxn modelId="{C09B1BEC-D22C-4264-BBFA-A47D436DA2B1}" type="presOf" srcId="{31E37B41-6D17-4F26-96BC-664A30A63803}" destId="{BA99FCA9-D53C-4E27-A018-34FE256EA257}" srcOrd="0" destOrd="0" presId="urn:microsoft.com/office/officeart/2005/8/layout/vList2"/>
    <dgm:cxn modelId="{4025E53B-2778-4FDD-9F5D-A1F436382B60}" type="presParOf" srcId="{0D6975E4-2655-47A3-8BFF-AFDFAE652F9C}" destId="{4347CA10-6A25-45B7-8118-FD5D205F3244}" srcOrd="0" destOrd="0" presId="urn:microsoft.com/office/officeart/2005/8/layout/vList2"/>
    <dgm:cxn modelId="{63D1163A-C6EF-4388-A0D4-9B6676454762}" type="presParOf" srcId="{0D6975E4-2655-47A3-8BFF-AFDFAE652F9C}" destId="{55785152-AD0C-42F5-BE2D-61AC3BC24D13}" srcOrd="1" destOrd="0" presId="urn:microsoft.com/office/officeart/2005/8/layout/vList2"/>
    <dgm:cxn modelId="{55F1249F-51E0-4F10-8348-0A1EF561BA95}" type="presParOf" srcId="{0D6975E4-2655-47A3-8BFF-AFDFAE652F9C}" destId="{0FF4272C-29AE-4CBC-9EBF-CFEE7B4A4FD2}" srcOrd="2" destOrd="0" presId="urn:microsoft.com/office/officeart/2005/8/layout/vList2"/>
    <dgm:cxn modelId="{A3BADA6A-9CC6-4464-8789-0722B76FC895}" type="presParOf" srcId="{0D6975E4-2655-47A3-8BFF-AFDFAE652F9C}" destId="{45A21A7F-493A-4C35-8673-0C712F3A1722}" srcOrd="3" destOrd="0" presId="urn:microsoft.com/office/officeart/2005/8/layout/vList2"/>
    <dgm:cxn modelId="{AE9BF5C5-1CE8-4CAF-9DB2-4578EE9C8D44}" type="presParOf" srcId="{0D6975E4-2655-47A3-8BFF-AFDFAE652F9C}" destId="{3FC6639D-2C73-4F8C-8C51-2D992545ED96}" srcOrd="4" destOrd="0" presId="urn:microsoft.com/office/officeart/2005/8/layout/vList2"/>
    <dgm:cxn modelId="{815C463E-6393-47FE-9330-1024B377B902}" type="presParOf" srcId="{0D6975E4-2655-47A3-8BFF-AFDFAE652F9C}" destId="{119C17CE-A71E-492B-B201-2B70A8258FC7}" srcOrd="5" destOrd="0" presId="urn:microsoft.com/office/officeart/2005/8/layout/vList2"/>
    <dgm:cxn modelId="{87F4B854-26E0-44D4-A9D5-6718EC0F31BB}" type="presParOf" srcId="{0D6975E4-2655-47A3-8BFF-AFDFAE652F9C}" destId="{696B5379-86EA-4D77-AE8E-DDD8C2D0069C}" srcOrd="6" destOrd="0" presId="urn:microsoft.com/office/officeart/2005/8/layout/vList2"/>
    <dgm:cxn modelId="{BE55F49E-EBC1-4DA9-BA82-9045A9AAA65B}" type="presParOf" srcId="{0D6975E4-2655-47A3-8BFF-AFDFAE652F9C}" destId="{BA99FCA9-D53C-4E27-A018-34FE256EA257}"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1E81B81-D213-4BB0-801F-EF5FA4FE8072}" type="doc">
      <dgm:prSet loTypeId="urn:microsoft.com/office/officeart/2005/8/layout/vList2" loCatId="list" qsTypeId="urn:microsoft.com/office/officeart/2005/8/quickstyle/3d3" qsCatId="3D" csTypeId="urn:microsoft.com/office/officeart/2005/8/colors/colorful2" csCatId="colorful" phldr="1"/>
      <dgm:spPr/>
      <dgm:t>
        <a:bodyPr/>
        <a:lstStyle/>
        <a:p>
          <a:endParaRPr lang="en-US"/>
        </a:p>
      </dgm:t>
    </dgm:pt>
    <dgm:pt modelId="{BA9A3772-8FC6-4F97-BF50-EECCB7CCFDD0}">
      <dgm:prSet/>
      <dgm:spPr/>
      <dgm:t>
        <a:bodyPr/>
        <a:lstStyle/>
        <a:p>
          <a:pPr rtl="0"/>
          <a:r>
            <a:rPr lang="en-US" dirty="0" smtClean="0"/>
            <a:t>Slows starch degradation </a:t>
          </a:r>
          <a:endParaRPr lang="en-US" dirty="0"/>
        </a:p>
      </dgm:t>
    </dgm:pt>
    <dgm:pt modelId="{23DE650B-1E4E-400F-8F91-3D8FFD61606A}" type="parTrans" cxnId="{199E2405-B1A5-4923-A960-8441FBE147EB}">
      <dgm:prSet/>
      <dgm:spPr/>
      <dgm:t>
        <a:bodyPr/>
        <a:lstStyle/>
        <a:p>
          <a:endParaRPr lang="en-US"/>
        </a:p>
      </dgm:t>
    </dgm:pt>
    <dgm:pt modelId="{05B29617-D556-485D-8C0F-905243D7D37B}" type="sibTrans" cxnId="{199E2405-B1A5-4923-A960-8441FBE147EB}">
      <dgm:prSet/>
      <dgm:spPr/>
      <dgm:t>
        <a:bodyPr/>
        <a:lstStyle/>
        <a:p>
          <a:endParaRPr lang="en-US"/>
        </a:p>
      </dgm:t>
    </dgm:pt>
    <dgm:pt modelId="{6A63E70E-8333-47C3-8F97-32C54541A3E8}">
      <dgm:prSet/>
      <dgm:spPr/>
      <dgm:t>
        <a:bodyPr/>
        <a:lstStyle/>
        <a:p>
          <a:pPr rtl="0"/>
          <a:r>
            <a:rPr lang="en-US" dirty="0" smtClean="0"/>
            <a:t>Slows ß-glucan degradation</a:t>
          </a:r>
          <a:endParaRPr lang="en-US" dirty="0"/>
        </a:p>
      </dgm:t>
    </dgm:pt>
    <dgm:pt modelId="{476CB5AB-B25F-4181-8842-F715A2C2B21C}" type="parTrans" cxnId="{DD48B63A-6F77-49FB-8AA4-2FADA05431FB}">
      <dgm:prSet/>
      <dgm:spPr/>
      <dgm:t>
        <a:bodyPr/>
        <a:lstStyle/>
        <a:p>
          <a:endParaRPr lang="en-US"/>
        </a:p>
      </dgm:t>
    </dgm:pt>
    <dgm:pt modelId="{9B9C67EB-649D-41D4-9D77-FD22B13E0D7A}" type="sibTrans" cxnId="{DD48B63A-6F77-49FB-8AA4-2FADA05431FB}">
      <dgm:prSet/>
      <dgm:spPr/>
      <dgm:t>
        <a:bodyPr/>
        <a:lstStyle/>
        <a:p>
          <a:endParaRPr lang="en-US"/>
        </a:p>
      </dgm:t>
    </dgm:pt>
    <dgm:pt modelId="{93B6B77C-88A5-49BE-ABC5-C712BDEAC020}">
      <dgm:prSet/>
      <dgm:spPr/>
      <dgm:t>
        <a:bodyPr/>
        <a:lstStyle/>
        <a:p>
          <a:pPr rtl="0"/>
          <a:r>
            <a:rPr lang="en-US" dirty="0" smtClean="0"/>
            <a:t>Decreases protein degradation</a:t>
          </a:r>
          <a:endParaRPr lang="en-US" dirty="0"/>
        </a:p>
      </dgm:t>
    </dgm:pt>
    <dgm:pt modelId="{ABD950C3-715A-40EC-8898-7C097F0D8C92}" type="parTrans" cxnId="{B605D6E8-6116-4324-94DF-BC105DFA8F3C}">
      <dgm:prSet/>
      <dgm:spPr/>
      <dgm:t>
        <a:bodyPr/>
        <a:lstStyle/>
        <a:p>
          <a:endParaRPr lang="en-US"/>
        </a:p>
      </dgm:t>
    </dgm:pt>
    <dgm:pt modelId="{CC1B4252-428B-4863-9AD2-A2AFFF3B6887}" type="sibTrans" cxnId="{B605D6E8-6116-4324-94DF-BC105DFA8F3C}">
      <dgm:prSet/>
      <dgm:spPr/>
      <dgm:t>
        <a:bodyPr/>
        <a:lstStyle/>
        <a:p>
          <a:endParaRPr lang="en-US"/>
        </a:p>
      </dgm:t>
    </dgm:pt>
    <dgm:pt modelId="{BE886CA9-E120-4714-8419-04380074A299}">
      <dgm:prSet/>
      <dgm:spPr/>
      <dgm:t>
        <a:bodyPr/>
        <a:lstStyle/>
        <a:p>
          <a:pPr rtl="0"/>
          <a:r>
            <a:rPr lang="en-US" dirty="0" smtClean="0"/>
            <a:t>Decreases FAN concentration</a:t>
          </a:r>
          <a:endParaRPr lang="en-US" dirty="0"/>
        </a:p>
      </dgm:t>
    </dgm:pt>
    <dgm:pt modelId="{B84E5566-0858-4B8F-A29C-6EA56C48AC94}" type="parTrans" cxnId="{045F8FAC-6093-44C3-BD9B-D2885F6EF11B}">
      <dgm:prSet/>
      <dgm:spPr/>
      <dgm:t>
        <a:bodyPr/>
        <a:lstStyle/>
        <a:p>
          <a:endParaRPr lang="en-US"/>
        </a:p>
      </dgm:t>
    </dgm:pt>
    <dgm:pt modelId="{87CBDE12-574C-4832-A272-108FD77675DA}" type="sibTrans" cxnId="{045F8FAC-6093-44C3-BD9B-D2885F6EF11B}">
      <dgm:prSet/>
      <dgm:spPr/>
      <dgm:t>
        <a:bodyPr/>
        <a:lstStyle/>
        <a:p>
          <a:endParaRPr lang="en-US"/>
        </a:p>
      </dgm:t>
    </dgm:pt>
    <dgm:pt modelId="{AA35A288-D4BB-4EA3-B3A2-7D5B082B637A}">
      <dgm:prSet/>
      <dgm:spPr/>
      <dgm:t>
        <a:bodyPr/>
        <a:lstStyle/>
        <a:p>
          <a:pPr rtl="0"/>
          <a:r>
            <a:rPr lang="en-US" dirty="0" smtClean="0"/>
            <a:t>Decreases polyphenol concentration</a:t>
          </a:r>
          <a:br>
            <a:rPr lang="en-US" dirty="0" smtClean="0"/>
          </a:br>
          <a:r>
            <a:rPr lang="en-US" dirty="0" smtClean="0"/>
            <a:t>(especially anthocyanins and tannoids)</a:t>
          </a:r>
          <a:endParaRPr lang="en-US" dirty="0"/>
        </a:p>
      </dgm:t>
    </dgm:pt>
    <dgm:pt modelId="{714F0443-8DF2-4B8C-8939-4861DC5C54C5}" type="parTrans" cxnId="{7D61B5F4-08F7-4A05-9834-3D7257E597FD}">
      <dgm:prSet/>
      <dgm:spPr/>
      <dgm:t>
        <a:bodyPr/>
        <a:lstStyle/>
        <a:p>
          <a:endParaRPr lang="en-US"/>
        </a:p>
      </dgm:t>
    </dgm:pt>
    <dgm:pt modelId="{D6C73F86-CEE7-444F-A2C8-D37CFFA13D9B}" type="sibTrans" cxnId="{7D61B5F4-08F7-4A05-9834-3D7257E597FD}">
      <dgm:prSet/>
      <dgm:spPr/>
      <dgm:t>
        <a:bodyPr/>
        <a:lstStyle/>
        <a:p>
          <a:endParaRPr lang="en-US"/>
        </a:p>
      </dgm:t>
    </dgm:pt>
    <dgm:pt modelId="{4DB433D9-7837-44AF-981D-D82D1E89E619}">
      <dgm:prSet/>
      <dgm:spPr/>
      <dgm:t>
        <a:bodyPr/>
        <a:lstStyle/>
        <a:p>
          <a:pPr rtl="0"/>
          <a:r>
            <a:rPr lang="en-US" dirty="0" smtClean="0"/>
            <a:t>Beers are darker, duller and with less stability</a:t>
          </a:r>
          <a:endParaRPr lang="en-US" dirty="0"/>
        </a:p>
      </dgm:t>
    </dgm:pt>
    <dgm:pt modelId="{1859BCB0-A740-4659-A613-75E1D8986457}" type="parTrans" cxnId="{08BD29EB-9B79-4201-B4C1-00CD357B1AEF}">
      <dgm:prSet/>
      <dgm:spPr/>
      <dgm:t>
        <a:bodyPr/>
        <a:lstStyle/>
        <a:p>
          <a:endParaRPr lang="en-US"/>
        </a:p>
      </dgm:t>
    </dgm:pt>
    <dgm:pt modelId="{340781B4-2221-409C-88C3-E82C05171BE2}" type="sibTrans" cxnId="{08BD29EB-9B79-4201-B4C1-00CD357B1AEF}">
      <dgm:prSet/>
      <dgm:spPr/>
      <dgm:t>
        <a:bodyPr/>
        <a:lstStyle/>
        <a:p>
          <a:endParaRPr lang="en-US"/>
        </a:p>
      </dgm:t>
    </dgm:pt>
    <dgm:pt modelId="{29D05ACE-38A8-4D0A-BB98-1D0371EAEFF5}" type="pres">
      <dgm:prSet presAssocID="{C1E81B81-D213-4BB0-801F-EF5FA4FE8072}" presName="linear" presStyleCnt="0">
        <dgm:presLayoutVars>
          <dgm:animLvl val="lvl"/>
          <dgm:resizeHandles val="exact"/>
        </dgm:presLayoutVars>
      </dgm:prSet>
      <dgm:spPr/>
      <dgm:t>
        <a:bodyPr/>
        <a:lstStyle/>
        <a:p>
          <a:endParaRPr lang="en-US"/>
        </a:p>
      </dgm:t>
    </dgm:pt>
    <dgm:pt modelId="{0FA6B461-40BA-4A2F-A610-DE989B8827CA}" type="pres">
      <dgm:prSet presAssocID="{BA9A3772-8FC6-4F97-BF50-EECCB7CCFDD0}" presName="parentText" presStyleLbl="node1" presStyleIdx="0" presStyleCnt="6">
        <dgm:presLayoutVars>
          <dgm:chMax val="0"/>
          <dgm:bulletEnabled val="1"/>
        </dgm:presLayoutVars>
      </dgm:prSet>
      <dgm:spPr/>
      <dgm:t>
        <a:bodyPr/>
        <a:lstStyle/>
        <a:p>
          <a:endParaRPr lang="en-US"/>
        </a:p>
      </dgm:t>
    </dgm:pt>
    <dgm:pt modelId="{5DC4045C-5CC4-4EB7-A1A1-CCE8FBBEEAC6}" type="pres">
      <dgm:prSet presAssocID="{05B29617-D556-485D-8C0F-905243D7D37B}" presName="spacer" presStyleCnt="0"/>
      <dgm:spPr/>
    </dgm:pt>
    <dgm:pt modelId="{A33AB100-DBF6-4B22-B437-737D6EB624F1}" type="pres">
      <dgm:prSet presAssocID="{6A63E70E-8333-47C3-8F97-32C54541A3E8}" presName="parentText" presStyleLbl="node1" presStyleIdx="1" presStyleCnt="6">
        <dgm:presLayoutVars>
          <dgm:chMax val="0"/>
          <dgm:bulletEnabled val="1"/>
        </dgm:presLayoutVars>
      </dgm:prSet>
      <dgm:spPr/>
      <dgm:t>
        <a:bodyPr/>
        <a:lstStyle/>
        <a:p>
          <a:endParaRPr lang="en-US"/>
        </a:p>
      </dgm:t>
    </dgm:pt>
    <dgm:pt modelId="{72545DC9-FF42-41EC-A22B-576086F87605}" type="pres">
      <dgm:prSet presAssocID="{9B9C67EB-649D-41D4-9D77-FD22B13E0D7A}" presName="spacer" presStyleCnt="0"/>
      <dgm:spPr/>
    </dgm:pt>
    <dgm:pt modelId="{DF3F2F0E-6CE5-4C78-9716-89E5E0748E23}" type="pres">
      <dgm:prSet presAssocID="{93B6B77C-88A5-49BE-ABC5-C712BDEAC020}" presName="parentText" presStyleLbl="node1" presStyleIdx="2" presStyleCnt="6">
        <dgm:presLayoutVars>
          <dgm:chMax val="0"/>
          <dgm:bulletEnabled val="1"/>
        </dgm:presLayoutVars>
      </dgm:prSet>
      <dgm:spPr/>
      <dgm:t>
        <a:bodyPr/>
        <a:lstStyle/>
        <a:p>
          <a:endParaRPr lang="en-US"/>
        </a:p>
      </dgm:t>
    </dgm:pt>
    <dgm:pt modelId="{591B7A54-30DC-4E05-A9DF-B161A0BBAA07}" type="pres">
      <dgm:prSet presAssocID="{CC1B4252-428B-4863-9AD2-A2AFFF3B6887}" presName="spacer" presStyleCnt="0"/>
      <dgm:spPr/>
    </dgm:pt>
    <dgm:pt modelId="{6D04EF2D-8323-4D85-87F4-B2291C823922}" type="pres">
      <dgm:prSet presAssocID="{BE886CA9-E120-4714-8419-04380074A299}" presName="parentText" presStyleLbl="node1" presStyleIdx="3" presStyleCnt="6">
        <dgm:presLayoutVars>
          <dgm:chMax val="0"/>
          <dgm:bulletEnabled val="1"/>
        </dgm:presLayoutVars>
      </dgm:prSet>
      <dgm:spPr/>
      <dgm:t>
        <a:bodyPr/>
        <a:lstStyle/>
        <a:p>
          <a:endParaRPr lang="en-US"/>
        </a:p>
      </dgm:t>
    </dgm:pt>
    <dgm:pt modelId="{B7B94D5D-1BEE-4607-B3DD-856AA88D49A0}" type="pres">
      <dgm:prSet presAssocID="{87CBDE12-574C-4832-A272-108FD77675DA}" presName="spacer" presStyleCnt="0"/>
      <dgm:spPr/>
    </dgm:pt>
    <dgm:pt modelId="{3A012E03-CC93-4C64-8E46-DA1281A1F6F9}" type="pres">
      <dgm:prSet presAssocID="{AA35A288-D4BB-4EA3-B3A2-7D5B082B637A}" presName="parentText" presStyleLbl="node1" presStyleIdx="4" presStyleCnt="6">
        <dgm:presLayoutVars>
          <dgm:chMax val="0"/>
          <dgm:bulletEnabled val="1"/>
        </dgm:presLayoutVars>
      </dgm:prSet>
      <dgm:spPr/>
      <dgm:t>
        <a:bodyPr/>
        <a:lstStyle/>
        <a:p>
          <a:endParaRPr lang="en-US"/>
        </a:p>
      </dgm:t>
    </dgm:pt>
    <dgm:pt modelId="{716BAFD9-9D07-43FC-ADD3-765D0236F9A2}" type="pres">
      <dgm:prSet presAssocID="{D6C73F86-CEE7-444F-A2C8-D37CFFA13D9B}" presName="spacer" presStyleCnt="0"/>
      <dgm:spPr/>
    </dgm:pt>
    <dgm:pt modelId="{91B082CA-BAEE-456D-BC12-CCF17E794434}" type="pres">
      <dgm:prSet presAssocID="{4DB433D9-7837-44AF-981D-D82D1E89E619}" presName="parentText" presStyleLbl="node1" presStyleIdx="5" presStyleCnt="6">
        <dgm:presLayoutVars>
          <dgm:chMax val="0"/>
          <dgm:bulletEnabled val="1"/>
        </dgm:presLayoutVars>
      </dgm:prSet>
      <dgm:spPr/>
      <dgm:t>
        <a:bodyPr/>
        <a:lstStyle/>
        <a:p>
          <a:endParaRPr lang="en-US"/>
        </a:p>
      </dgm:t>
    </dgm:pt>
  </dgm:ptLst>
  <dgm:cxnLst>
    <dgm:cxn modelId="{045F8FAC-6093-44C3-BD9B-D2885F6EF11B}" srcId="{C1E81B81-D213-4BB0-801F-EF5FA4FE8072}" destId="{BE886CA9-E120-4714-8419-04380074A299}" srcOrd="3" destOrd="0" parTransId="{B84E5566-0858-4B8F-A29C-6EA56C48AC94}" sibTransId="{87CBDE12-574C-4832-A272-108FD77675DA}"/>
    <dgm:cxn modelId="{C2F02CB2-30BF-4713-A436-61FB4E316877}" type="presOf" srcId="{BE886CA9-E120-4714-8419-04380074A299}" destId="{6D04EF2D-8323-4D85-87F4-B2291C823922}" srcOrd="0" destOrd="0" presId="urn:microsoft.com/office/officeart/2005/8/layout/vList2"/>
    <dgm:cxn modelId="{08BD29EB-9B79-4201-B4C1-00CD357B1AEF}" srcId="{C1E81B81-D213-4BB0-801F-EF5FA4FE8072}" destId="{4DB433D9-7837-44AF-981D-D82D1E89E619}" srcOrd="5" destOrd="0" parTransId="{1859BCB0-A740-4659-A613-75E1D8986457}" sibTransId="{340781B4-2221-409C-88C3-E82C05171BE2}"/>
    <dgm:cxn modelId="{B605D6E8-6116-4324-94DF-BC105DFA8F3C}" srcId="{C1E81B81-D213-4BB0-801F-EF5FA4FE8072}" destId="{93B6B77C-88A5-49BE-ABC5-C712BDEAC020}" srcOrd="2" destOrd="0" parTransId="{ABD950C3-715A-40EC-8898-7C097F0D8C92}" sibTransId="{CC1B4252-428B-4863-9AD2-A2AFFF3B6887}"/>
    <dgm:cxn modelId="{DD48B63A-6F77-49FB-8AA4-2FADA05431FB}" srcId="{C1E81B81-D213-4BB0-801F-EF5FA4FE8072}" destId="{6A63E70E-8333-47C3-8F97-32C54541A3E8}" srcOrd="1" destOrd="0" parTransId="{476CB5AB-B25F-4181-8842-F715A2C2B21C}" sibTransId="{9B9C67EB-649D-41D4-9D77-FD22B13E0D7A}"/>
    <dgm:cxn modelId="{85C6113A-0868-453A-9DE3-A730B5131189}" type="presOf" srcId="{BA9A3772-8FC6-4F97-BF50-EECCB7CCFDD0}" destId="{0FA6B461-40BA-4A2F-A610-DE989B8827CA}" srcOrd="0" destOrd="0" presId="urn:microsoft.com/office/officeart/2005/8/layout/vList2"/>
    <dgm:cxn modelId="{D0088384-DECB-4B9D-B27D-D47133CDF1FC}" type="presOf" srcId="{AA35A288-D4BB-4EA3-B3A2-7D5B082B637A}" destId="{3A012E03-CC93-4C64-8E46-DA1281A1F6F9}" srcOrd="0" destOrd="0" presId="urn:microsoft.com/office/officeart/2005/8/layout/vList2"/>
    <dgm:cxn modelId="{199E2405-B1A5-4923-A960-8441FBE147EB}" srcId="{C1E81B81-D213-4BB0-801F-EF5FA4FE8072}" destId="{BA9A3772-8FC6-4F97-BF50-EECCB7CCFDD0}" srcOrd="0" destOrd="0" parTransId="{23DE650B-1E4E-400F-8F91-3D8FFD61606A}" sibTransId="{05B29617-D556-485D-8C0F-905243D7D37B}"/>
    <dgm:cxn modelId="{7D61B5F4-08F7-4A05-9834-3D7257E597FD}" srcId="{C1E81B81-D213-4BB0-801F-EF5FA4FE8072}" destId="{AA35A288-D4BB-4EA3-B3A2-7D5B082B637A}" srcOrd="4" destOrd="0" parTransId="{714F0443-8DF2-4B8C-8939-4861DC5C54C5}" sibTransId="{D6C73F86-CEE7-444F-A2C8-D37CFFA13D9B}"/>
    <dgm:cxn modelId="{CEF1497B-A59C-4ED4-B622-5EB94B8B7D18}" type="presOf" srcId="{C1E81B81-D213-4BB0-801F-EF5FA4FE8072}" destId="{29D05ACE-38A8-4D0A-BB98-1D0371EAEFF5}" srcOrd="0" destOrd="0" presId="urn:microsoft.com/office/officeart/2005/8/layout/vList2"/>
    <dgm:cxn modelId="{86ADE971-84C8-448B-9E01-614C18BF6631}" type="presOf" srcId="{93B6B77C-88A5-49BE-ABC5-C712BDEAC020}" destId="{DF3F2F0E-6CE5-4C78-9716-89E5E0748E23}" srcOrd="0" destOrd="0" presId="urn:microsoft.com/office/officeart/2005/8/layout/vList2"/>
    <dgm:cxn modelId="{C91C7167-613C-4B29-A261-899217C9B759}" type="presOf" srcId="{4DB433D9-7837-44AF-981D-D82D1E89E619}" destId="{91B082CA-BAEE-456D-BC12-CCF17E794434}" srcOrd="0" destOrd="0" presId="urn:microsoft.com/office/officeart/2005/8/layout/vList2"/>
    <dgm:cxn modelId="{97142CC8-1453-4CD3-BACC-94945E3A7703}" type="presOf" srcId="{6A63E70E-8333-47C3-8F97-32C54541A3E8}" destId="{A33AB100-DBF6-4B22-B437-737D6EB624F1}" srcOrd="0" destOrd="0" presId="urn:microsoft.com/office/officeart/2005/8/layout/vList2"/>
    <dgm:cxn modelId="{527D1C41-E9C9-460E-BDF8-046296004B50}" type="presParOf" srcId="{29D05ACE-38A8-4D0A-BB98-1D0371EAEFF5}" destId="{0FA6B461-40BA-4A2F-A610-DE989B8827CA}" srcOrd="0" destOrd="0" presId="urn:microsoft.com/office/officeart/2005/8/layout/vList2"/>
    <dgm:cxn modelId="{45AA92C1-5FC1-4820-9808-5B9DEDAD6711}" type="presParOf" srcId="{29D05ACE-38A8-4D0A-BB98-1D0371EAEFF5}" destId="{5DC4045C-5CC4-4EB7-A1A1-CCE8FBBEEAC6}" srcOrd="1" destOrd="0" presId="urn:microsoft.com/office/officeart/2005/8/layout/vList2"/>
    <dgm:cxn modelId="{AD2817CE-94B9-4E28-8703-D23FF589AD4C}" type="presParOf" srcId="{29D05ACE-38A8-4D0A-BB98-1D0371EAEFF5}" destId="{A33AB100-DBF6-4B22-B437-737D6EB624F1}" srcOrd="2" destOrd="0" presId="urn:microsoft.com/office/officeart/2005/8/layout/vList2"/>
    <dgm:cxn modelId="{7E216FEB-D22E-4A64-AD42-E22B94CC8D28}" type="presParOf" srcId="{29D05ACE-38A8-4D0A-BB98-1D0371EAEFF5}" destId="{72545DC9-FF42-41EC-A22B-576086F87605}" srcOrd="3" destOrd="0" presId="urn:microsoft.com/office/officeart/2005/8/layout/vList2"/>
    <dgm:cxn modelId="{98103691-F15E-4724-B885-BA74E04C7D1C}" type="presParOf" srcId="{29D05ACE-38A8-4D0A-BB98-1D0371EAEFF5}" destId="{DF3F2F0E-6CE5-4C78-9716-89E5E0748E23}" srcOrd="4" destOrd="0" presId="urn:microsoft.com/office/officeart/2005/8/layout/vList2"/>
    <dgm:cxn modelId="{C3E06D4C-5013-4977-898C-E0EECDAA0CF3}" type="presParOf" srcId="{29D05ACE-38A8-4D0A-BB98-1D0371EAEFF5}" destId="{591B7A54-30DC-4E05-A9DF-B161A0BBAA07}" srcOrd="5" destOrd="0" presId="urn:microsoft.com/office/officeart/2005/8/layout/vList2"/>
    <dgm:cxn modelId="{6F12A50C-5C3A-4F1E-B385-C7F5F331B386}" type="presParOf" srcId="{29D05ACE-38A8-4D0A-BB98-1D0371EAEFF5}" destId="{6D04EF2D-8323-4D85-87F4-B2291C823922}" srcOrd="6" destOrd="0" presId="urn:microsoft.com/office/officeart/2005/8/layout/vList2"/>
    <dgm:cxn modelId="{B3FB1FE0-A399-47B3-80F1-1B9E9BD208C5}" type="presParOf" srcId="{29D05ACE-38A8-4D0A-BB98-1D0371EAEFF5}" destId="{B7B94D5D-1BEE-4607-B3DD-856AA88D49A0}" srcOrd="7" destOrd="0" presId="urn:microsoft.com/office/officeart/2005/8/layout/vList2"/>
    <dgm:cxn modelId="{4E91403C-1107-478B-8CB2-ED2FC62E8D9D}" type="presParOf" srcId="{29D05ACE-38A8-4D0A-BB98-1D0371EAEFF5}" destId="{3A012E03-CC93-4C64-8E46-DA1281A1F6F9}" srcOrd="8" destOrd="0" presId="urn:microsoft.com/office/officeart/2005/8/layout/vList2"/>
    <dgm:cxn modelId="{0E1410BE-D88F-4498-9977-1F09CACD1115}" type="presParOf" srcId="{29D05ACE-38A8-4D0A-BB98-1D0371EAEFF5}" destId="{716BAFD9-9D07-43FC-ADD3-765D0236F9A2}" srcOrd="9" destOrd="0" presId="urn:microsoft.com/office/officeart/2005/8/layout/vList2"/>
    <dgm:cxn modelId="{671D90C5-779B-421C-9D8C-2343B2850C8E}" type="presParOf" srcId="{29D05ACE-38A8-4D0A-BB98-1D0371EAEFF5}" destId="{91B082CA-BAEE-456D-BC12-CCF17E794434}"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47AF50D-ABFF-426C-A826-7AB7AAE6FB6D}" type="doc">
      <dgm:prSet loTypeId="urn:diagrams.loki3.com/BracketList" loCatId="list" qsTypeId="urn:microsoft.com/office/officeart/2005/8/quickstyle/simple5" qsCatId="simple" csTypeId="urn:microsoft.com/office/officeart/2005/8/colors/colorful3" csCatId="colorful" phldr="1"/>
      <dgm:spPr/>
      <dgm:t>
        <a:bodyPr/>
        <a:lstStyle/>
        <a:p>
          <a:endParaRPr lang="en-US"/>
        </a:p>
      </dgm:t>
    </dgm:pt>
    <dgm:pt modelId="{6098165C-B1D5-4CFF-B916-8E0C6C59787B}">
      <dgm:prSet/>
      <dgm:spPr/>
      <dgm:t>
        <a:bodyPr/>
        <a:lstStyle/>
        <a:p>
          <a:pPr rtl="0"/>
          <a:r>
            <a:rPr lang="en-US" dirty="0" smtClean="0"/>
            <a:t>Temperature regime</a:t>
          </a:r>
          <a:endParaRPr lang="en-US" dirty="0"/>
        </a:p>
      </dgm:t>
    </dgm:pt>
    <dgm:pt modelId="{F0A6F801-82D8-45BC-8CB4-DF477DCC59B1}" type="parTrans" cxnId="{67A91F71-3FAF-4774-BF8C-5D3EC66DB4FD}">
      <dgm:prSet/>
      <dgm:spPr/>
      <dgm:t>
        <a:bodyPr/>
        <a:lstStyle/>
        <a:p>
          <a:endParaRPr lang="en-US"/>
        </a:p>
      </dgm:t>
    </dgm:pt>
    <dgm:pt modelId="{27400D23-F361-4C6D-B12C-F3F29B61B531}" type="sibTrans" cxnId="{67A91F71-3FAF-4774-BF8C-5D3EC66DB4FD}">
      <dgm:prSet/>
      <dgm:spPr/>
      <dgm:t>
        <a:bodyPr/>
        <a:lstStyle/>
        <a:p>
          <a:endParaRPr lang="en-US"/>
        </a:p>
      </dgm:t>
    </dgm:pt>
    <dgm:pt modelId="{F6F37482-F38D-4E9A-A85C-49B8B343ABC5}">
      <dgm:prSet/>
      <dgm:spPr/>
      <dgm:t>
        <a:bodyPr/>
        <a:lstStyle/>
        <a:p>
          <a:pPr rtl="0"/>
          <a:r>
            <a:rPr lang="en-US" dirty="0" smtClean="0"/>
            <a:t>Low mashing temp. allow more LOX survival</a:t>
          </a:r>
          <a:endParaRPr lang="en-US" dirty="0"/>
        </a:p>
      </dgm:t>
    </dgm:pt>
    <dgm:pt modelId="{AC4F2F52-95E8-4A38-8D03-50009E7BF185}" type="parTrans" cxnId="{87C499AC-7401-44AC-9DE7-680CDC6A68FE}">
      <dgm:prSet/>
      <dgm:spPr/>
      <dgm:t>
        <a:bodyPr/>
        <a:lstStyle/>
        <a:p>
          <a:endParaRPr lang="en-US"/>
        </a:p>
      </dgm:t>
    </dgm:pt>
    <dgm:pt modelId="{7FAFB8F3-CAE6-44DB-A2D0-3E23A773207A}" type="sibTrans" cxnId="{87C499AC-7401-44AC-9DE7-680CDC6A68FE}">
      <dgm:prSet/>
      <dgm:spPr/>
      <dgm:t>
        <a:bodyPr/>
        <a:lstStyle/>
        <a:p>
          <a:endParaRPr lang="en-US"/>
        </a:p>
      </dgm:t>
    </dgm:pt>
    <dgm:pt modelId="{4C0AFF88-B803-4DDD-917F-7BC985EA1E78}">
      <dgm:prSet/>
      <dgm:spPr/>
      <dgm:t>
        <a:bodyPr/>
        <a:lstStyle/>
        <a:p>
          <a:pPr rtl="0"/>
          <a:r>
            <a:rPr lang="en-US" dirty="0" smtClean="0"/>
            <a:t>Heat damage during decoction mashing</a:t>
          </a:r>
          <a:endParaRPr lang="en-US" dirty="0"/>
        </a:p>
      </dgm:t>
    </dgm:pt>
    <dgm:pt modelId="{B82E6C43-1F54-473A-9F7E-3A2AA0EC1D5A}" type="parTrans" cxnId="{9EAF602A-50E0-4DEC-9469-A2A8D89B3942}">
      <dgm:prSet/>
      <dgm:spPr/>
      <dgm:t>
        <a:bodyPr/>
        <a:lstStyle/>
        <a:p>
          <a:endParaRPr lang="en-US"/>
        </a:p>
      </dgm:t>
    </dgm:pt>
    <dgm:pt modelId="{96AA7798-B12E-428C-969B-CC7CC81E22A4}" type="sibTrans" cxnId="{9EAF602A-50E0-4DEC-9469-A2A8D89B3942}">
      <dgm:prSet/>
      <dgm:spPr/>
      <dgm:t>
        <a:bodyPr/>
        <a:lstStyle/>
        <a:p>
          <a:endParaRPr lang="en-US"/>
        </a:p>
      </dgm:t>
    </dgm:pt>
    <dgm:pt modelId="{4C5C0176-F6FF-4A68-A585-6EFA5DD9D2FA}">
      <dgm:prSet/>
      <dgm:spPr/>
      <dgm:t>
        <a:bodyPr/>
        <a:lstStyle/>
        <a:p>
          <a:pPr rtl="0"/>
          <a:r>
            <a:rPr lang="en-US" dirty="0" smtClean="0"/>
            <a:t>Number of vessels</a:t>
          </a:r>
          <a:endParaRPr lang="en-US" dirty="0"/>
        </a:p>
      </dgm:t>
    </dgm:pt>
    <dgm:pt modelId="{DC6398AE-0202-4EEC-9F60-C8FB2D9A6DD8}" type="parTrans" cxnId="{E9F182C5-CD6A-446D-9E5F-EFCDE1853AFF}">
      <dgm:prSet/>
      <dgm:spPr/>
      <dgm:t>
        <a:bodyPr/>
        <a:lstStyle/>
        <a:p>
          <a:endParaRPr lang="en-US"/>
        </a:p>
      </dgm:t>
    </dgm:pt>
    <dgm:pt modelId="{15D71476-FC39-4E6C-9194-904BBDC86375}" type="sibTrans" cxnId="{E9F182C5-CD6A-446D-9E5F-EFCDE1853AFF}">
      <dgm:prSet/>
      <dgm:spPr/>
      <dgm:t>
        <a:bodyPr/>
        <a:lstStyle/>
        <a:p>
          <a:endParaRPr lang="en-US"/>
        </a:p>
      </dgm:t>
    </dgm:pt>
    <dgm:pt modelId="{0554FF0C-5A6A-432E-B271-E4EAB371735A}">
      <dgm:prSet/>
      <dgm:spPr/>
      <dgm:t>
        <a:bodyPr/>
        <a:lstStyle/>
        <a:p>
          <a:pPr rtl="0"/>
          <a:r>
            <a:rPr lang="en-US" dirty="0" smtClean="0"/>
            <a:t>Increased risk of oxygen pick up with more vessels –-for example in decoction mashing--</a:t>
          </a:r>
          <a:endParaRPr lang="en-US" dirty="0"/>
        </a:p>
      </dgm:t>
    </dgm:pt>
    <dgm:pt modelId="{0BCA7200-B20A-41B6-B031-207A65C3A857}" type="parTrans" cxnId="{F790D472-E43F-49AC-BE69-C9C2A9272ABB}">
      <dgm:prSet/>
      <dgm:spPr/>
      <dgm:t>
        <a:bodyPr/>
        <a:lstStyle/>
        <a:p>
          <a:endParaRPr lang="en-US"/>
        </a:p>
      </dgm:t>
    </dgm:pt>
    <dgm:pt modelId="{AA2FC4EA-22C9-4F1D-A5E5-56AE7B1951E7}" type="sibTrans" cxnId="{F790D472-E43F-49AC-BE69-C9C2A9272ABB}">
      <dgm:prSet/>
      <dgm:spPr/>
      <dgm:t>
        <a:bodyPr/>
        <a:lstStyle/>
        <a:p>
          <a:endParaRPr lang="en-US"/>
        </a:p>
      </dgm:t>
    </dgm:pt>
    <dgm:pt modelId="{8D72AD18-8BF7-4FCE-B994-8F3FFA56FFCC}">
      <dgm:prSet/>
      <dgm:spPr/>
      <dgm:t>
        <a:bodyPr/>
        <a:lstStyle/>
        <a:p>
          <a:pPr rtl="0"/>
          <a:r>
            <a:rPr lang="en-US" dirty="0" smtClean="0"/>
            <a:t>Oxygen</a:t>
          </a:r>
          <a:endParaRPr lang="en-US" dirty="0"/>
        </a:p>
      </dgm:t>
    </dgm:pt>
    <dgm:pt modelId="{63313FC8-DC81-4463-B54F-2938E1EE5056}" type="parTrans" cxnId="{8C1688FB-F52D-4CB3-A42F-ABAA84E06B3C}">
      <dgm:prSet/>
      <dgm:spPr/>
      <dgm:t>
        <a:bodyPr/>
        <a:lstStyle/>
        <a:p>
          <a:endParaRPr lang="en-US"/>
        </a:p>
      </dgm:t>
    </dgm:pt>
    <dgm:pt modelId="{7BEC2C03-F407-42DE-BCDA-E492DCB85D81}" type="sibTrans" cxnId="{8C1688FB-F52D-4CB3-A42F-ABAA84E06B3C}">
      <dgm:prSet/>
      <dgm:spPr/>
      <dgm:t>
        <a:bodyPr/>
        <a:lstStyle/>
        <a:p>
          <a:endParaRPr lang="en-US"/>
        </a:p>
      </dgm:t>
    </dgm:pt>
    <dgm:pt modelId="{867A92F2-F878-460F-8403-DF184469CA49}">
      <dgm:prSet/>
      <dgm:spPr/>
      <dgm:t>
        <a:bodyPr/>
        <a:lstStyle/>
        <a:p>
          <a:pPr rtl="0"/>
          <a:r>
            <a:rPr lang="en-US" dirty="0" smtClean="0"/>
            <a:t>Oxygen is a substrate for LOX, but also reacting non-enzymatically with –SH groups in proteins to make peroxides, which act as substrates for POD. Also oxygen radical formation</a:t>
          </a:r>
          <a:endParaRPr lang="en-US" dirty="0"/>
        </a:p>
      </dgm:t>
    </dgm:pt>
    <dgm:pt modelId="{EDF3C836-E4CE-4F0B-AE08-5FD6C5A52AEB}" type="parTrans" cxnId="{4299D3CA-DF78-4BF2-9EB1-597C165A1784}">
      <dgm:prSet/>
      <dgm:spPr/>
      <dgm:t>
        <a:bodyPr/>
        <a:lstStyle/>
        <a:p>
          <a:endParaRPr lang="en-US"/>
        </a:p>
      </dgm:t>
    </dgm:pt>
    <dgm:pt modelId="{5979E97A-02FC-474F-ADE2-3B20DC980AE4}" type="sibTrans" cxnId="{4299D3CA-DF78-4BF2-9EB1-597C165A1784}">
      <dgm:prSet/>
      <dgm:spPr/>
      <dgm:t>
        <a:bodyPr/>
        <a:lstStyle/>
        <a:p>
          <a:endParaRPr lang="en-US"/>
        </a:p>
      </dgm:t>
    </dgm:pt>
    <dgm:pt modelId="{7B8BE31F-4E1C-4C94-BA20-7AB3AC9B9958}">
      <dgm:prSet/>
      <dgm:spPr/>
      <dgm:t>
        <a:bodyPr/>
        <a:lstStyle/>
        <a:p>
          <a:pPr rtl="0"/>
          <a:r>
            <a:rPr lang="en-US" dirty="0" smtClean="0"/>
            <a:t>pH</a:t>
          </a:r>
          <a:endParaRPr lang="en-US" dirty="0"/>
        </a:p>
      </dgm:t>
    </dgm:pt>
    <dgm:pt modelId="{42E980B2-1F06-48E2-BAC9-E39B73EBBAC2}" type="parTrans" cxnId="{51B552B4-7E69-4C71-95F9-5E10935643C4}">
      <dgm:prSet/>
      <dgm:spPr/>
      <dgm:t>
        <a:bodyPr/>
        <a:lstStyle/>
        <a:p>
          <a:endParaRPr lang="en-US"/>
        </a:p>
      </dgm:t>
    </dgm:pt>
    <dgm:pt modelId="{62D7CDC6-6E00-4B6A-958E-8C829DAA817D}" type="sibTrans" cxnId="{51B552B4-7E69-4C71-95F9-5E10935643C4}">
      <dgm:prSet/>
      <dgm:spPr/>
      <dgm:t>
        <a:bodyPr/>
        <a:lstStyle/>
        <a:p>
          <a:endParaRPr lang="en-US"/>
        </a:p>
      </dgm:t>
    </dgm:pt>
    <dgm:pt modelId="{87D51608-F891-424D-94DD-FE0D826DC77B}">
      <dgm:prSet/>
      <dgm:spPr/>
      <dgm:t>
        <a:bodyPr/>
        <a:lstStyle/>
        <a:p>
          <a:pPr rtl="0"/>
          <a:r>
            <a:rPr lang="en-US" dirty="0" smtClean="0"/>
            <a:t>Lower mashing pH reduces rate of LOX; however, superoxide radical more damaging in protonated forms at lower pH</a:t>
          </a:r>
          <a:endParaRPr lang="en-US" dirty="0"/>
        </a:p>
      </dgm:t>
    </dgm:pt>
    <dgm:pt modelId="{EA40A27D-66A0-47DE-998F-10FD4C5A61CB}" type="parTrans" cxnId="{86C1EBA2-CFB5-4AD0-82E9-FBD6499C49E9}">
      <dgm:prSet/>
      <dgm:spPr/>
      <dgm:t>
        <a:bodyPr/>
        <a:lstStyle/>
        <a:p>
          <a:endParaRPr lang="en-US"/>
        </a:p>
      </dgm:t>
    </dgm:pt>
    <dgm:pt modelId="{9185CB8E-1548-473C-B3DE-C7D330541C46}" type="sibTrans" cxnId="{86C1EBA2-CFB5-4AD0-82E9-FBD6499C49E9}">
      <dgm:prSet/>
      <dgm:spPr/>
      <dgm:t>
        <a:bodyPr/>
        <a:lstStyle/>
        <a:p>
          <a:endParaRPr lang="en-US"/>
        </a:p>
      </dgm:t>
    </dgm:pt>
    <dgm:pt modelId="{4774ABED-13CC-4A59-90FC-9B53E284F218}">
      <dgm:prSet/>
      <dgm:spPr/>
      <dgm:t>
        <a:bodyPr/>
        <a:lstStyle/>
        <a:p>
          <a:pPr rtl="0"/>
          <a:r>
            <a:rPr lang="en-US" dirty="0" smtClean="0"/>
            <a:t>Vessel fabric</a:t>
          </a:r>
          <a:endParaRPr lang="en-US" dirty="0"/>
        </a:p>
      </dgm:t>
    </dgm:pt>
    <dgm:pt modelId="{F607D20E-2E3A-408E-8A35-C56EC94A0BB6}" type="parTrans" cxnId="{A92AD0B2-E582-4DCA-B0E3-402E88A145B2}">
      <dgm:prSet/>
      <dgm:spPr/>
      <dgm:t>
        <a:bodyPr/>
        <a:lstStyle/>
        <a:p>
          <a:endParaRPr lang="en-US"/>
        </a:p>
      </dgm:t>
    </dgm:pt>
    <dgm:pt modelId="{94380F88-005B-456F-865B-B338D834C6B9}" type="sibTrans" cxnId="{A92AD0B2-E582-4DCA-B0E3-402E88A145B2}">
      <dgm:prSet/>
      <dgm:spPr/>
      <dgm:t>
        <a:bodyPr/>
        <a:lstStyle/>
        <a:p>
          <a:endParaRPr lang="en-US"/>
        </a:p>
      </dgm:t>
    </dgm:pt>
    <dgm:pt modelId="{BB0BB34D-53B8-445B-B356-85176876BA3A}">
      <dgm:prSet/>
      <dgm:spPr/>
      <dgm:t>
        <a:bodyPr/>
        <a:lstStyle/>
        <a:p>
          <a:pPr rtl="0"/>
          <a:r>
            <a:rPr lang="en-US" dirty="0" smtClean="0"/>
            <a:t>Leaching of Cu from copper vessels and chillers; </a:t>
          </a:r>
          <a:br>
            <a:rPr lang="en-US" dirty="0" smtClean="0"/>
          </a:br>
          <a:r>
            <a:rPr lang="en-US" dirty="0" smtClean="0"/>
            <a:t>Cu promotes oxygen radical formation</a:t>
          </a:r>
          <a:endParaRPr lang="en-US" dirty="0"/>
        </a:p>
      </dgm:t>
    </dgm:pt>
    <dgm:pt modelId="{D8A3FB9C-1010-4205-9C0C-6855870145F6}" type="parTrans" cxnId="{38C0D2A7-7092-42C9-A0D1-5D956B8D9166}">
      <dgm:prSet/>
      <dgm:spPr/>
      <dgm:t>
        <a:bodyPr/>
        <a:lstStyle/>
        <a:p>
          <a:endParaRPr lang="en-US"/>
        </a:p>
      </dgm:t>
    </dgm:pt>
    <dgm:pt modelId="{D6C3A74F-8525-4654-8D58-D2860CFEF5F5}" type="sibTrans" cxnId="{38C0D2A7-7092-42C9-A0D1-5D956B8D9166}">
      <dgm:prSet/>
      <dgm:spPr/>
      <dgm:t>
        <a:bodyPr/>
        <a:lstStyle/>
        <a:p>
          <a:endParaRPr lang="en-US"/>
        </a:p>
      </dgm:t>
    </dgm:pt>
    <dgm:pt modelId="{DAAD4A43-01E7-4BE7-9874-86CEF2347BD9}" type="pres">
      <dgm:prSet presAssocID="{447AF50D-ABFF-426C-A826-7AB7AAE6FB6D}" presName="Name0" presStyleCnt="0">
        <dgm:presLayoutVars>
          <dgm:dir/>
          <dgm:animLvl val="lvl"/>
          <dgm:resizeHandles val="exact"/>
        </dgm:presLayoutVars>
      </dgm:prSet>
      <dgm:spPr/>
      <dgm:t>
        <a:bodyPr/>
        <a:lstStyle/>
        <a:p>
          <a:endParaRPr lang="en-US"/>
        </a:p>
      </dgm:t>
    </dgm:pt>
    <dgm:pt modelId="{765BCDA8-2823-4C89-A644-EA64B7DD0EEF}" type="pres">
      <dgm:prSet presAssocID="{6098165C-B1D5-4CFF-B916-8E0C6C59787B}" presName="linNode" presStyleCnt="0"/>
      <dgm:spPr/>
      <dgm:t>
        <a:bodyPr/>
        <a:lstStyle/>
        <a:p>
          <a:endParaRPr lang="en-US"/>
        </a:p>
      </dgm:t>
    </dgm:pt>
    <dgm:pt modelId="{5F157DF2-5211-48FD-A589-B901A1639BE6}" type="pres">
      <dgm:prSet presAssocID="{6098165C-B1D5-4CFF-B916-8E0C6C59787B}" presName="parTx" presStyleLbl="revTx" presStyleIdx="0" presStyleCnt="5">
        <dgm:presLayoutVars>
          <dgm:chMax val="1"/>
          <dgm:bulletEnabled val="1"/>
        </dgm:presLayoutVars>
      </dgm:prSet>
      <dgm:spPr/>
      <dgm:t>
        <a:bodyPr/>
        <a:lstStyle/>
        <a:p>
          <a:endParaRPr lang="en-US"/>
        </a:p>
      </dgm:t>
    </dgm:pt>
    <dgm:pt modelId="{3EA5E1A3-8C7A-4E89-88CB-84969032EC8A}" type="pres">
      <dgm:prSet presAssocID="{6098165C-B1D5-4CFF-B916-8E0C6C59787B}" presName="bracket" presStyleLbl="parChTrans1D1" presStyleIdx="0" presStyleCnt="5"/>
      <dgm:spPr/>
      <dgm:t>
        <a:bodyPr/>
        <a:lstStyle/>
        <a:p>
          <a:endParaRPr lang="en-US"/>
        </a:p>
      </dgm:t>
    </dgm:pt>
    <dgm:pt modelId="{4F1044D1-36F3-4A1B-BFE4-41185BB45EEE}" type="pres">
      <dgm:prSet presAssocID="{6098165C-B1D5-4CFF-B916-8E0C6C59787B}" presName="spH" presStyleCnt="0"/>
      <dgm:spPr/>
      <dgm:t>
        <a:bodyPr/>
        <a:lstStyle/>
        <a:p>
          <a:endParaRPr lang="en-US"/>
        </a:p>
      </dgm:t>
    </dgm:pt>
    <dgm:pt modelId="{D793D152-333F-4BC6-86EA-4A6921294FBD}" type="pres">
      <dgm:prSet presAssocID="{6098165C-B1D5-4CFF-B916-8E0C6C59787B}" presName="desTx" presStyleLbl="node1" presStyleIdx="0" presStyleCnt="5">
        <dgm:presLayoutVars>
          <dgm:bulletEnabled val="1"/>
        </dgm:presLayoutVars>
      </dgm:prSet>
      <dgm:spPr/>
      <dgm:t>
        <a:bodyPr/>
        <a:lstStyle/>
        <a:p>
          <a:endParaRPr lang="en-US"/>
        </a:p>
      </dgm:t>
    </dgm:pt>
    <dgm:pt modelId="{83BF9ACB-3382-45F2-B602-86DE1D2BECB1}" type="pres">
      <dgm:prSet presAssocID="{27400D23-F361-4C6D-B12C-F3F29B61B531}" presName="spV" presStyleCnt="0"/>
      <dgm:spPr/>
      <dgm:t>
        <a:bodyPr/>
        <a:lstStyle/>
        <a:p>
          <a:endParaRPr lang="en-US"/>
        </a:p>
      </dgm:t>
    </dgm:pt>
    <dgm:pt modelId="{E5CA8AB2-33B3-4EC2-8BC3-95144717B37A}" type="pres">
      <dgm:prSet presAssocID="{8D72AD18-8BF7-4FCE-B994-8F3FFA56FFCC}" presName="linNode" presStyleCnt="0"/>
      <dgm:spPr/>
      <dgm:t>
        <a:bodyPr/>
        <a:lstStyle/>
        <a:p>
          <a:endParaRPr lang="en-US"/>
        </a:p>
      </dgm:t>
    </dgm:pt>
    <dgm:pt modelId="{0DEE21B9-3435-40AF-B3B5-4C060199E1D7}" type="pres">
      <dgm:prSet presAssocID="{8D72AD18-8BF7-4FCE-B994-8F3FFA56FFCC}" presName="parTx" presStyleLbl="revTx" presStyleIdx="1" presStyleCnt="5">
        <dgm:presLayoutVars>
          <dgm:chMax val="1"/>
          <dgm:bulletEnabled val="1"/>
        </dgm:presLayoutVars>
      </dgm:prSet>
      <dgm:spPr/>
      <dgm:t>
        <a:bodyPr/>
        <a:lstStyle/>
        <a:p>
          <a:endParaRPr lang="en-US"/>
        </a:p>
      </dgm:t>
    </dgm:pt>
    <dgm:pt modelId="{E6B86A40-79FF-45BA-8C7B-A1B00C706423}" type="pres">
      <dgm:prSet presAssocID="{8D72AD18-8BF7-4FCE-B994-8F3FFA56FFCC}" presName="bracket" presStyleLbl="parChTrans1D1" presStyleIdx="1" presStyleCnt="5"/>
      <dgm:spPr/>
      <dgm:t>
        <a:bodyPr/>
        <a:lstStyle/>
        <a:p>
          <a:endParaRPr lang="en-US"/>
        </a:p>
      </dgm:t>
    </dgm:pt>
    <dgm:pt modelId="{767D789C-5A7A-444A-8351-4B724C567F85}" type="pres">
      <dgm:prSet presAssocID="{8D72AD18-8BF7-4FCE-B994-8F3FFA56FFCC}" presName="spH" presStyleCnt="0"/>
      <dgm:spPr/>
      <dgm:t>
        <a:bodyPr/>
        <a:lstStyle/>
        <a:p>
          <a:endParaRPr lang="en-US"/>
        </a:p>
      </dgm:t>
    </dgm:pt>
    <dgm:pt modelId="{33171395-F735-4112-89BA-5CDC1806CDA5}" type="pres">
      <dgm:prSet presAssocID="{8D72AD18-8BF7-4FCE-B994-8F3FFA56FFCC}" presName="desTx" presStyleLbl="node1" presStyleIdx="1" presStyleCnt="5">
        <dgm:presLayoutVars>
          <dgm:bulletEnabled val="1"/>
        </dgm:presLayoutVars>
      </dgm:prSet>
      <dgm:spPr/>
      <dgm:t>
        <a:bodyPr/>
        <a:lstStyle/>
        <a:p>
          <a:endParaRPr lang="en-US"/>
        </a:p>
      </dgm:t>
    </dgm:pt>
    <dgm:pt modelId="{83A6531F-98E2-469B-A6BB-93F54BA01E91}" type="pres">
      <dgm:prSet presAssocID="{7BEC2C03-F407-42DE-BCDA-E492DCB85D81}" presName="spV" presStyleCnt="0"/>
      <dgm:spPr/>
      <dgm:t>
        <a:bodyPr/>
        <a:lstStyle/>
        <a:p>
          <a:endParaRPr lang="en-US"/>
        </a:p>
      </dgm:t>
    </dgm:pt>
    <dgm:pt modelId="{60C6C80D-5E4B-4A57-8867-6B487F799537}" type="pres">
      <dgm:prSet presAssocID="{7B8BE31F-4E1C-4C94-BA20-7AB3AC9B9958}" presName="linNode" presStyleCnt="0"/>
      <dgm:spPr/>
      <dgm:t>
        <a:bodyPr/>
        <a:lstStyle/>
        <a:p>
          <a:endParaRPr lang="en-US"/>
        </a:p>
      </dgm:t>
    </dgm:pt>
    <dgm:pt modelId="{552940D8-0BDB-43E3-81F5-D969681B2236}" type="pres">
      <dgm:prSet presAssocID="{7B8BE31F-4E1C-4C94-BA20-7AB3AC9B9958}" presName="parTx" presStyleLbl="revTx" presStyleIdx="2" presStyleCnt="5">
        <dgm:presLayoutVars>
          <dgm:chMax val="1"/>
          <dgm:bulletEnabled val="1"/>
        </dgm:presLayoutVars>
      </dgm:prSet>
      <dgm:spPr/>
      <dgm:t>
        <a:bodyPr/>
        <a:lstStyle/>
        <a:p>
          <a:endParaRPr lang="en-US"/>
        </a:p>
      </dgm:t>
    </dgm:pt>
    <dgm:pt modelId="{31F4793F-52C3-4273-81AD-25C284411FAE}" type="pres">
      <dgm:prSet presAssocID="{7B8BE31F-4E1C-4C94-BA20-7AB3AC9B9958}" presName="bracket" presStyleLbl="parChTrans1D1" presStyleIdx="2" presStyleCnt="5"/>
      <dgm:spPr/>
      <dgm:t>
        <a:bodyPr/>
        <a:lstStyle/>
        <a:p>
          <a:endParaRPr lang="en-US"/>
        </a:p>
      </dgm:t>
    </dgm:pt>
    <dgm:pt modelId="{42592561-6CB9-475B-93D5-6D0BC56F398C}" type="pres">
      <dgm:prSet presAssocID="{7B8BE31F-4E1C-4C94-BA20-7AB3AC9B9958}" presName="spH" presStyleCnt="0"/>
      <dgm:spPr/>
      <dgm:t>
        <a:bodyPr/>
        <a:lstStyle/>
        <a:p>
          <a:endParaRPr lang="en-US"/>
        </a:p>
      </dgm:t>
    </dgm:pt>
    <dgm:pt modelId="{4E7F1F0E-1ABF-41E9-A9C5-443A39A0A6E3}" type="pres">
      <dgm:prSet presAssocID="{7B8BE31F-4E1C-4C94-BA20-7AB3AC9B9958}" presName="desTx" presStyleLbl="node1" presStyleIdx="2" presStyleCnt="5">
        <dgm:presLayoutVars>
          <dgm:bulletEnabled val="1"/>
        </dgm:presLayoutVars>
      </dgm:prSet>
      <dgm:spPr/>
      <dgm:t>
        <a:bodyPr/>
        <a:lstStyle/>
        <a:p>
          <a:endParaRPr lang="en-US"/>
        </a:p>
      </dgm:t>
    </dgm:pt>
    <dgm:pt modelId="{1E6E882E-6150-4E7C-B113-8628CA89ECC9}" type="pres">
      <dgm:prSet presAssocID="{62D7CDC6-6E00-4B6A-958E-8C829DAA817D}" presName="spV" presStyleCnt="0"/>
      <dgm:spPr/>
      <dgm:t>
        <a:bodyPr/>
        <a:lstStyle/>
        <a:p>
          <a:endParaRPr lang="en-US"/>
        </a:p>
      </dgm:t>
    </dgm:pt>
    <dgm:pt modelId="{8457616A-3436-4251-9148-FA85199BA88F}" type="pres">
      <dgm:prSet presAssocID="{4C5C0176-F6FF-4A68-A585-6EFA5DD9D2FA}" presName="linNode" presStyleCnt="0"/>
      <dgm:spPr/>
      <dgm:t>
        <a:bodyPr/>
        <a:lstStyle/>
        <a:p>
          <a:endParaRPr lang="en-US"/>
        </a:p>
      </dgm:t>
    </dgm:pt>
    <dgm:pt modelId="{87975F1D-EA60-463A-9301-81EC0DFE316D}" type="pres">
      <dgm:prSet presAssocID="{4C5C0176-F6FF-4A68-A585-6EFA5DD9D2FA}" presName="parTx" presStyleLbl="revTx" presStyleIdx="3" presStyleCnt="5">
        <dgm:presLayoutVars>
          <dgm:chMax val="1"/>
          <dgm:bulletEnabled val="1"/>
        </dgm:presLayoutVars>
      </dgm:prSet>
      <dgm:spPr/>
      <dgm:t>
        <a:bodyPr/>
        <a:lstStyle/>
        <a:p>
          <a:endParaRPr lang="en-US"/>
        </a:p>
      </dgm:t>
    </dgm:pt>
    <dgm:pt modelId="{CB1E2AD8-8456-4EA2-B7B9-E460258A0DFA}" type="pres">
      <dgm:prSet presAssocID="{4C5C0176-F6FF-4A68-A585-6EFA5DD9D2FA}" presName="bracket" presStyleLbl="parChTrans1D1" presStyleIdx="3" presStyleCnt="5"/>
      <dgm:spPr/>
      <dgm:t>
        <a:bodyPr/>
        <a:lstStyle/>
        <a:p>
          <a:endParaRPr lang="en-US"/>
        </a:p>
      </dgm:t>
    </dgm:pt>
    <dgm:pt modelId="{F6424FAF-DED8-4908-BA02-2F1F32490289}" type="pres">
      <dgm:prSet presAssocID="{4C5C0176-F6FF-4A68-A585-6EFA5DD9D2FA}" presName="spH" presStyleCnt="0"/>
      <dgm:spPr/>
      <dgm:t>
        <a:bodyPr/>
        <a:lstStyle/>
        <a:p>
          <a:endParaRPr lang="en-US"/>
        </a:p>
      </dgm:t>
    </dgm:pt>
    <dgm:pt modelId="{77743C57-B4A6-4B22-8B25-5126C967F2BC}" type="pres">
      <dgm:prSet presAssocID="{4C5C0176-F6FF-4A68-A585-6EFA5DD9D2FA}" presName="desTx" presStyleLbl="node1" presStyleIdx="3" presStyleCnt="5">
        <dgm:presLayoutVars>
          <dgm:bulletEnabled val="1"/>
        </dgm:presLayoutVars>
      </dgm:prSet>
      <dgm:spPr/>
      <dgm:t>
        <a:bodyPr/>
        <a:lstStyle/>
        <a:p>
          <a:endParaRPr lang="en-US"/>
        </a:p>
      </dgm:t>
    </dgm:pt>
    <dgm:pt modelId="{239ACD92-27FD-4C89-95A2-35E0A5B2DE2C}" type="pres">
      <dgm:prSet presAssocID="{15D71476-FC39-4E6C-9194-904BBDC86375}" presName="spV" presStyleCnt="0"/>
      <dgm:spPr/>
      <dgm:t>
        <a:bodyPr/>
        <a:lstStyle/>
        <a:p>
          <a:endParaRPr lang="en-US"/>
        </a:p>
      </dgm:t>
    </dgm:pt>
    <dgm:pt modelId="{53C13707-83E6-4A83-BF10-0EE8C0F4D93B}" type="pres">
      <dgm:prSet presAssocID="{4774ABED-13CC-4A59-90FC-9B53E284F218}" presName="linNode" presStyleCnt="0"/>
      <dgm:spPr/>
      <dgm:t>
        <a:bodyPr/>
        <a:lstStyle/>
        <a:p>
          <a:endParaRPr lang="en-US"/>
        </a:p>
      </dgm:t>
    </dgm:pt>
    <dgm:pt modelId="{5A4931DE-1FB4-4178-8383-E52DBF82B9D4}" type="pres">
      <dgm:prSet presAssocID="{4774ABED-13CC-4A59-90FC-9B53E284F218}" presName="parTx" presStyleLbl="revTx" presStyleIdx="4" presStyleCnt="5">
        <dgm:presLayoutVars>
          <dgm:chMax val="1"/>
          <dgm:bulletEnabled val="1"/>
        </dgm:presLayoutVars>
      </dgm:prSet>
      <dgm:spPr/>
      <dgm:t>
        <a:bodyPr/>
        <a:lstStyle/>
        <a:p>
          <a:endParaRPr lang="en-US"/>
        </a:p>
      </dgm:t>
    </dgm:pt>
    <dgm:pt modelId="{4AF6FF1D-40B7-4583-9BB1-42B2E594B27B}" type="pres">
      <dgm:prSet presAssocID="{4774ABED-13CC-4A59-90FC-9B53E284F218}" presName="bracket" presStyleLbl="parChTrans1D1" presStyleIdx="4" presStyleCnt="5"/>
      <dgm:spPr/>
      <dgm:t>
        <a:bodyPr/>
        <a:lstStyle/>
        <a:p>
          <a:endParaRPr lang="en-US"/>
        </a:p>
      </dgm:t>
    </dgm:pt>
    <dgm:pt modelId="{7140E3A4-5A72-49EB-8A37-A7DBCFC61BDD}" type="pres">
      <dgm:prSet presAssocID="{4774ABED-13CC-4A59-90FC-9B53E284F218}" presName="spH" presStyleCnt="0"/>
      <dgm:spPr/>
      <dgm:t>
        <a:bodyPr/>
        <a:lstStyle/>
        <a:p>
          <a:endParaRPr lang="en-US"/>
        </a:p>
      </dgm:t>
    </dgm:pt>
    <dgm:pt modelId="{8F003525-661F-4DF8-93EC-3200785A09A6}" type="pres">
      <dgm:prSet presAssocID="{4774ABED-13CC-4A59-90FC-9B53E284F218}" presName="desTx" presStyleLbl="node1" presStyleIdx="4" presStyleCnt="5">
        <dgm:presLayoutVars>
          <dgm:bulletEnabled val="1"/>
        </dgm:presLayoutVars>
      </dgm:prSet>
      <dgm:spPr/>
      <dgm:t>
        <a:bodyPr/>
        <a:lstStyle/>
        <a:p>
          <a:endParaRPr lang="en-US"/>
        </a:p>
      </dgm:t>
    </dgm:pt>
  </dgm:ptLst>
  <dgm:cxnLst>
    <dgm:cxn modelId="{51B552B4-7E69-4C71-95F9-5E10935643C4}" srcId="{447AF50D-ABFF-426C-A826-7AB7AAE6FB6D}" destId="{7B8BE31F-4E1C-4C94-BA20-7AB3AC9B9958}" srcOrd="2" destOrd="0" parTransId="{42E980B2-1F06-48E2-BAC9-E39B73EBBAC2}" sibTransId="{62D7CDC6-6E00-4B6A-958E-8C829DAA817D}"/>
    <dgm:cxn modelId="{4299D3CA-DF78-4BF2-9EB1-597C165A1784}" srcId="{8D72AD18-8BF7-4FCE-B994-8F3FFA56FFCC}" destId="{867A92F2-F878-460F-8403-DF184469CA49}" srcOrd="0" destOrd="0" parTransId="{EDF3C836-E4CE-4F0B-AE08-5FD6C5A52AEB}" sibTransId="{5979E97A-02FC-474F-ADE2-3B20DC980AE4}"/>
    <dgm:cxn modelId="{E9F182C5-CD6A-446D-9E5F-EFCDE1853AFF}" srcId="{447AF50D-ABFF-426C-A826-7AB7AAE6FB6D}" destId="{4C5C0176-F6FF-4A68-A585-6EFA5DD9D2FA}" srcOrd="3" destOrd="0" parTransId="{DC6398AE-0202-4EEC-9F60-C8FB2D9A6DD8}" sibTransId="{15D71476-FC39-4E6C-9194-904BBDC86375}"/>
    <dgm:cxn modelId="{73D24718-500E-44C5-A2C7-3E2A64FFD24B}" type="presOf" srcId="{4774ABED-13CC-4A59-90FC-9B53E284F218}" destId="{5A4931DE-1FB4-4178-8383-E52DBF82B9D4}" srcOrd="0" destOrd="0" presId="urn:diagrams.loki3.com/BracketList"/>
    <dgm:cxn modelId="{21AE6FBC-AE45-489D-BBA0-E6D1A42389A4}" type="presOf" srcId="{4C5C0176-F6FF-4A68-A585-6EFA5DD9D2FA}" destId="{87975F1D-EA60-463A-9301-81EC0DFE316D}" srcOrd="0" destOrd="0" presId="urn:diagrams.loki3.com/BracketList"/>
    <dgm:cxn modelId="{9EAF602A-50E0-4DEC-9469-A2A8D89B3942}" srcId="{6098165C-B1D5-4CFF-B916-8E0C6C59787B}" destId="{4C0AFF88-B803-4DDD-917F-7BC985EA1E78}" srcOrd="1" destOrd="0" parTransId="{B82E6C43-1F54-473A-9F7E-3A2AA0EC1D5A}" sibTransId="{96AA7798-B12E-428C-969B-CC7CC81E22A4}"/>
    <dgm:cxn modelId="{10FB22D0-8108-4046-BCCC-3B8B266BFD5B}" type="presOf" srcId="{7B8BE31F-4E1C-4C94-BA20-7AB3AC9B9958}" destId="{552940D8-0BDB-43E3-81F5-D969681B2236}" srcOrd="0" destOrd="0" presId="urn:diagrams.loki3.com/BracketList"/>
    <dgm:cxn modelId="{8C1688FB-F52D-4CB3-A42F-ABAA84E06B3C}" srcId="{447AF50D-ABFF-426C-A826-7AB7AAE6FB6D}" destId="{8D72AD18-8BF7-4FCE-B994-8F3FFA56FFCC}" srcOrd="1" destOrd="0" parTransId="{63313FC8-DC81-4463-B54F-2938E1EE5056}" sibTransId="{7BEC2C03-F407-42DE-BCDA-E492DCB85D81}"/>
    <dgm:cxn modelId="{86C1EBA2-CFB5-4AD0-82E9-FBD6499C49E9}" srcId="{7B8BE31F-4E1C-4C94-BA20-7AB3AC9B9958}" destId="{87D51608-F891-424D-94DD-FE0D826DC77B}" srcOrd="0" destOrd="0" parTransId="{EA40A27D-66A0-47DE-998F-10FD4C5A61CB}" sibTransId="{9185CB8E-1548-473C-B3DE-C7D330541C46}"/>
    <dgm:cxn modelId="{A92AD0B2-E582-4DCA-B0E3-402E88A145B2}" srcId="{447AF50D-ABFF-426C-A826-7AB7AAE6FB6D}" destId="{4774ABED-13CC-4A59-90FC-9B53E284F218}" srcOrd="4" destOrd="0" parTransId="{F607D20E-2E3A-408E-8A35-C56EC94A0BB6}" sibTransId="{94380F88-005B-456F-865B-B338D834C6B9}"/>
    <dgm:cxn modelId="{9B496FF1-D891-46C7-A9EB-B37DE72B09DB}" type="presOf" srcId="{BB0BB34D-53B8-445B-B356-85176876BA3A}" destId="{8F003525-661F-4DF8-93EC-3200785A09A6}" srcOrd="0" destOrd="0" presId="urn:diagrams.loki3.com/BracketList"/>
    <dgm:cxn modelId="{F5C54EBB-8DE0-494E-B3B5-D98EFC4D7BDD}" type="presOf" srcId="{F6F37482-F38D-4E9A-A85C-49B8B343ABC5}" destId="{D793D152-333F-4BC6-86EA-4A6921294FBD}" srcOrd="0" destOrd="0" presId="urn:diagrams.loki3.com/BracketList"/>
    <dgm:cxn modelId="{34F2B1AE-5B2B-451C-B61D-29566BA02704}" type="presOf" srcId="{867A92F2-F878-460F-8403-DF184469CA49}" destId="{33171395-F735-4112-89BA-5CDC1806CDA5}" srcOrd="0" destOrd="0" presId="urn:diagrams.loki3.com/BracketList"/>
    <dgm:cxn modelId="{38C0D2A7-7092-42C9-A0D1-5D956B8D9166}" srcId="{4774ABED-13CC-4A59-90FC-9B53E284F218}" destId="{BB0BB34D-53B8-445B-B356-85176876BA3A}" srcOrd="0" destOrd="0" parTransId="{D8A3FB9C-1010-4205-9C0C-6855870145F6}" sibTransId="{D6C3A74F-8525-4654-8D58-D2860CFEF5F5}"/>
    <dgm:cxn modelId="{553D7C14-62F0-439E-83B1-AA186C558331}" type="presOf" srcId="{6098165C-B1D5-4CFF-B916-8E0C6C59787B}" destId="{5F157DF2-5211-48FD-A589-B901A1639BE6}" srcOrd="0" destOrd="0" presId="urn:diagrams.loki3.com/BracketList"/>
    <dgm:cxn modelId="{CCD53959-4AD7-4E8F-94EF-BB911C7BE33B}" type="presOf" srcId="{4C0AFF88-B803-4DDD-917F-7BC985EA1E78}" destId="{D793D152-333F-4BC6-86EA-4A6921294FBD}" srcOrd="0" destOrd="1" presId="urn:diagrams.loki3.com/BracketList"/>
    <dgm:cxn modelId="{4E7A6144-4940-4916-A34F-0EAC22E6A399}" type="presOf" srcId="{447AF50D-ABFF-426C-A826-7AB7AAE6FB6D}" destId="{DAAD4A43-01E7-4BE7-9874-86CEF2347BD9}" srcOrd="0" destOrd="0" presId="urn:diagrams.loki3.com/BracketList"/>
    <dgm:cxn modelId="{87C499AC-7401-44AC-9DE7-680CDC6A68FE}" srcId="{6098165C-B1D5-4CFF-B916-8E0C6C59787B}" destId="{F6F37482-F38D-4E9A-A85C-49B8B343ABC5}" srcOrd="0" destOrd="0" parTransId="{AC4F2F52-95E8-4A38-8D03-50009E7BF185}" sibTransId="{7FAFB8F3-CAE6-44DB-A2D0-3E23A773207A}"/>
    <dgm:cxn modelId="{67A91F71-3FAF-4774-BF8C-5D3EC66DB4FD}" srcId="{447AF50D-ABFF-426C-A826-7AB7AAE6FB6D}" destId="{6098165C-B1D5-4CFF-B916-8E0C6C59787B}" srcOrd="0" destOrd="0" parTransId="{F0A6F801-82D8-45BC-8CB4-DF477DCC59B1}" sibTransId="{27400D23-F361-4C6D-B12C-F3F29B61B531}"/>
    <dgm:cxn modelId="{FE8C721A-79BB-47C3-8016-ECF9C41BEFE7}" type="presOf" srcId="{87D51608-F891-424D-94DD-FE0D826DC77B}" destId="{4E7F1F0E-1ABF-41E9-A9C5-443A39A0A6E3}" srcOrd="0" destOrd="0" presId="urn:diagrams.loki3.com/BracketList"/>
    <dgm:cxn modelId="{9DE7BEC3-8A39-4D76-A16E-3E5789BD9C4C}" type="presOf" srcId="{8D72AD18-8BF7-4FCE-B994-8F3FFA56FFCC}" destId="{0DEE21B9-3435-40AF-B3B5-4C060199E1D7}" srcOrd="0" destOrd="0" presId="urn:diagrams.loki3.com/BracketList"/>
    <dgm:cxn modelId="{F790D472-E43F-49AC-BE69-C9C2A9272ABB}" srcId="{4C5C0176-F6FF-4A68-A585-6EFA5DD9D2FA}" destId="{0554FF0C-5A6A-432E-B271-E4EAB371735A}" srcOrd="0" destOrd="0" parTransId="{0BCA7200-B20A-41B6-B031-207A65C3A857}" sibTransId="{AA2FC4EA-22C9-4F1D-A5E5-56AE7B1951E7}"/>
    <dgm:cxn modelId="{86824A95-DDB8-487B-9501-026432632945}" type="presOf" srcId="{0554FF0C-5A6A-432E-B271-E4EAB371735A}" destId="{77743C57-B4A6-4B22-8B25-5126C967F2BC}" srcOrd="0" destOrd="0" presId="urn:diagrams.loki3.com/BracketList"/>
    <dgm:cxn modelId="{C22E37B0-B226-42E0-ABD7-48DA6458AC93}" type="presParOf" srcId="{DAAD4A43-01E7-4BE7-9874-86CEF2347BD9}" destId="{765BCDA8-2823-4C89-A644-EA64B7DD0EEF}" srcOrd="0" destOrd="0" presId="urn:diagrams.loki3.com/BracketList"/>
    <dgm:cxn modelId="{B437644C-2340-4BC3-A518-07EC0B5F371A}" type="presParOf" srcId="{765BCDA8-2823-4C89-A644-EA64B7DD0EEF}" destId="{5F157DF2-5211-48FD-A589-B901A1639BE6}" srcOrd="0" destOrd="0" presId="urn:diagrams.loki3.com/BracketList"/>
    <dgm:cxn modelId="{21EC073B-F7B8-40F3-A10E-6DBB173D4EEE}" type="presParOf" srcId="{765BCDA8-2823-4C89-A644-EA64B7DD0EEF}" destId="{3EA5E1A3-8C7A-4E89-88CB-84969032EC8A}" srcOrd="1" destOrd="0" presId="urn:diagrams.loki3.com/BracketList"/>
    <dgm:cxn modelId="{15CF287C-3605-4AEB-876C-730D96183AE9}" type="presParOf" srcId="{765BCDA8-2823-4C89-A644-EA64B7DD0EEF}" destId="{4F1044D1-36F3-4A1B-BFE4-41185BB45EEE}" srcOrd="2" destOrd="0" presId="urn:diagrams.loki3.com/BracketList"/>
    <dgm:cxn modelId="{C7CBA7F2-B5DA-4D5D-BC13-FDBC76DFA065}" type="presParOf" srcId="{765BCDA8-2823-4C89-A644-EA64B7DD0EEF}" destId="{D793D152-333F-4BC6-86EA-4A6921294FBD}" srcOrd="3" destOrd="0" presId="urn:diagrams.loki3.com/BracketList"/>
    <dgm:cxn modelId="{FF0D912E-1597-471F-9557-27B2A815760A}" type="presParOf" srcId="{DAAD4A43-01E7-4BE7-9874-86CEF2347BD9}" destId="{83BF9ACB-3382-45F2-B602-86DE1D2BECB1}" srcOrd="1" destOrd="0" presId="urn:diagrams.loki3.com/BracketList"/>
    <dgm:cxn modelId="{FC203F2E-0BD4-45CC-9ECF-F6D0614F441B}" type="presParOf" srcId="{DAAD4A43-01E7-4BE7-9874-86CEF2347BD9}" destId="{E5CA8AB2-33B3-4EC2-8BC3-95144717B37A}" srcOrd="2" destOrd="0" presId="urn:diagrams.loki3.com/BracketList"/>
    <dgm:cxn modelId="{A84DF5BB-2F18-4DBC-B4E8-0717F5F50B10}" type="presParOf" srcId="{E5CA8AB2-33B3-4EC2-8BC3-95144717B37A}" destId="{0DEE21B9-3435-40AF-B3B5-4C060199E1D7}" srcOrd="0" destOrd="0" presId="urn:diagrams.loki3.com/BracketList"/>
    <dgm:cxn modelId="{01C571D0-59D8-4E9D-BAE6-A586A435C8D0}" type="presParOf" srcId="{E5CA8AB2-33B3-4EC2-8BC3-95144717B37A}" destId="{E6B86A40-79FF-45BA-8C7B-A1B00C706423}" srcOrd="1" destOrd="0" presId="urn:diagrams.loki3.com/BracketList"/>
    <dgm:cxn modelId="{AACB5DED-82A6-4A88-9D1D-9D1EADB2D3EA}" type="presParOf" srcId="{E5CA8AB2-33B3-4EC2-8BC3-95144717B37A}" destId="{767D789C-5A7A-444A-8351-4B724C567F85}" srcOrd="2" destOrd="0" presId="urn:diagrams.loki3.com/BracketList"/>
    <dgm:cxn modelId="{63A99668-50B2-4771-B445-176AD8D53B2E}" type="presParOf" srcId="{E5CA8AB2-33B3-4EC2-8BC3-95144717B37A}" destId="{33171395-F735-4112-89BA-5CDC1806CDA5}" srcOrd="3" destOrd="0" presId="urn:diagrams.loki3.com/BracketList"/>
    <dgm:cxn modelId="{275C8D15-C3DA-42A9-A079-836C40F5CFFA}" type="presParOf" srcId="{DAAD4A43-01E7-4BE7-9874-86CEF2347BD9}" destId="{83A6531F-98E2-469B-A6BB-93F54BA01E91}" srcOrd="3" destOrd="0" presId="urn:diagrams.loki3.com/BracketList"/>
    <dgm:cxn modelId="{3B81A5F8-6D33-44CD-8941-95FABE25A46F}" type="presParOf" srcId="{DAAD4A43-01E7-4BE7-9874-86CEF2347BD9}" destId="{60C6C80D-5E4B-4A57-8867-6B487F799537}" srcOrd="4" destOrd="0" presId="urn:diagrams.loki3.com/BracketList"/>
    <dgm:cxn modelId="{5E1A4973-66E6-4E86-8D7B-E098B74F8C90}" type="presParOf" srcId="{60C6C80D-5E4B-4A57-8867-6B487F799537}" destId="{552940D8-0BDB-43E3-81F5-D969681B2236}" srcOrd="0" destOrd="0" presId="urn:diagrams.loki3.com/BracketList"/>
    <dgm:cxn modelId="{00BA48D0-3FF1-41AB-AC85-815233A4E132}" type="presParOf" srcId="{60C6C80D-5E4B-4A57-8867-6B487F799537}" destId="{31F4793F-52C3-4273-81AD-25C284411FAE}" srcOrd="1" destOrd="0" presId="urn:diagrams.loki3.com/BracketList"/>
    <dgm:cxn modelId="{552756F3-65A2-445D-B46E-4A61D2828A47}" type="presParOf" srcId="{60C6C80D-5E4B-4A57-8867-6B487F799537}" destId="{42592561-6CB9-475B-93D5-6D0BC56F398C}" srcOrd="2" destOrd="0" presId="urn:diagrams.loki3.com/BracketList"/>
    <dgm:cxn modelId="{9C39C7A4-7F6E-479A-9509-587566B407D1}" type="presParOf" srcId="{60C6C80D-5E4B-4A57-8867-6B487F799537}" destId="{4E7F1F0E-1ABF-41E9-A9C5-443A39A0A6E3}" srcOrd="3" destOrd="0" presId="urn:diagrams.loki3.com/BracketList"/>
    <dgm:cxn modelId="{A0003D7E-0EB2-4329-A9F7-90AA73DADAAB}" type="presParOf" srcId="{DAAD4A43-01E7-4BE7-9874-86CEF2347BD9}" destId="{1E6E882E-6150-4E7C-B113-8628CA89ECC9}" srcOrd="5" destOrd="0" presId="urn:diagrams.loki3.com/BracketList"/>
    <dgm:cxn modelId="{710CA8E2-CBBB-437E-9AB4-90DDFC88CA3C}" type="presParOf" srcId="{DAAD4A43-01E7-4BE7-9874-86CEF2347BD9}" destId="{8457616A-3436-4251-9148-FA85199BA88F}" srcOrd="6" destOrd="0" presId="urn:diagrams.loki3.com/BracketList"/>
    <dgm:cxn modelId="{42B851A9-E98A-407E-A657-E81742D0CE8D}" type="presParOf" srcId="{8457616A-3436-4251-9148-FA85199BA88F}" destId="{87975F1D-EA60-463A-9301-81EC0DFE316D}" srcOrd="0" destOrd="0" presId="urn:diagrams.loki3.com/BracketList"/>
    <dgm:cxn modelId="{7B71C41F-AB1D-47AA-827A-E74B151A1795}" type="presParOf" srcId="{8457616A-3436-4251-9148-FA85199BA88F}" destId="{CB1E2AD8-8456-4EA2-B7B9-E460258A0DFA}" srcOrd="1" destOrd="0" presId="urn:diagrams.loki3.com/BracketList"/>
    <dgm:cxn modelId="{EF278713-A89C-40E9-BE94-61DAC7A01114}" type="presParOf" srcId="{8457616A-3436-4251-9148-FA85199BA88F}" destId="{F6424FAF-DED8-4908-BA02-2F1F32490289}" srcOrd="2" destOrd="0" presId="urn:diagrams.loki3.com/BracketList"/>
    <dgm:cxn modelId="{523F4B10-2F3F-442D-A023-9437A18791B5}" type="presParOf" srcId="{8457616A-3436-4251-9148-FA85199BA88F}" destId="{77743C57-B4A6-4B22-8B25-5126C967F2BC}" srcOrd="3" destOrd="0" presId="urn:diagrams.loki3.com/BracketList"/>
    <dgm:cxn modelId="{1012527B-624D-482B-8868-0E5BA1E1A03E}" type="presParOf" srcId="{DAAD4A43-01E7-4BE7-9874-86CEF2347BD9}" destId="{239ACD92-27FD-4C89-95A2-35E0A5B2DE2C}" srcOrd="7" destOrd="0" presId="urn:diagrams.loki3.com/BracketList"/>
    <dgm:cxn modelId="{10A2922A-0FF9-4EC0-9051-E7C6014FF54F}" type="presParOf" srcId="{DAAD4A43-01E7-4BE7-9874-86CEF2347BD9}" destId="{53C13707-83E6-4A83-BF10-0EE8C0F4D93B}" srcOrd="8" destOrd="0" presId="urn:diagrams.loki3.com/BracketList"/>
    <dgm:cxn modelId="{E05F6B10-AF3F-43E7-80E1-AAA47E9B580E}" type="presParOf" srcId="{53C13707-83E6-4A83-BF10-0EE8C0F4D93B}" destId="{5A4931DE-1FB4-4178-8383-E52DBF82B9D4}" srcOrd="0" destOrd="0" presId="urn:diagrams.loki3.com/BracketList"/>
    <dgm:cxn modelId="{54208324-16F2-4E87-91E8-C37A236DC1A9}" type="presParOf" srcId="{53C13707-83E6-4A83-BF10-0EE8C0F4D93B}" destId="{4AF6FF1D-40B7-4583-9BB1-42B2E594B27B}" srcOrd="1" destOrd="0" presId="urn:diagrams.loki3.com/BracketList"/>
    <dgm:cxn modelId="{45F7A890-43F9-40BA-84B9-D1356F88361E}" type="presParOf" srcId="{53C13707-83E6-4A83-BF10-0EE8C0F4D93B}" destId="{7140E3A4-5A72-49EB-8A37-A7DBCFC61BDD}" srcOrd="2" destOrd="0" presId="urn:diagrams.loki3.com/BracketList"/>
    <dgm:cxn modelId="{92CDF580-5EE2-478E-829D-DF632F8E7E4B}" type="presParOf" srcId="{53C13707-83E6-4A83-BF10-0EE8C0F4D93B}" destId="{8F003525-661F-4DF8-93EC-3200785A09A6}"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1687B9C-24CC-415C-A328-719E2A5112EF}" type="doc">
      <dgm:prSet loTypeId="urn:microsoft.com/office/officeart/2005/8/layout/vList2" loCatId="list" qsTypeId="urn:microsoft.com/office/officeart/2005/8/quickstyle/3d3" qsCatId="3D" csTypeId="urn:microsoft.com/office/officeart/2005/8/colors/accent3_2" csCatId="accent3" phldr="1"/>
      <dgm:spPr/>
      <dgm:t>
        <a:bodyPr/>
        <a:lstStyle/>
        <a:p>
          <a:endParaRPr lang="en-US"/>
        </a:p>
      </dgm:t>
    </dgm:pt>
    <dgm:pt modelId="{930FF646-D803-4CA2-9A10-ABBC17E29F83}">
      <dgm:prSet/>
      <dgm:spPr/>
      <dgm:t>
        <a:bodyPr/>
        <a:lstStyle/>
        <a:p>
          <a:pPr rtl="0"/>
          <a:r>
            <a:rPr lang="en-US" dirty="0" smtClean="0"/>
            <a:t>Conditioned milling (water up to 80ºC)</a:t>
          </a:r>
          <a:endParaRPr lang="en-US" dirty="0"/>
        </a:p>
      </dgm:t>
    </dgm:pt>
    <dgm:pt modelId="{ECBF413F-7046-4F34-AE2D-CCC8F2990934}" type="parTrans" cxnId="{4B563199-3EFE-4472-AEB2-EFB27F2475BA}">
      <dgm:prSet/>
      <dgm:spPr/>
      <dgm:t>
        <a:bodyPr/>
        <a:lstStyle/>
        <a:p>
          <a:endParaRPr lang="en-US"/>
        </a:p>
      </dgm:t>
    </dgm:pt>
    <dgm:pt modelId="{A272DD2D-F20B-41C6-9B4E-EB8B659BCC72}" type="sibTrans" cxnId="{4B563199-3EFE-4472-AEB2-EFB27F2475BA}">
      <dgm:prSet/>
      <dgm:spPr/>
      <dgm:t>
        <a:bodyPr/>
        <a:lstStyle/>
        <a:p>
          <a:endParaRPr lang="en-US"/>
        </a:p>
      </dgm:t>
    </dgm:pt>
    <dgm:pt modelId="{21B66117-26C0-45F9-AE72-D7099385ED50}">
      <dgm:prSet/>
      <dgm:spPr/>
      <dgm:t>
        <a:bodyPr/>
        <a:lstStyle/>
        <a:p>
          <a:pPr rtl="0"/>
          <a:r>
            <a:rPr lang="en-US" dirty="0" smtClean="0"/>
            <a:t>De-oxygenated mash-in water (boil and chill)</a:t>
          </a:r>
          <a:endParaRPr lang="en-US" dirty="0"/>
        </a:p>
      </dgm:t>
    </dgm:pt>
    <dgm:pt modelId="{C807CA74-9232-4121-8C48-4DD819D15A7D}" type="parTrans" cxnId="{16D3466B-B379-477D-85E3-E8FAC04CE275}">
      <dgm:prSet/>
      <dgm:spPr/>
      <dgm:t>
        <a:bodyPr/>
        <a:lstStyle/>
        <a:p>
          <a:endParaRPr lang="en-US"/>
        </a:p>
      </dgm:t>
    </dgm:pt>
    <dgm:pt modelId="{2B1F1870-3D76-4539-9B58-B3ECD237C8A0}" type="sibTrans" cxnId="{16D3466B-B379-477D-85E3-E8FAC04CE275}">
      <dgm:prSet/>
      <dgm:spPr/>
      <dgm:t>
        <a:bodyPr/>
        <a:lstStyle/>
        <a:p>
          <a:endParaRPr lang="en-US"/>
        </a:p>
      </dgm:t>
    </dgm:pt>
    <dgm:pt modelId="{5BAEE5DC-4E9A-4B53-8072-A258094D24C2}">
      <dgm:prSet/>
      <dgm:spPr/>
      <dgm:t>
        <a:bodyPr/>
        <a:lstStyle/>
        <a:p>
          <a:pPr rtl="0"/>
          <a:r>
            <a:rPr lang="en-US" dirty="0" smtClean="0"/>
            <a:t>Avoid addition of oxygen during mashing-in; short mash-in time</a:t>
          </a:r>
          <a:endParaRPr lang="en-US" dirty="0"/>
        </a:p>
      </dgm:t>
    </dgm:pt>
    <dgm:pt modelId="{99E6443B-D130-4507-AD5F-F3498AE2F73E}" type="parTrans" cxnId="{822BE663-B850-4865-8EA3-5A2451450224}">
      <dgm:prSet/>
      <dgm:spPr/>
      <dgm:t>
        <a:bodyPr/>
        <a:lstStyle/>
        <a:p>
          <a:endParaRPr lang="en-US"/>
        </a:p>
      </dgm:t>
    </dgm:pt>
    <dgm:pt modelId="{C19EB404-D73B-4833-A861-D8EEEDDE3AB2}" type="sibTrans" cxnId="{822BE663-B850-4865-8EA3-5A2451450224}">
      <dgm:prSet/>
      <dgm:spPr/>
      <dgm:t>
        <a:bodyPr/>
        <a:lstStyle/>
        <a:p>
          <a:endParaRPr lang="en-US"/>
        </a:p>
      </dgm:t>
    </dgm:pt>
    <dgm:pt modelId="{DE03D8E8-320C-4AFB-A1D8-F6D204CEC1E5}">
      <dgm:prSet/>
      <dgm:spPr/>
      <dgm:t>
        <a:bodyPr/>
        <a:lstStyle/>
        <a:p>
          <a:pPr rtl="0"/>
          <a:r>
            <a:rPr lang="en-US" dirty="0" smtClean="0"/>
            <a:t>Keep oxygen away during mashing (nitrogen blanket)</a:t>
          </a:r>
          <a:endParaRPr lang="en-US" dirty="0"/>
        </a:p>
      </dgm:t>
    </dgm:pt>
    <dgm:pt modelId="{B9C54999-B46D-4DC1-8750-8CDFB9896760}" type="parTrans" cxnId="{7C4907B5-A2C4-4D26-BB98-5766825DC5A4}">
      <dgm:prSet/>
      <dgm:spPr/>
      <dgm:t>
        <a:bodyPr/>
        <a:lstStyle/>
        <a:p>
          <a:endParaRPr lang="en-US"/>
        </a:p>
      </dgm:t>
    </dgm:pt>
    <dgm:pt modelId="{F0C469D7-F91D-46AE-8FDB-2716391FCA1D}" type="sibTrans" cxnId="{7C4907B5-A2C4-4D26-BB98-5766825DC5A4}">
      <dgm:prSet/>
      <dgm:spPr/>
      <dgm:t>
        <a:bodyPr/>
        <a:lstStyle/>
        <a:p>
          <a:endParaRPr lang="en-US"/>
        </a:p>
      </dgm:t>
    </dgm:pt>
    <dgm:pt modelId="{2CF5A149-3236-4AAA-A126-600AC0B12C87}">
      <dgm:prSet/>
      <dgm:spPr/>
      <dgm:t>
        <a:bodyPr/>
        <a:lstStyle/>
        <a:p>
          <a:pPr rtl="0"/>
          <a:r>
            <a:rPr lang="en-US" dirty="0" smtClean="0"/>
            <a:t>High mashing-in temperature (60-62ºC)</a:t>
          </a:r>
          <a:endParaRPr lang="en-US" dirty="0"/>
        </a:p>
      </dgm:t>
    </dgm:pt>
    <dgm:pt modelId="{A6BFD97E-76CE-4A00-95C0-1DACFF56D3F2}" type="parTrans" cxnId="{B0C41561-7087-4A2D-AE6A-59BC7B368BE9}">
      <dgm:prSet/>
      <dgm:spPr/>
      <dgm:t>
        <a:bodyPr/>
        <a:lstStyle/>
        <a:p>
          <a:endParaRPr lang="en-US"/>
        </a:p>
      </dgm:t>
    </dgm:pt>
    <dgm:pt modelId="{50D4E9D3-74AE-456F-A4AA-3D610F5CC3A8}" type="sibTrans" cxnId="{B0C41561-7087-4A2D-AE6A-59BC7B368BE9}">
      <dgm:prSet/>
      <dgm:spPr/>
      <dgm:t>
        <a:bodyPr/>
        <a:lstStyle/>
        <a:p>
          <a:endParaRPr lang="en-US"/>
        </a:p>
      </dgm:t>
    </dgm:pt>
    <dgm:pt modelId="{054643DA-436B-4DC6-9F85-673A5B439170}">
      <dgm:prSet/>
      <dgm:spPr/>
      <dgm:t>
        <a:bodyPr/>
        <a:lstStyle/>
        <a:p>
          <a:pPr rtl="0"/>
          <a:r>
            <a:rPr lang="en-US" dirty="0" smtClean="0"/>
            <a:t>Mash pH under 5.4 (optimal 5.2) from mashing-in onwards</a:t>
          </a:r>
          <a:endParaRPr lang="en-US" dirty="0"/>
        </a:p>
      </dgm:t>
    </dgm:pt>
    <dgm:pt modelId="{D55B2A36-F2E6-46B6-BEC0-7BF7F75F3429}" type="parTrans" cxnId="{51DA9ABA-EA50-4B33-8263-E34EDDEC98BD}">
      <dgm:prSet/>
      <dgm:spPr/>
      <dgm:t>
        <a:bodyPr/>
        <a:lstStyle/>
        <a:p>
          <a:endParaRPr lang="en-US"/>
        </a:p>
      </dgm:t>
    </dgm:pt>
    <dgm:pt modelId="{7BEB3389-026C-440F-982B-4BFB6DC64688}" type="sibTrans" cxnId="{51DA9ABA-EA50-4B33-8263-E34EDDEC98BD}">
      <dgm:prSet/>
      <dgm:spPr/>
      <dgm:t>
        <a:bodyPr/>
        <a:lstStyle/>
        <a:p>
          <a:endParaRPr lang="en-US"/>
        </a:p>
      </dgm:t>
    </dgm:pt>
    <dgm:pt modelId="{17023F15-C1F0-4762-B42A-F0CB38C5CD1D}">
      <dgm:prSet/>
      <dgm:spPr/>
      <dgm:t>
        <a:bodyPr/>
        <a:lstStyle/>
        <a:p>
          <a:pPr rtl="0"/>
          <a:r>
            <a:rPr lang="en-US" dirty="0" smtClean="0"/>
            <a:t>Use biological lactic acid (sauergut)</a:t>
          </a:r>
          <a:endParaRPr lang="en-US" dirty="0"/>
        </a:p>
      </dgm:t>
    </dgm:pt>
    <dgm:pt modelId="{2CCCDD84-25F2-4A9B-B8B0-264A262A2BD3}" type="parTrans" cxnId="{4AB7FB93-F6DB-4953-A8E8-DD8F0C71548A}">
      <dgm:prSet/>
      <dgm:spPr/>
      <dgm:t>
        <a:bodyPr/>
        <a:lstStyle/>
        <a:p>
          <a:endParaRPr lang="en-US"/>
        </a:p>
      </dgm:t>
    </dgm:pt>
    <dgm:pt modelId="{CCA2CAA0-945E-4162-9F6E-07B61F0396E2}" type="sibTrans" cxnId="{4AB7FB93-F6DB-4953-A8E8-DD8F0C71548A}">
      <dgm:prSet/>
      <dgm:spPr/>
      <dgm:t>
        <a:bodyPr/>
        <a:lstStyle/>
        <a:p>
          <a:endParaRPr lang="en-US"/>
        </a:p>
      </dgm:t>
    </dgm:pt>
    <dgm:pt modelId="{37B7BA90-AE0C-4E63-8194-261D4F93E3E3}">
      <dgm:prSet/>
      <dgm:spPr/>
      <dgm:t>
        <a:bodyPr/>
        <a:lstStyle/>
        <a:p>
          <a:pPr rtl="0"/>
          <a:r>
            <a:rPr lang="en-US" dirty="0" smtClean="0"/>
            <a:t>Gentle mixing of the mash avoiding shear forces</a:t>
          </a:r>
          <a:endParaRPr lang="en-US" dirty="0"/>
        </a:p>
      </dgm:t>
    </dgm:pt>
    <dgm:pt modelId="{93EF0C22-10FA-4535-AB1E-51F8BEAE1E18}" type="parTrans" cxnId="{3F65E714-4EB5-4CE8-AE54-536E7FEFF4DF}">
      <dgm:prSet/>
      <dgm:spPr/>
      <dgm:t>
        <a:bodyPr/>
        <a:lstStyle/>
        <a:p>
          <a:endParaRPr lang="en-US"/>
        </a:p>
      </dgm:t>
    </dgm:pt>
    <dgm:pt modelId="{1A5C07F3-5510-4B83-8243-3790E3C583E5}" type="sibTrans" cxnId="{3F65E714-4EB5-4CE8-AE54-536E7FEFF4DF}">
      <dgm:prSet/>
      <dgm:spPr/>
      <dgm:t>
        <a:bodyPr/>
        <a:lstStyle/>
        <a:p>
          <a:endParaRPr lang="en-US"/>
        </a:p>
      </dgm:t>
    </dgm:pt>
    <dgm:pt modelId="{2DBA0312-C6DB-4B4E-B2D6-4053676615DF}">
      <dgm:prSet/>
      <dgm:spPr/>
      <dgm:t>
        <a:bodyPr/>
        <a:lstStyle/>
        <a:p>
          <a:pPr rtl="0"/>
          <a:r>
            <a:rPr lang="en-US" dirty="0" smtClean="0"/>
            <a:t>Mashing-out from underneath </a:t>
          </a:r>
          <a:endParaRPr lang="en-US" dirty="0"/>
        </a:p>
      </dgm:t>
    </dgm:pt>
    <dgm:pt modelId="{0E735441-3D51-45FC-A462-D4800B6CC70C}" type="parTrans" cxnId="{4E133C42-219F-4519-8C71-99E24619F719}">
      <dgm:prSet/>
      <dgm:spPr/>
      <dgm:t>
        <a:bodyPr/>
        <a:lstStyle/>
        <a:p>
          <a:endParaRPr lang="en-US"/>
        </a:p>
      </dgm:t>
    </dgm:pt>
    <dgm:pt modelId="{B98BB0B1-016C-4DB8-AFC0-B68FA660F721}" type="sibTrans" cxnId="{4E133C42-219F-4519-8C71-99E24619F719}">
      <dgm:prSet/>
      <dgm:spPr/>
      <dgm:t>
        <a:bodyPr/>
        <a:lstStyle/>
        <a:p>
          <a:endParaRPr lang="en-US"/>
        </a:p>
      </dgm:t>
    </dgm:pt>
    <dgm:pt modelId="{618E8E28-1B61-4688-AF1B-C963C4E75A1D}">
      <dgm:prSet/>
      <dgm:spPr/>
      <dgm:t>
        <a:bodyPr/>
        <a:lstStyle/>
        <a:p>
          <a:pPr rtl="0"/>
          <a:r>
            <a:rPr lang="en-US" dirty="0" smtClean="0"/>
            <a:t>No hose elbows – no air in hoses</a:t>
          </a:r>
          <a:endParaRPr lang="en-US" dirty="0"/>
        </a:p>
      </dgm:t>
    </dgm:pt>
    <dgm:pt modelId="{AD27B9CC-2C9D-4962-9C44-52C7A62E4CE5}" type="parTrans" cxnId="{AF4AFBDB-4B13-4299-800E-416A799BFB62}">
      <dgm:prSet/>
      <dgm:spPr/>
      <dgm:t>
        <a:bodyPr/>
        <a:lstStyle/>
        <a:p>
          <a:endParaRPr lang="en-US"/>
        </a:p>
      </dgm:t>
    </dgm:pt>
    <dgm:pt modelId="{0EF5F7E5-8B9E-41AD-ADA0-951E8611BDC9}" type="sibTrans" cxnId="{AF4AFBDB-4B13-4299-800E-416A799BFB62}">
      <dgm:prSet/>
      <dgm:spPr/>
      <dgm:t>
        <a:bodyPr/>
        <a:lstStyle/>
        <a:p>
          <a:endParaRPr lang="en-US"/>
        </a:p>
      </dgm:t>
    </dgm:pt>
    <dgm:pt modelId="{679FE64E-0280-4984-B357-FDEA292326B9}">
      <dgm:prSet/>
      <dgm:spPr/>
      <dgm:t>
        <a:bodyPr/>
        <a:lstStyle/>
        <a:p>
          <a:pPr rtl="0"/>
          <a:r>
            <a:rPr lang="en-US" dirty="0" smtClean="0"/>
            <a:t>Phenol-rich malt provides oxidative protection and improves antioxidative potential</a:t>
          </a:r>
          <a:endParaRPr lang="en-US" dirty="0"/>
        </a:p>
      </dgm:t>
    </dgm:pt>
    <dgm:pt modelId="{0E9EA7BD-4FC2-4819-9CAA-2CA8DA76E166}" type="parTrans" cxnId="{42CB2B56-19BC-4A60-934B-3925B1027C44}">
      <dgm:prSet/>
      <dgm:spPr/>
      <dgm:t>
        <a:bodyPr/>
        <a:lstStyle/>
        <a:p>
          <a:endParaRPr lang="en-US"/>
        </a:p>
      </dgm:t>
    </dgm:pt>
    <dgm:pt modelId="{CC64E875-C8D2-427B-B918-1ECEB05563E2}" type="sibTrans" cxnId="{42CB2B56-19BC-4A60-934B-3925B1027C44}">
      <dgm:prSet/>
      <dgm:spPr/>
      <dgm:t>
        <a:bodyPr/>
        <a:lstStyle/>
        <a:p>
          <a:endParaRPr lang="en-US"/>
        </a:p>
      </dgm:t>
    </dgm:pt>
    <dgm:pt modelId="{8E449A3B-1434-412E-9DCB-6478168BE8AD}" type="pres">
      <dgm:prSet presAssocID="{61687B9C-24CC-415C-A328-719E2A5112EF}" presName="linear" presStyleCnt="0">
        <dgm:presLayoutVars>
          <dgm:animLvl val="lvl"/>
          <dgm:resizeHandles val="exact"/>
        </dgm:presLayoutVars>
      </dgm:prSet>
      <dgm:spPr/>
      <dgm:t>
        <a:bodyPr/>
        <a:lstStyle/>
        <a:p>
          <a:endParaRPr lang="en-US"/>
        </a:p>
      </dgm:t>
    </dgm:pt>
    <dgm:pt modelId="{64CC8224-4019-4383-BC43-2A41245B4C02}" type="pres">
      <dgm:prSet presAssocID="{930FF646-D803-4CA2-9A10-ABBC17E29F83}" presName="parentText" presStyleLbl="node1" presStyleIdx="0" presStyleCnt="11">
        <dgm:presLayoutVars>
          <dgm:chMax val="0"/>
          <dgm:bulletEnabled val="1"/>
        </dgm:presLayoutVars>
      </dgm:prSet>
      <dgm:spPr/>
      <dgm:t>
        <a:bodyPr/>
        <a:lstStyle/>
        <a:p>
          <a:endParaRPr lang="en-US"/>
        </a:p>
      </dgm:t>
    </dgm:pt>
    <dgm:pt modelId="{37091286-2BE0-430E-8C4E-847FECC46675}" type="pres">
      <dgm:prSet presAssocID="{A272DD2D-F20B-41C6-9B4E-EB8B659BCC72}" presName="spacer" presStyleCnt="0"/>
      <dgm:spPr/>
    </dgm:pt>
    <dgm:pt modelId="{04395CF9-C9F7-4F25-86F0-F823252AF206}" type="pres">
      <dgm:prSet presAssocID="{21B66117-26C0-45F9-AE72-D7099385ED50}" presName="parentText" presStyleLbl="node1" presStyleIdx="1" presStyleCnt="11">
        <dgm:presLayoutVars>
          <dgm:chMax val="0"/>
          <dgm:bulletEnabled val="1"/>
        </dgm:presLayoutVars>
      </dgm:prSet>
      <dgm:spPr/>
      <dgm:t>
        <a:bodyPr/>
        <a:lstStyle/>
        <a:p>
          <a:endParaRPr lang="en-US"/>
        </a:p>
      </dgm:t>
    </dgm:pt>
    <dgm:pt modelId="{B63DA146-95C0-4729-9C71-B878A742AEA8}" type="pres">
      <dgm:prSet presAssocID="{2B1F1870-3D76-4539-9B58-B3ECD237C8A0}" presName="spacer" presStyleCnt="0"/>
      <dgm:spPr/>
    </dgm:pt>
    <dgm:pt modelId="{B1290776-185E-48FE-BDF2-611DDEAE5667}" type="pres">
      <dgm:prSet presAssocID="{5BAEE5DC-4E9A-4B53-8072-A258094D24C2}" presName="parentText" presStyleLbl="node1" presStyleIdx="2" presStyleCnt="11">
        <dgm:presLayoutVars>
          <dgm:chMax val="0"/>
          <dgm:bulletEnabled val="1"/>
        </dgm:presLayoutVars>
      </dgm:prSet>
      <dgm:spPr/>
      <dgm:t>
        <a:bodyPr/>
        <a:lstStyle/>
        <a:p>
          <a:endParaRPr lang="en-US"/>
        </a:p>
      </dgm:t>
    </dgm:pt>
    <dgm:pt modelId="{3D6B7A33-794F-44FC-9BE6-493A1E1EF9BA}" type="pres">
      <dgm:prSet presAssocID="{C19EB404-D73B-4833-A861-D8EEEDDE3AB2}" presName="spacer" presStyleCnt="0"/>
      <dgm:spPr/>
    </dgm:pt>
    <dgm:pt modelId="{B961DF1D-4CD3-4294-9DD0-D02C1794398A}" type="pres">
      <dgm:prSet presAssocID="{DE03D8E8-320C-4AFB-A1D8-F6D204CEC1E5}" presName="parentText" presStyleLbl="node1" presStyleIdx="3" presStyleCnt="11">
        <dgm:presLayoutVars>
          <dgm:chMax val="0"/>
          <dgm:bulletEnabled val="1"/>
        </dgm:presLayoutVars>
      </dgm:prSet>
      <dgm:spPr/>
      <dgm:t>
        <a:bodyPr/>
        <a:lstStyle/>
        <a:p>
          <a:endParaRPr lang="en-US"/>
        </a:p>
      </dgm:t>
    </dgm:pt>
    <dgm:pt modelId="{4ABA386A-FE39-4F52-BEBA-59208F478600}" type="pres">
      <dgm:prSet presAssocID="{F0C469D7-F91D-46AE-8FDB-2716391FCA1D}" presName="spacer" presStyleCnt="0"/>
      <dgm:spPr/>
    </dgm:pt>
    <dgm:pt modelId="{0D1B8F14-8D27-4767-B78C-E313A51CB811}" type="pres">
      <dgm:prSet presAssocID="{2CF5A149-3236-4AAA-A126-600AC0B12C87}" presName="parentText" presStyleLbl="node1" presStyleIdx="4" presStyleCnt="11">
        <dgm:presLayoutVars>
          <dgm:chMax val="0"/>
          <dgm:bulletEnabled val="1"/>
        </dgm:presLayoutVars>
      </dgm:prSet>
      <dgm:spPr/>
      <dgm:t>
        <a:bodyPr/>
        <a:lstStyle/>
        <a:p>
          <a:endParaRPr lang="en-US"/>
        </a:p>
      </dgm:t>
    </dgm:pt>
    <dgm:pt modelId="{5E74F55E-88C3-42C7-9CDE-7C729D3533C3}" type="pres">
      <dgm:prSet presAssocID="{50D4E9D3-74AE-456F-A4AA-3D610F5CC3A8}" presName="spacer" presStyleCnt="0"/>
      <dgm:spPr/>
    </dgm:pt>
    <dgm:pt modelId="{182C9765-1799-4A3C-9C2A-AC7B2B1C885D}" type="pres">
      <dgm:prSet presAssocID="{054643DA-436B-4DC6-9F85-673A5B439170}" presName="parentText" presStyleLbl="node1" presStyleIdx="5" presStyleCnt="11">
        <dgm:presLayoutVars>
          <dgm:chMax val="0"/>
          <dgm:bulletEnabled val="1"/>
        </dgm:presLayoutVars>
      </dgm:prSet>
      <dgm:spPr/>
      <dgm:t>
        <a:bodyPr/>
        <a:lstStyle/>
        <a:p>
          <a:endParaRPr lang="en-US"/>
        </a:p>
      </dgm:t>
    </dgm:pt>
    <dgm:pt modelId="{1275B762-ECAB-4228-A4CB-F725F1E93697}" type="pres">
      <dgm:prSet presAssocID="{7BEB3389-026C-440F-982B-4BFB6DC64688}" presName="spacer" presStyleCnt="0"/>
      <dgm:spPr/>
    </dgm:pt>
    <dgm:pt modelId="{EC8D11E2-B150-4277-8D42-11B61729644C}" type="pres">
      <dgm:prSet presAssocID="{17023F15-C1F0-4762-B42A-F0CB38C5CD1D}" presName="parentText" presStyleLbl="node1" presStyleIdx="6" presStyleCnt="11">
        <dgm:presLayoutVars>
          <dgm:chMax val="0"/>
          <dgm:bulletEnabled val="1"/>
        </dgm:presLayoutVars>
      </dgm:prSet>
      <dgm:spPr/>
      <dgm:t>
        <a:bodyPr/>
        <a:lstStyle/>
        <a:p>
          <a:endParaRPr lang="en-US"/>
        </a:p>
      </dgm:t>
    </dgm:pt>
    <dgm:pt modelId="{72CD9F4B-CA7F-4D50-8E53-134FC38A33DE}" type="pres">
      <dgm:prSet presAssocID="{CCA2CAA0-945E-4162-9F6E-07B61F0396E2}" presName="spacer" presStyleCnt="0"/>
      <dgm:spPr/>
    </dgm:pt>
    <dgm:pt modelId="{0C689478-A9A5-4B3A-81AA-FF291B959EC8}" type="pres">
      <dgm:prSet presAssocID="{37B7BA90-AE0C-4E63-8194-261D4F93E3E3}" presName="parentText" presStyleLbl="node1" presStyleIdx="7" presStyleCnt="11">
        <dgm:presLayoutVars>
          <dgm:chMax val="0"/>
          <dgm:bulletEnabled val="1"/>
        </dgm:presLayoutVars>
      </dgm:prSet>
      <dgm:spPr/>
      <dgm:t>
        <a:bodyPr/>
        <a:lstStyle/>
        <a:p>
          <a:endParaRPr lang="en-US"/>
        </a:p>
      </dgm:t>
    </dgm:pt>
    <dgm:pt modelId="{CF48C09E-B575-4A27-B6FD-F6A41C0635E7}" type="pres">
      <dgm:prSet presAssocID="{1A5C07F3-5510-4B83-8243-3790E3C583E5}" presName="spacer" presStyleCnt="0"/>
      <dgm:spPr/>
    </dgm:pt>
    <dgm:pt modelId="{9D3179B2-9B76-4AB8-AD6E-E31411068C4D}" type="pres">
      <dgm:prSet presAssocID="{2DBA0312-C6DB-4B4E-B2D6-4053676615DF}" presName="parentText" presStyleLbl="node1" presStyleIdx="8" presStyleCnt="11">
        <dgm:presLayoutVars>
          <dgm:chMax val="0"/>
          <dgm:bulletEnabled val="1"/>
        </dgm:presLayoutVars>
      </dgm:prSet>
      <dgm:spPr/>
      <dgm:t>
        <a:bodyPr/>
        <a:lstStyle/>
        <a:p>
          <a:endParaRPr lang="en-US"/>
        </a:p>
      </dgm:t>
    </dgm:pt>
    <dgm:pt modelId="{62D4D41C-1140-42CE-928B-6982763C9531}" type="pres">
      <dgm:prSet presAssocID="{B98BB0B1-016C-4DB8-AFC0-B68FA660F721}" presName="spacer" presStyleCnt="0"/>
      <dgm:spPr/>
    </dgm:pt>
    <dgm:pt modelId="{4883E606-5C25-4D0A-8C49-023D63AB5250}" type="pres">
      <dgm:prSet presAssocID="{618E8E28-1B61-4688-AF1B-C963C4E75A1D}" presName="parentText" presStyleLbl="node1" presStyleIdx="9" presStyleCnt="11">
        <dgm:presLayoutVars>
          <dgm:chMax val="0"/>
          <dgm:bulletEnabled val="1"/>
        </dgm:presLayoutVars>
      </dgm:prSet>
      <dgm:spPr/>
      <dgm:t>
        <a:bodyPr/>
        <a:lstStyle/>
        <a:p>
          <a:endParaRPr lang="en-US"/>
        </a:p>
      </dgm:t>
    </dgm:pt>
    <dgm:pt modelId="{C5AB3CEF-D045-430D-9EF9-C020E2E5EA00}" type="pres">
      <dgm:prSet presAssocID="{0EF5F7E5-8B9E-41AD-ADA0-951E8611BDC9}" presName="spacer" presStyleCnt="0"/>
      <dgm:spPr/>
    </dgm:pt>
    <dgm:pt modelId="{AF03325A-2B61-4489-AB99-237CDD27447A}" type="pres">
      <dgm:prSet presAssocID="{679FE64E-0280-4984-B357-FDEA292326B9}" presName="parentText" presStyleLbl="node1" presStyleIdx="10" presStyleCnt="11">
        <dgm:presLayoutVars>
          <dgm:chMax val="0"/>
          <dgm:bulletEnabled val="1"/>
        </dgm:presLayoutVars>
      </dgm:prSet>
      <dgm:spPr/>
      <dgm:t>
        <a:bodyPr/>
        <a:lstStyle/>
        <a:p>
          <a:endParaRPr lang="en-US"/>
        </a:p>
      </dgm:t>
    </dgm:pt>
  </dgm:ptLst>
  <dgm:cxnLst>
    <dgm:cxn modelId="{B0C41561-7087-4A2D-AE6A-59BC7B368BE9}" srcId="{61687B9C-24CC-415C-A328-719E2A5112EF}" destId="{2CF5A149-3236-4AAA-A126-600AC0B12C87}" srcOrd="4" destOrd="0" parTransId="{A6BFD97E-76CE-4A00-95C0-1DACFF56D3F2}" sibTransId="{50D4E9D3-74AE-456F-A4AA-3D610F5CC3A8}"/>
    <dgm:cxn modelId="{7C4907B5-A2C4-4D26-BB98-5766825DC5A4}" srcId="{61687B9C-24CC-415C-A328-719E2A5112EF}" destId="{DE03D8E8-320C-4AFB-A1D8-F6D204CEC1E5}" srcOrd="3" destOrd="0" parTransId="{B9C54999-B46D-4DC1-8750-8CDFB9896760}" sibTransId="{F0C469D7-F91D-46AE-8FDB-2716391FCA1D}"/>
    <dgm:cxn modelId="{AE0EA5FA-F0FE-464C-BCB5-51D229BACE1A}" type="presOf" srcId="{5BAEE5DC-4E9A-4B53-8072-A258094D24C2}" destId="{B1290776-185E-48FE-BDF2-611DDEAE5667}" srcOrd="0" destOrd="0" presId="urn:microsoft.com/office/officeart/2005/8/layout/vList2"/>
    <dgm:cxn modelId="{AF4AFBDB-4B13-4299-800E-416A799BFB62}" srcId="{61687B9C-24CC-415C-A328-719E2A5112EF}" destId="{618E8E28-1B61-4688-AF1B-C963C4E75A1D}" srcOrd="9" destOrd="0" parTransId="{AD27B9CC-2C9D-4962-9C44-52C7A62E4CE5}" sibTransId="{0EF5F7E5-8B9E-41AD-ADA0-951E8611BDC9}"/>
    <dgm:cxn modelId="{B62D6901-FF03-470C-9177-FA822CCF4305}" type="presOf" srcId="{61687B9C-24CC-415C-A328-719E2A5112EF}" destId="{8E449A3B-1434-412E-9DCB-6478168BE8AD}" srcOrd="0" destOrd="0" presId="urn:microsoft.com/office/officeart/2005/8/layout/vList2"/>
    <dgm:cxn modelId="{4AB7FB93-F6DB-4953-A8E8-DD8F0C71548A}" srcId="{61687B9C-24CC-415C-A328-719E2A5112EF}" destId="{17023F15-C1F0-4762-B42A-F0CB38C5CD1D}" srcOrd="6" destOrd="0" parTransId="{2CCCDD84-25F2-4A9B-B8B0-264A262A2BD3}" sibTransId="{CCA2CAA0-945E-4162-9F6E-07B61F0396E2}"/>
    <dgm:cxn modelId="{51DA9ABA-EA50-4B33-8263-E34EDDEC98BD}" srcId="{61687B9C-24CC-415C-A328-719E2A5112EF}" destId="{054643DA-436B-4DC6-9F85-673A5B439170}" srcOrd="5" destOrd="0" parTransId="{D55B2A36-F2E6-46B6-BEC0-7BF7F75F3429}" sibTransId="{7BEB3389-026C-440F-982B-4BFB6DC64688}"/>
    <dgm:cxn modelId="{BC9C78AE-F3CA-4990-AE06-3FB3439C44C6}" type="presOf" srcId="{618E8E28-1B61-4688-AF1B-C963C4E75A1D}" destId="{4883E606-5C25-4D0A-8C49-023D63AB5250}" srcOrd="0" destOrd="0" presId="urn:microsoft.com/office/officeart/2005/8/layout/vList2"/>
    <dgm:cxn modelId="{04AB0537-7810-41F6-A88D-9989E055BC2E}" type="presOf" srcId="{679FE64E-0280-4984-B357-FDEA292326B9}" destId="{AF03325A-2B61-4489-AB99-237CDD27447A}" srcOrd="0" destOrd="0" presId="urn:microsoft.com/office/officeart/2005/8/layout/vList2"/>
    <dgm:cxn modelId="{8072B0AD-A414-4717-AA0B-122E836A197B}" type="presOf" srcId="{DE03D8E8-320C-4AFB-A1D8-F6D204CEC1E5}" destId="{B961DF1D-4CD3-4294-9DD0-D02C1794398A}" srcOrd="0" destOrd="0" presId="urn:microsoft.com/office/officeart/2005/8/layout/vList2"/>
    <dgm:cxn modelId="{C06DEC92-D699-4E97-A54C-F0D169FD17F1}" type="presOf" srcId="{2CF5A149-3236-4AAA-A126-600AC0B12C87}" destId="{0D1B8F14-8D27-4767-B78C-E313A51CB811}" srcOrd="0" destOrd="0" presId="urn:microsoft.com/office/officeart/2005/8/layout/vList2"/>
    <dgm:cxn modelId="{4E4B8283-819A-4B2B-BBFF-8517BB388F6A}" type="presOf" srcId="{21B66117-26C0-45F9-AE72-D7099385ED50}" destId="{04395CF9-C9F7-4F25-86F0-F823252AF206}" srcOrd="0" destOrd="0" presId="urn:microsoft.com/office/officeart/2005/8/layout/vList2"/>
    <dgm:cxn modelId="{FAEA153B-48E0-47C0-8E6C-20D26F6191AE}" type="presOf" srcId="{37B7BA90-AE0C-4E63-8194-261D4F93E3E3}" destId="{0C689478-A9A5-4B3A-81AA-FF291B959EC8}" srcOrd="0" destOrd="0" presId="urn:microsoft.com/office/officeart/2005/8/layout/vList2"/>
    <dgm:cxn modelId="{822BE663-B850-4865-8EA3-5A2451450224}" srcId="{61687B9C-24CC-415C-A328-719E2A5112EF}" destId="{5BAEE5DC-4E9A-4B53-8072-A258094D24C2}" srcOrd="2" destOrd="0" parTransId="{99E6443B-D130-4507-AD5F-F3498AE2F73E}" sibTransId="{C19EB404-D73B-4833-A861-D8EEEDDE3AB2}"/>
    <dgm:cxn modelId="{4B563199-3EFE-4472-AEB2-EFB27F2475BA}" srcId="{61687B9C-24CC-415C-A328-719E2A5112EF}" destId="{930FF646-D803-4CA2-9A10-ABBC17E29F83}" srcOrd="0" destOrd="0" parTransId="{ECBF413F-7046-4F34-AE2D-CCC8F2990934}" sibTransId="{A272DD2D-F20B-41C6-9B4E-EB8B659BCC72}"/>
    <dgm:cxn modelId="{42CB2B56-19BC-4A60-934B-3925B1027C44}" srcId="{61687B9C-24CC-415C-A328-719E2A5112EF}" destId="{679FE64E-0280-4984-B357-FDEA292326B9}" srcOrd="10" destOrd="0" parTransId="{0E9EA7BD-4FC2-4819-9CAA-2CA8DA76E166}" sibTransId="{CC64E875-C8D2-427B-B918-1ECEB05563E2}"/>
    <dgm:cxn modelId="{4E133C42-219F-4519-8C71-99E24619F719}" srcId="{61687B9C-24CC-415C-A328-719E2A5112EF}" destId="{2DBA0312-C6DB-4B4E-B2D6-4053676615DF}" srcOrd="8" destOrd="0" parTransId="{0E735441-3D51-45FC-A462-D4800B6CC70C}" sibTransId="{B98BB0B1-016C-4DB8-AFC0-B68FA660F721}"/>
    <dgm:cxn modelId="{16D3466B-B379-477D-85E3-E8FAC04CE275}" srcId="{61687B9C-24CC-415C-A328-719E2A5112EF}" destId="{21B66117-26C0-45F9-AE72-D7099385ED50}" srcOrd="1" destOrd="0" parTransId="{C807CA74-9232-4121-8C48-4DD819D15A7D}" sibTransId="{2B1F1870-3D76-4539-9B58-B3ECD237C8A0}"/>
    <dgm:cxn modelId="{A1CFC5A4-B526-45CB-B7FD-70BC01CA3999}" type="presOf" srcId="{054643DA-436B-4DC6-9F85-673A5B439170}" destId="{182C9765-1799-4A3C-9C2A-AC7B2B1C885D}" srcOrd="0" destOrd="0" presId="urn:microsoft.com/office/officeart/2005/8/layout/vList2"/>
    <dgm:cxn modelId="{3F65E714-4EB5-4CE8-AE54-536E7FEFF4DF}" srcId="{61687B9C-24CC-415C-A328-719E2A5112EF}" destId="{37B7BA90-AE0C-4E63-8194-261D4F93E3E3}" srcOrd="7" destOrd="0" parTransId="{93EF0C22-10FA-4535-AB1E-51F8BEAE1E18}" sibTransId="{1A5C07F3-5510-4B83-8243-3790E3C583E5}"/>
    <dgm:cxn modelId="{899C3BC0-048F-4ADC-8C7B-64EB798E2B65}" type="presOf" srcId="{2DBA0312-C6DB-4B4E-B2D6-4053676615DF}" destId="{9D3179B2-9B76-4AB8-AD6E-E31411068C4D}" srcOrd="0" destOrd="0" presId="urn:microsoft.com/office/officeart/2005/8/layout/vList2"/>
    <dgm:cxn modelId="{12F48139-8B34-420F-B16A-D6398BB16D59}" type="presOf" srcId="{17023F15-C1F0-4762-B42A-F0CB38C5CD1D}" destId="{EC8D11E2-B150-4277-8D42-11B61729644C}" srcOrd="0" destOrd="0" presId="urn:microsoft.com/office/officeart/2005/8/layout/vList2"/>
    <dgm:cxn modelId="{1447340A-AD47-4887-91A8-920DF02899E6}" type="presOf" srcId="{930FF646-D803-4CA2-9A10-ABBC17E29F83}" destId="{64CC8224-4019-4383-BC43-2A41245B4C02}" srcOrd="0" destOrd="0" presId="urn:microsoft.com/office/officeart/2005/8/layout/vList2"/>
    <dgm:cxn modelId="{29B04CC0-639D-4C7C-9E3B-E732F45C8690}" type="presParOf" srcId="{8E449A3B-1434-412E-9DCB-6478168BE8AD}" destId="{64CC8224-4019-4383-BC43-2A41245B4C02}" srcOrd="0" destOrd="0" presId="urn:microsoft.com/office/officeart/2005/8/layout/vList2"/>
    <dgm:cxn modelId="{22D067F6-9601-49BD-ABCB-C08F4CC1A6BA}" type="presParOf" srcId="{8E449A3B-1434-412E-9DCB-6478168BE8AD}" destId="{37091286-2BE0-430E-8C4E-847FECC46675}" srcOrd="1" destOrd="0" presId="urn:microsoft.com/office/officeart/2005/8/layout/vList2"/>
    <dgm:cxn modelId="{1DA96BFA-C304-4D5A-B751-EB068881F160}" type="presParOf" srcId="{8E449A3B-1434-412E-9DCB-6478168BE8AD}" destId="{04395CF9-C9F7-4F25-86F0-F823252AF206}" srcOrd="2" destOrd="0" presId="urn:microsoft.com/office/officeart/2005/8/layout/vList2"/>
    <dgm:cxn modelId="{73D9750F-B84E-4A9B-94E1-C9CF6AE7B1A3}" type="presParOf" srcId="{8E449A3B-1434-412E-9DCB-6478168BE8AD}" destId="{B63DA146-95C0-4729-9C71-B878A742AEA8}" srcOrd="3" destOrd="0" presId="urn:microsoft.com/office/officeart/2005/8/layout/vList2"/>
    <dgm:cxn modelId="{EEAEB44B-CCC5-4518-9093-B681E90EBBCE}" type="presParOf" srcId="{8E449A3B-1434-412E-9DCB-6478168BE8AD}" destId="{B1290776-185E-48FE-BDF2-611DDEAE5667}" srcOrd="4" destOrd="0" presId="urn:microsoft.com/office/officeart/2005/8/layout/vList2"/>
    <dgm:cxn modelId="{C9AE4154-F13E-499F-85FF-C1984D33B8F0}" type="presParOf" srcId="{8E449A3B-1434-412E-9DCB-6478168BE8AD}" destId="{3D6B7A33-794F-44FC-9BE6-493A1E1EF9BA}" srcOrd="5" destOrd="0" presId="urn:microsoft.com/office/officeart/2005/8/layout/vList2"/>
    <dgm:cxn modelId="{712257FC-F036-4A37-BA3B-717F79781232}" type="presParOf" srcId="{8E449A3B-1434-412E-9DCB-6478168BE8AD}" destId="{B961DF1D-4CD3-4294-9DD0-D02C1794398A}" srcOrd="6" destOrd="0" presId="urn:microsoft.com/office/officeart/2005/8/layout/vList2"/>
    <dgm:cxn modelId="{513FB518-17C9-41C1-AD43-768B1F9FE4E2}" type="presParOf" srcId="{8E449A3B-1434-412E-9DCB-6478168BE8AD}" destId="{4ABA386A-FE39-4F52-BEBA-59208F478600}" srcOrd="7" destOrd="0" presId="urn:microsoft.com/office/officeart/2005/8/layout/vList2"/>
    <dgm:cxn modelId="{7348DDDD-CA7A-4E93-98EB-1BFC2EE8355F}" type="presParOf" srcId="{8E449A3B-1434-412E-9DCB-6478168BE8AD}" destId="{0D1B8F14-8D27-4767-B78C-E313A51CB811}" srcOrd="8" destOrd="0" presId="urn:microsoft.com/office/officeart/2005/8/layout/vList2"/>
    <dgm:cxn modelId="{CB453294-CFF3-402D-A4CE-631656686DA0}" type="presParOf" srcId="{8E449A3B-1434-412E-9DCB-6478168BE8AD}" destId="{5E74F55E-88C3-42C7-9CDE-7C729D3533C3}" srcOrd="9" destOrd="0" presId="urn:microsoft.com/office/officeart/2005/8/layout/vList2"/>
    <dgm:cxn modelId="{FE15E783-3DCA-4C36-851F-3EBE34FC6B3F}" type="presParOf" srcId="{8E449A3B-1434-412E-9DCB-6478168BE8AD}" destId="{182C9765-1799-4A3C-9C2A-AC7B2B1C885D}" srcOrd="10" destOrd="0" presId="urn:microsoft.com/office/officeart/2005/8/layout/vList2"/>
    <dgm:cxn modelId="{A0B52CCC-F8CF-42C5-B339-F7F7D1CA7D41}" type="presParOf" srcId="{8E449A3B-1434-412E-9DCB-6478168BE8AD}" destId="{1275B762-ECAB-4228-A4CB-F725F1E93697}" srcOrd="11" destOrd="0" presId="urn:microsoft.com/office/officeart/2005/8/layout/vList2"/>
    <dgm:cxn modelId="{DDA38F7D-305C-47D3-A7BD-73EC96023BBC}" type="presParOf" srcId="{8E449A3B-1434-412E-9DCB-6478168BE8AD}" destId="{EC8D11E2-B150-4277-8D42-11B61729644C}" srcOrd="12" destOrd="0" presId="urn:microsoft.com/office/officeart/2005/8/layout/vList2"/>
    <dgm:cxn modelId="{0A0D5123-A3EB-4221-B677-26B998055E4A}" type="presParOf" srcId="{8E449A3B-1434-412E-9DCB-6478168BE8AD}" destId="{72CD9F4B-CA7F-4D50-8E53-134FC38A33DE}" srcOrd="13" destOrd="0" presId="urn:microsoft.com/office/officeart/2005/8/layout/vList2"/>
    <dgm:cxn modelId="{39A4DD62-27F7-430E-B65D-D548AE3D96DC}" type="presParOf" srcId="{8E449A3B-1434-412E-9DCB-6478168BE8AD}" destId="{0C689478-A9A5-4B3A-81AA-FF291B959EC8}" srcOrd="14" destOrd="0" presId="urn:microsoft.com/office/officeart/2005/8/layout/vList2"/>
    <dgm:cxn modelId="{76F9D523-EEEB-4E9B-8D9F-7DF8D211F04B}" type="presParOf" srcId="{8E449A3B-1434-412E-9DCB-6478168BE8AD}" destId="{CF48C09E-B575-4A27-B6FD-F6A41C0635E7}" srcOrd="15" destOrd="0" presId="urn:microsoft.com/office/officeart/2005/8/layout/vList2"/>
    <dgm:cxn modelId="{8CF7BF22-D9BB-4A33-83F1-8D18A8FD2827}" type="presParOf" srcId="{8E449A3B-1434-412E-9DCB-6478168BE8AD}" destId="{9D3179B2-9B76-4AB8-AD6E-E31411068C4D}" srcOrd="16" destOrd="0" presId="urn:microsoft.com/office/officeart/2005/8/layout/vList2"/>
    <dgm:cxn modelId="{408B4BFD-7891-49CE-ACBC-9921582BEDDA}" type="presParOf" srcId="{8E449A3B-1434-412E-9DCB-6478168BE8AD}" destId="{62D4D41C-1140-42CE-928B-6982763C9531}" srcOrd="17" destOrd="0" presId="urn:microsoft.com/office/officeart/2005/8/layout/vList2"/>
    <dgm:cxn modelId="{4591DFA6-CAF8-458D-BA18-28E0B57BEB6E}" type="presParOf" srcId="{8E449A3B-1434-412E-9DCB-6478168BE8AD}" destId="{4883E606-5C25-4D0A-8C49-023D63AB5250}" srcOrd="18" destOrd="0" presId="urn:microsoft.com/office/officeart/2005/8/layout/vList2"/>
    <dgm:cxn modelId="{881BFF5C-F4BE-4507-834B-FC65EF1DA19F}" type="presParOf" srcId="{8E449A3B-1434-412E-9DCB-6478168BE8AD}" destId="{C5AB3CEF-D045-430D-9EF9-C020E2E5EA00}" srcOrd="19" destOrd="0" presId="urn:microsoft.com/office/officeart/2005/8/layout/vList2"/>
    <dgm:cxn modelId="{ACF76923-F78B-4A3C-808A-0C0784D78B36}" type="presParOf" srcId="{8E449A3B-1434-412E-9DCB-6478168BE8AD}" destId="{AF03325A-2B61-4489-AB99-237CDD27447A}" srcOrd="2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89BB5BD-73AA-4EF0-854A-3319F1286DF7}" type="doc">
      <dgm:prSet loTypeId="urn:microsoft.com/office/officeart/2005/8/layout/vList2" loCatId="list" qsTypeId="urn:microsoft.com/office/officeart/2005/8/quickstyle/3d3" qsCatId="3D" csTypeId="urn:microsoft.com/office/officeart/2005/8/colors/accent2_2" csCatId="accent2" phldr="1"/>
      <dgm:spPr/>
      <dgm:t>
        <a:bodyPr/>
        <a:lstStyle/>
        <a:p>
          <a:endParaRPr lang="en-US"/>
        </a:p>
      </dgm:t>
    </dgm:pt>
    <dgm:pt modelId="{D38BC2C0-9A23-4CE1-8FE2-E98959106A66}">
      <dgm:prSet custT="1"/>
      <dgm:spPr/>
      <dgm:t>
        <a:bodyPr/>
        <a:lstStyle/>
        <a:p>
          <a:pPr rtl="0"/>
          <a:r>
            <a:rPr lang="en-US" sz="3600" dirty="0" smtClean="0"/>
            <a:t>Sulfites experiments by Lie in 1977 and Vermiere in 1981 demonstrated oxygen consumptions of 60-200 ppm during the mash</a:t>
          </a:r>
          <a:endParaRPr lang="en-US" sz="3600" dirty="0"/>
        </a:p>
      </dgm:t>
    </dgm:pt>
    <dgm:pt modelId="{F3BE4C12-5EA0-4562-A3F0-2856C3D1F8D4}" type="parTrans" cxnId="{C389F2FE-109E-4F88-BD19-1365F540AD1C}">
      <dgm:prSet/>
      <dgm:spPr/>
      <dgm:t>
        <a:bodyPr/>
        <a:lstStyle/>
        <a:p>
          <a:endParaRPr lang="en-US" sz="1600"/>
        </a:p>
      </dgm:t>
    </dgm:pt>
    <dgm:pt modelId="{C7BDDA91-B201-4384-8CC8-6B6D60C6C853}" type="sibTrans" cxnId="{C389F2FE-109E-4F88-BD19-1365F540AD1C}">
      <dgm:prSet/>
      <dgm:spPr/>
      <dgm:t>
        <a:bodyPr/>
        <a:lstStyle/>
        <a:p>
          <a:endParaRPr lang="en-US" sz="1600"/>
        </a:p>
      </dgm:t>
    </dgm:pt>
    <dgm:pt modelId="{BA1E8146-E3AA-4942-93A7-9DF277253FE5}">
      <dgm:prSet custT="1"/>
      <dgm:spPr>
        <a:solidFill>
          <a:schemeClr val="accent2">
            <a:lumMod val="75000"/>
          </a:schemeClr>
        </a:solidFill>
      </dgm:spPr>
      <dgm:t>
        <a:bodyPr/>
        <a:lstStyle/>
        <a:p>
          <a:pPr rtl="0"/>
          <a:r>
            <a:rPr lang="en-US" sz="3600" dirty="0" smtClean="0">
              <a:solidFill>
                <a:schemeClr val="bg1">
                  <a:lumMod val="85000"/>
                </a:schemeClr>
              </a:solidFill>
            </a:rPr>
            <a:t>Incidentally, in his most recent book, Narziss states that oxygen consumption in well controlled mashes is around 30-40ppm (but can reach 200ppm in some systems) </a:t>
          </a:r>
          <a:endParaRPr lang="en-US" sz="3600" dirty="0">
            <a:solidFill>
              <a:schemeClr val="bg1">
                <a:lumMod val="85000"/>
              </a:schemeClr>
            </a:solidFill>
          </a:endParaRPr>
        </a:p>
      </dgm:t>
    </dgm:pt>
    <dgm:pt modelId="{ACC556D7-A703-4241-8B5A-DB1AA4D848DD}" type="parTrans" cxnId="{31DDA380-FD97-461C-A1D7-27644FF4BC09}">
      <dgm:prSet/>
      <dgm:spPr/>
      <dgm:t>
        <a:bodyPr/>
        <a:lstStyle/>
        <a:p>
          <a:endParaRPr lang="en-US"/>
        </a:p>
      </dgm:t>
    </dgm:pt>
    <dgm:pt modelId="{4B424A96-8CB1-466B-BE75-E7C62DC6B298}" type="sibTrans" cxnId="{31DDA380-FD97-461C-A1D7-27644FF4BC09}">
      <dgm:prSet/>
      <dgm:spPr/>
      <dgm:t>
        <a:bodyPr/>
        <a:lstStyle/>
        <a:p>
          <a:endParaRPr lang="en-US"/>
        </a:p>
      </dgm:t>
    </dgm:pt>
    <dgm:pt modelId="{DCA69F40-E268-4AAF-B8C6-5F22BA79CA04}" type="pres">
      <dgm:prSet presAssocID="{689BB5BD-73AA-4EF0-854A-3319F1286DF7}" presName="linear" presStyleCnt="0">
        <dgm:presLayoutVars>
          <dgm:animLvl val="lvl"/>
          <dgm:resizeHandles val="exact"/>
        </dgm:presLayoutVars>
      </dgm:prSet>
      <dgm:spPr/>
      <dgm:t>
        <a:bodyPr/>
        <a:lstStyle/>
        <a:p>
          <a:endParaRPr lang="en-US"/>
        </a:p>
      </dgm:t>
    </dgm:pt>
    <dgm:pt modelId="{98F2EFC4-40A4-4B3F-8E20-7DDAB0136F10}" type="pres">
      <dgm:prSet presAssocID="{D38BC2C0-9A23-4CE1-8FE2-E98959106A66}" presName="parentText" presStyleLbl="node1" presStyleIdx="0" presStyleCnt="2" custLinFactNeighborX="-396" custLinFactNeighborY="1186">
        <dgm:presLayoutVars>
          <dgm:chMax val="0"/>
          <dgm:bulletEnabled val="1"/>
        </dgm:presLayoutVars>
      </dgm:prSet>
      <dgm:spPr/>
      <dgm:t>
        <a:bodyPr/>
        <a:lstStyle/>
        <a:p>
          <a:endParaRPr lang="en-US"/>
        </a:p>
      </dgm:t>
    </dgm:pt>
    <dgm:pt modelId="{73E36D61-B484-48A6-BB94-4A363A2C3524}" type="pres">
      <dgm:prSet presAssocID="{C7BDDA91-B201-4384-8CC8-6B6D60C6C853}" presName="spacer" presStyleCnt="0"/>
      <dgm:spPr/>
    </dgm:pt>
    <dgm:pt modelId="{46564CB1-6943-4D92-A594-CF454BB77FA2}" type="pres">
      <dgm:prSet presAssocID="{BA1E8146-E3AA-4942-93A7-9DF277253FE5}" presName="parentText" presStyleLbl="node1" presStyleIdx="1" presStyleCnt="2">
        <dgm:presLayoutVars>
          <dgm:chMax val="0"/>
          <dgm:bulletEnabled val="1"/>
        </dgm:presLayoutVars>
      </dgm:prSet>
      <dgm:spPr/>
      <dgm:t>
        <a:bodyPr/>
        <a:lstStyle/>
        <a:p>
          <a:endParaRPr lang="en-US"/>
        </a:p>
      </dgm:t>
    </dgm:pt>
  </dgm:ptLst>
  <dgm:cxnLst>
    <dgm:cxn modelId="{539FDF2E-B928-42D9-93AC-BDBD57E816A0}" type="presOf" srcId="{689BB5BD-73AA-4EF0-854A-3319F1286DF7}" destId="{DCA69F40-E268-4AAF-B8C6-5F22BA79CA04}" srcOrd="0" destOrd="0" presId="urn:microsoft.com/office/officeart/2005/8/layout/vList2"/>
    <dgm:cxn modelId="{C389F2FE-109E-4F88-BD19-1365F540AD1C}" srcId="{689BB5BD-73AA-4EF0-854A-3319F1286DF7}" destId="{D38BC2C0-9A23-4CE1-8FE2-E98959106A66}" srcOrd="0" destOrd="0" parTransId="{F3BE4C12-5EA0-4562-A3F0-2856C3D1F8D4}" sibTransId="{C7BDDA91-B201-4384-8CC8-6B6D60C6C853}"/>
    <dgm:cxn modelId="{31DDA380-FD97-461C-A1D7-27644FF4BC09}" srcId="{689BB5BD-73AA-4EF0-854A-3319F1286DF7}" destId="{BA1E8146-E3AA-4942-93A7-9DF277253FE5}" srcOrd="1" destOrd="0" parTransId="{ACC556D7-A703-4241-8B5A-DB1AA4D848DD}" sibTransId="{4B424A96-8CB1-466B-BE75-E7C62DC6B298}"/>
    <dgm:cxn modelId="{7051964B-153D-4989-934E-5756E91058FE}" type="presOf" srcId="{D38BC2C0-9A23-4CE1-8FE2-E98959106A66}" destId="{98F2EFC4-40A4-4B3F-8E20-7DDAB0136F10}" srcOrd="0" destOrd="0" presId="urn:microsoft.com/office/officeart/2005/8/layout/vList2"/>
    <dgm:cxn modelId="{738F3961-82FE-4825-AF7A-ABBC017A23AB}" type="presOf" srcId="{BA1E8146-E3AA-4942-93A7-9DF277253FE5}" destId="{46564CB1-6943-4D92-A594-CF454BB77FA2}" srcOrd="0" destOrd="0" presId="urn:microsoft.com/office/officeart/2005/8/layout/vList2"/>
    <dgm:cxn modelId="{DC275E52-E181-48D4-ACEB-EB40DD8150EC}" type="presParOf" srcId="{DCA69F40-E268-4AAF-B8C6-5F22BA79CA04}" destId="{98F2EFC4-40A4-4B3F-8E20-7DDAB0136F10}" srcOrd="0" destOrd="0" presId="urn:microsoft.com/office/officeart/2005/8/layout/vList2"/>
    <dgm:cxn modelId="{D57273BA-A43F-47E3-BC36-B9EE71FC2160}" type="presParOf" srcId="{DCA69F40-E268-4AAF-B8C6-5F22BA79CA04}" destId="{73E36D61-B484-48A6-BB94-4A363A2C3524}" srcOrd="1" destOrd="0" presId="urn:microsoft.com/office/officeart/2005/8/layout/vList2"/>
    <dgm:cxn modelId="{729A5769-50D4-4F44-89BD-FB2B02652122}" type="presParOf" srcId="{DCA69F40-E268-4AAF-B8C6-5F22BA79CA04}" destId="{46564CB1-6943-4D92-A594-CF454BB77FA2}"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75DD672-DC28-425D-895C-C63D40EF3C55}" type="doc">
      <dgm:prSet loTypeId="urn:microsoft.com/office/officeart/2005/8/layout/vList2" loCatId="list" qsTypeId="urn:microsoft.com/office/officeart/2005/8/quickstyle/3d3" qsCatId="3D" csTypeId="urn:microsoft.com/office/officeart/2005/8/colors/colorful4" csCatId="colorful" phldr="1"/>
      <dgm:spPr/>
      <dgm:t>
        <a:bodyPr/>
        <a:lstStyle/>
        <a:p>
          <a:endParaRPr lang="en-US"/>
        </a:p>
      </dgm:t>
    </dgm:pt>
    <dgm:pt modelId="{30909336-92E7-44F5-805A-9DF3216AE415}">
      <dgm:prSet/>
      <dgm:spPr/>
      <dgm:t>
        <a:bodyPr/>
        <a:lstStyle/>
        <a:p>
          <a:pPr rtl="0"/>
          <a:r>
            <a:rPr lang="en-US" dirty="0" smtClean="0"/>
            <a:t>In 1982, Van den Berg and Van Eerde performed “LODO” experiments using 50 ppm of sulfites in the mash reported better flavor and flavor stability</a:t>
          </a:r>
          <a:endParaRPr lang="en-US" dirty="0"/>
        </a:p>
      </dgm:t>
    </dgm:pt>
    <dgm:pt modelId="{687CC71E-22B3-41EC-A776-F8F0048C8890}" type="parTrans" cxnId="{773A809C-4991-4B4A-B74B-872D628F4652}">
      <dgm:prSet/>
      <dgm:spPr/>
      <dgm:t>
        <a:bodyPr/>
        <a:lstStyle/>
        <a:p>
          <a:endParaRPr lang="en-US"/>
        </a:p>
      </dgm:t>
    </dgm:pt>
    <dgm:pt modelId="{C31B8E7D-FE53-4B5B-BCBA-B8ECC92D0F92}" type="sibTrans" cxnId="{773A809C-4991-4B4A-B74B-872D628F4652}">
      <dgm:prSet/>
      <dgm:spPr/>
      <dgm:t>
        <a:bodyPr/>
        <a:lstStyle/>
        <a:p>
          <a:endParaRPr lang="en-US"/>
        </a:p>
      </dgm:t>
    </dgm:pt>
    <dgm:pt modelId="{AA59FF9C-230F-4082-AC65-2968DBC50B34}" type="pres">
      <dgm:prSet presAssocID="{775DD672-DC28-425D-895C-C63D40EF3C55}" presName="linear" presStyleCnt="0">
        <dgm:presLayoutVars>
          <dgm:animLvl val="lvl"/>
          <dgm:resizeHandles val="exact"/>
        </dgm:presLayoutVars>
      </dgm:prSet>
      <dgm:spPr/>
      <dgm:t>
        <a:bodyPr/>
        <a:lstStyle/>
        <a:p>
          <a:endParaRPr lang="en-US"/>
        </a:p>
      </dgm:t>
    </dgm:pt>
    <dgm:pt modelId="{785F38EF-FC0C-46F7-8D4D-6284A76FD043}" type="pres">
      <dgm:prSet presAssocID="{30909336-92E7-44F5-805A-9DF3216AE415}" presName="parentText" presStyleLbl="node1" presStyleIdx="0" presStyleCnt="1">
        <dgm:presLayoutVars>
          <dgm:chMax val="0"/>
          <dgm:bulletEnabled val="1"/>
        </dgm:presLayoutVars>
      </dgm:prSet>
      <dgm:spPr/>
      <dgm:t>
        <a:bodyPr/>
        <a:lstStyle/>
        <a:p>
          <a:endParaRPr lang="en-US"/>
        </a:p>
      </dgm:t>
    </dgm:pt>
  </dgm:ptLst>
  <dgm:cxnLst>
    <dgm:cxn modelId="{773A809C-4991-4B4A-B74B-872D628F4652}" srcId="{775DD672-DC28-425D-895C-C63D40EF3C55}" destId="{30909336-92E7-44F5-805A-9DF3216AE415}" srcOrd="0" destOrd="0" parTransId="{687CC71E-22B3-41EC-A776-F8F0048C8890}" sibTransId="{C31B8E7D-FE53-4B5B-BCBA-B8ECC92D0F92}"/>
    <dgm:cxn modelId="{D18C9875-608C-4B26-839D-9747CAF84891}" type="presOf" srcId="{775DD672-DC28-425D-895C-C63D40EF3C55}" destId="{AA59FF9C-230F-4082-AC65-2968DBC50B34}" srcOrd="0" destOrd="0" presId="urn:microsoft.com/office/officeart/2005/8/layout/vList2"/>
    <dgm:cxn modelId="{568BB739-7A70-4668-90B2-5A40293F5664}" type="presOf" srcId="{30909336-92E7-44F5-805A-9DF3216AE415}" destId="{785F38EF-FC0C-46F7-8D4D-6284A76FD043}" srcOrd="0" destOrd="0" presId="urn:microsoft.com/office/officeart/2005/8/layout/vList2"/>
    <dgm:cxn modelId="{A175F2DC-77D9-4AB3-87AB-92343CC8AAB0}" type="presParOf" srcId="{AA59FF9C-230F-4082-AC65-2968DBC50B34}" destId="{785F38EF-FC0C-46F7-8D4D-6284A76FD043}"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6667D84-EC9A-4216-9227-74E34FEB549C}" type="doc">
      <dgm:prSet loTypeId="urn:microsoft.com/office/officeart/2005/8/layout/vList2" loCatId="list" qsTypeId="urn:microsoft.com/office/officeart/2005/8/quickstyle/3d3" qsCatId="3D" csTypeId="urn:microsoft.com/office/officeart/2005/8/colors/colorful1" csCatId="colorful" phldr="1"/>
      <dgm:spPr/>
      <dgm:t>
        <a:bodyPr/>
        <a:lstStyle/>
        <a:p>
          <a:endParaRPr lang="en-US"/>
        </a:p>
      </dgm:t>
    </dgm:pt>
    <dgm:pt modelId="{FD0D389D-A2A3-4045-B2C2-D0330B8F74C6}">
      <dgm:prSet/>
      <dgm:spPr/>
      <dgm:t>
        <a:bodyPr/>
        <a:lstStyle/>
        <a:p>
          <a:pPr rtl="0"/>
          <a:r>
            <a:rPr lang="en-US" dirty="0" smtClean="0"/>
            <a:t>Also in 1982, unpublished results of the Stroh Brewery in commercial systems contradicted the above findings, stating that low-oxygen from milling to boil did not show any difference vs control in a series of over 100 sensory comparisons at different ages by a large, trained panel</a:t>
          </a:r>
          <a:endParaRPr lang="en-US" dirty="0"/>
        </a:p>
      </dgm:t>
    </dgm:pt>
    <dgm:pt modelId="{87BB5E7B-B1AD-4D4D-BA24-8A737B5A7DB5}" type="parTrans" cxnId="{0AF8691D-7A44-479C-B158-62C4B3CD06AD}">
      <dgm:prSet/>
      <dgm:spPr/>
      <dgm:t>
        <a:bodyPr/>
        <a:lstStyle/>
        <a:p>
          <a:endParaRPr lang="en-US"/>
        </a:p>
      </dgm:t>
    </dgm:pt>
    <dgm:pt modelId="{3B2A3D6E-4F26-48A8-BE7B-E5A141F3A7D4}" type="sibTrans" cxnId="{0AF8691D-7A44-479C-B158-62C4B3CD06AD}">
      <dgm:prSet/>
      <dgm:spPr/>
      <dgm:t>
        <a:bodyPr/>
        <a:lstStyle/>
        <a:p>
          <a:endParaRPr lang="en-US"/>
        </a:p>
      </dgm:t>
    </dgm:pt>
    <dgm:pt modelId="{0CE3DE44-6514-40EA-9993-47E7FC981160}" type="pres">
      <dgm:prSet presAssocID="{06667D84-EC9A-4216-9227-74E34FEB549C}" presName="linear" presStyleCnt="0">
        <dgm:presLayoutVars>
          <dgm:animLvl val="lvl"/>
          <dgm:resizeHandles val="exact"/>
        </dgm:presLayoutVars>
      </dgm:prSet>
      <dgm:spPr/>
      <dgm:t>
        <a:bodyPr/>
        <a:lstStyle/>
        <a:p>
          <a:endParaRPr lang="en-US"/>
        </a:p>
      </dgm:t>
    </dgm:pt>
    <dgm:pt modelId="{C0AF1D67-33B9-490A-A375-5E2EC88068D9}" type="pres">
      <dgm:prSet presAssocID="{FD0D389D-A2A3-4045-B2C2-D0330B8F74C6}" presName="parentText" presStyleLbl="node1" presStyleIdx="0" presStyleCnt="1">
        <dgm:presLayoutVars>
          <dgm:chMax val="0"/>
          <dgm:bulletEnabled val="1"/>
        </dgm:presLayoutVars>
      </dgm:prSet>
      <dgm:spPr/>
      <dgm:t>
        <a:bodyPr/>
        <a:lstStyle/>
        <a:p>
          <a:endParaRPr lang="en-US"/>
        </a:p>
      </dgm:t>
    </dgm:pt>
  </dgm:ptLst>
  <dgm:cxnLst>
    <dgm:cxn modelId="{5F89D441-A7AC-4CEC-B754-44C73BA0825E}" type="presOf" srcId="{06667D84-EC9A-4216-9227-74E34FEB549C}" destId="{0CE3DE44-6514-40EA-9993-47E7FC981160}" srcOrd="0" destOrd="0" presId="urn:microsoft.com/office/officeart/2005/8/layout/vList2"/>
    <dgm:cxn modelId="{37062F6F-030F-4664-B3BD-94D2D64FD7F2}" type="presOf" srcId="{FD0D389D-A2A3-4045-B2C2-D0330B8F74C6}" destId="{C0AF1D67-33B9-490A-A375-5E2EC88068D9}" srcOrd="0" destOrd="0" presId="urn:microsoft.com/office/officeart/2005/8/layout/vList2"/>
    <dgm:cxn modelId="{0AF8691D-7A44-479C-B158-62C4B3CD06AD}" srcId="{06667D84-EC9A-4216-9227-74E34FEB549C}" destId="{FD0D389D-A2A3-4045-B2C2-D0330B8F74C6}" srcOrd="0" destOrd="0" parTransId="{87BB5E7B-B1AD-4D4D-BA24-8A737B5A7DB5}" sibTransId="{3B2A3D6E-4F26-48A8-BE7B-E5A141F3A7D4}"/>
    <dgm:cxn modelId="{1FCFF354-95AB-4473-B22F-4F476CFAF4BD}" type="presParOf" srcId="{0CE3DE44-6514-40EA-9993-47E7FC981160}" destId="{C0AF1D67-33B9-490A-A375-5E2EC88068D9}"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81876A7-CE3E-4DB2-99AD-B24F635EE761}" type="doc">
      <dgm:prSet loTypeId="urn:microsoft.com/office/officeart/2005/8/layout/hList1" loCatId="list" qsTypeId="urn:microsoft.com/office/officeart/2005/8/quickstyle/3d1" qsCatId="3D" csTypeId="urn:microsoft.com/office/officeart/2005/8/colors/colorful3" csCatId="colorful" phldr="1"/>
      <dgm:spPr/>
      <dgm:t>
        <a:bodyPr/>
        <a:lstStyle/>
        <a:p>
          <a:endParaRPr lang="en-US"/>
        </a:p>
      </dgm:t>
    </dgm:pt>
    <dgm:pt modelId="{FDE78D1A-853F-4E84-BC56-6CB92D8E63BB}">
      <dgm:prSet/>
      <dgm:spPr/>
      <dgm:t>
        <a:bodyPr/>
        <a:lstStyle/>
        <a:p>
          <a:pPr rtl="0"/>
          <a:r>
            <a:rPr lang="en-US" dirty="0" smtClean="0"/>
            <a:t>TREATMENTS		</a:t>
          </a:r>
          <a:endParaRPr lang="en-US" dirty="0"/>
        </a:p>
      </dgm:t>
    </dgm:pt>
    <dgm:pt modelId="{F6508FA1-9813-4948-B61A-077BDD43B820}" type="parTrans" cxnId="{9EBE8B4D-7525-4FDB-8E5D-BF84BC0E10D9}">
      <dgm:prSet/>
      <dgm:spPr/>
      <dgm:t>
        <a:bodyPr/>
        <a:lstStyle/>
        <a:p>
          <a:endParaRPr lang="en-US"/>
        </a:p>
      </dgm:t>
    </dgm:pt>
    <dgm:pt modelId="{1E005C71-156C-438D-B7BF-CB876DA94924}" type="sibTrans" cxnId="{9EBE8B4D-7525-4FDB-8E5D-BF84BC0E10D9}">
      <dgm:prSet/>
      <dgm:spPr/>
      <dgm:t>
        <a:bodyPr/>
        <a:lstStyle/>
        <a:p>
          <a:endParaRPr lang="en-US"/>
        </a:p>
      </dgm:t>
    </dgm:pt>
    <dgm:pt modelId="{F41D1124-A65B-4541-8701-3B4E4894D70D}">
      <dgm:prSet/>
      <dgm:spPr/>
      <dgm:t>
        <a:bodyPr/>
        <a:lstStyle/>
        <a:p>
          <a:pPr rtl="0">
            <a:lnSpc>
              <a:spcPct val="150000"/>
            </a:lnSpc>
          </a:pPr>
          <a:r>
            <a:rPr lang="en-US" dirty="0" smtClean="0"/>
            <a:t>Wort 1 Control		</a:t>
          </a:r>
          <a:endParaRPr lang="en-US" dirty="0"/>
        </a:p>
      </dgm:t>
    </dgm:pt>
    <dgm:pt modelId="{98AA458B-C0F5-487C-A32E-A1328F716633}" type="parTrans" cxnId="{94473816-055E-468B-899B-44E6FFED39A8}">
      <dgm:prSet/>
      <dgm:spPr/>
      <dgm:t>
        <a:bodyPr/>
        <a:lstStyle/>
        <a:p>
          <a:endParaRPr lang="en-US"/>
        </a:p>
      </dgm:t>
    </dgm:pt>
    <dgm:pt modelId="{145F487A-BA0B-461C-956D-206A22F339AD}" type="sibTrans" cxnId="{94473816-055E-468B-899B-44E6FFED39A8}">
      <dgm:prSet/>
      <dgm:spPr/>
      <dgm:t>
        <a:bodyPr/>
        <a:lstStyle/>
        <a:p>
          <a:endParaRPr lang="en-US"/>
        </a:p>
      </dgm:t>
    </dgm:pt>
    <dgm:pt modelId="{0553CC53-7681-4314-9489-025838984076}">
      <dgm:prSet/>
      <dgm:spPr/>
      <dgm:t>
        <a:bodyPr/>
        <a:lstStyle/>
        <a:p>
          <a:pPr rtl="0">
            <a:lnSpc>
              <a:spcPct val="150000"/>
            </a:lnSpc>
          </a:pPr>
          <a:r>
            <a:rPr lang="en-US" dirty="0" smtClean="0"/>
            <a:t>Wort 2 N</a:t>
          </a:r>
          <a:r>
            <a:rPr lang="en-US" baseline="-25000" dirty="0" smtClean="0"/>
            <a:t>2</a:t>
          </a:r>
          <a:r>
            <a:rPr lang="en-US" dirty="0" smtClean="0"/>
            <a:t>-bubbling during mashing with 15L/kg malt/hour	</a:t>
          </a:r>
          <a:endParaRPr lang="en-US" dirty="0"/>
        </a:p>
      </dgm:t>
    </dgm:pt>
    <dgm:pt modelId="{2E3C817B-E76F-49B1-8F44-A070ADB5B2BE}" type="parTrans" cxnId="{8241C975-2572-4A01-BC10-46E502968EEF}">
      <dgm:prSet/>
      <dgm:spPr/>
      <dgm:t>
        <a:bodyPr/>
        <a:lstStyle/>
        <a:p>
          <a:endParaRPr lang="en-US"/>
        </a:p>
      </dgm:t>
    </dgm:pt>
    <dgm:pt modelId="{6953C2EE-CCF2-4CF1-B6DE-E51461950260}" type="sibTrans" cxnId="{8241C975-2572-4A01-BC10-46E502968EEF}">
      <dgm:prSet/>
      <dgm:spPr/>
      <dgm:t>
        <a:bodyPr/>
        <a:lstStyle/>
        <a:p>
          <a:endParaRPr lang="en-US"/>
        </a:p>
      </dgm:t>
    </dgm:pt>
    <dgm:pt modelId="{B099CB47-FABF-4345-A135-70EB7A3E8766}">
      <dgm:prSet/>
      <dgm:spPr/>
      <dgm:t>
        <a:bodyPr/>
        <a:lstStyle/>
        <a:p>
          <a:pPr rtl="0">
            <a:lnSpc>
              <a:spcPct val="150000"/>
            </a:lnSpc>
          </a:pPr>
          <a:r>
            <a:rPr lang="en-US" dirty="0" smtClean="0"/>
            <a:t>Wort 3 Air-O</a:t>
          </a:r>
          <a:r>
            <a:rPr lang="en-US" baseline="-25000" dirty="0" smtClean="0"/>
            <a:t>2</a:t>
          </a:r>
          <a:r>
            <a:rPr lang="en-US" dirty="0" smtClean="0"/>
            <a:t>-bubbling during mashing with 15L/kg malt/hour</a:t>
          </a:r>
          <a:endParaRPr lang="en-US" dirty="0"/>
        </a:p>
      </dgm:t>
    </dgm:pt>
    <dgm:pt modelId="{5288DB1F-909F-46A4-9250-85611B4B34F9}" type="parTrans" cxnId="{1F518D06-0F6D-4136-A91A-88B4057F1395}">
      <dgm:prSet/>
      <dgm:spPr/>
      <dgm:t>
        <a:bodyPr/>
        <a:lstStyle/>
        <a:p>
          <a:endParaRPr lang="en-US"/>
        </a:p>
      </dgm:t>
    </dgm:pt>
    <dgm:pt modelId="{2A2A2EBA-C1C8-456E-9CCA-6D29D0EC54FD}" type="sibTrans" cxnId="{1F518D06-0F6D-4136-A91A-88B4057F1395}">
      <dgm:prSet/>
      <dgm:spPr/>
      <dgm:t>
        <a:bodyPr/>
        <a:lstStyle/>
        <a:p>
          <a:endParaRPr lang="en-US"/>
        </a:p>
      </dgm:t>
    </dgm:pt>
    <dgm:pt modelId="{DD32A32F-80E7-406C-8A30-856415C3F2B4}">
      <dgm:prSet/>
      <dgm:spPr/>
      <dgm:t>
        <a:bodyPr/>
        <a:lstStyle/>
        <a:p>
          <a:pPr rtl="0">
            <a:lnSpc>
              <a:spcPct val="150000"/>
            </a:lnSpc>
          </a:pPr>
          <a:r>
            <a:rPr lang="en-US" dirty="0" smtClean="0"/>
            <a:t>Wort 4 N</a:t>
          </a:r>
          <a:r>
            <a:rPr lang="en-US" baseline="-25000" dirty="0" smtClean="0"/>
            <a:t>2</a:t>
          </a:r>
          <a:r>
            <a:rPr lang="en-US" dirty="0" smtClean="0"/>
            <a:t> bubbling (at the 70°C rest air-O</a:t>
          </a:r>
          <a:r>
            <a:rPr lang="en-US" baseline="-25000" dirty="0" smtClean="0"/>
            <a:t>2</a:t>
          </a:r>
          <a:r>
            <a:rPr lang="en-US" dirty="0" smtClean="0"/>
            <a:t>)</a:t>
          </a:r>
          <a:endParaRPr lang="en-US" dirty="0"/>
        </a:p>
      </dgm:t>
    </dgm:pt>
    <dgm:pt modelId="{27D4DF5F-3FC2-4A8E-8DB3-EC3412E23706}" type="parTrans" cxnId="{C0F0446C-F184-4C56-8430-D9297422A4DB}">
      <dgm:prSet/>
      <dgm:spPr/>
      <dgm:t>
        <a:bodyPr/>
        <a:lstStyle/>
        <a:p>
          <a:endParaRPr lang="en-US"/>
        </a:p>
      </dgm:t>
    </dgm:pt>
    <dgm:pt modelId="{5EE44024-7F30-4847-A623-0D80EE950CB6}" type="sibTrans" cxnId="{C0F0446C-F184-4C56-8430-D9297422A4DB}">
      <dgm:prSet/>
      <dgm:spPr/>
      <dgm:t>
        <a:bodyPr/>
        <a:lstStyle/>
        <a:p>
          <a:endParaRPr lang="en-US"/>
        </a:p>
      </dgm:t>
    </dgm:pt>
    <dgm:pt modelId="{A400745E-983D-478D-8BC3-57997B11065F}" type="pres">
      <dgm:prSet presAssocID="{881876A7-CE3E-4DB2-99AD-B24F635EE761}" presName="Name0" presStyleCnt="0">
        <dgm:presLayoutVars>
          <dgm:dir/>
          <dgm:animLvl val="lvl"/>
          <dgm:resizeHandles val="exact"/>
        </dgm:presLayoutVars>
      </dgm:prSet>
      <dgm:spPr/>
      <dgm:t>
        <a:bodyPr/>
        <a:lstStyle/>
        <a:p>
          <a:endParaRPr lang="en-US"/>
        </a:p>
      </dgm:t>
    </dgm:pt>
    <dgm:pt modelId="{663B409B-29E3-48C5-936D-8E10BB65EEB4}" type="pres">
      <dgm:prSet presAssocID="{FDE78D1A-853F-4E84-BC56-6CB92D8E63BB}" presName="composite" presStyleCnt="0"/>
      <dgm:spPr/>
      <dgm:t>
        <a:bodyPr/>
        <a:lstStyle/>
        <a:p>
          <a:endParaRPr lang="en-US"/>
        </a:p>
      </dgm:t>
    </dgm:pt>
    <dgm:pt modelId="{D32375A8-6001-459E-BF49-B35C17A80EE8}" type="pres">
      <dgm:prSet presAssocID="{FDE78D1A-853F-4E84-BC56-6CB92D8E63BB}" presName="parTx" presStyleLbl="alignNode1" presStyleIdx="0" presStyleCnt="1">
        <dgm:presLayoutVars>
          <dgm:chMax val="0"/>
          <dgm:chPref val="0"/>
          <dgm:bulletEnabled val="1"/>
        </dgm:presLayoutVars>
      </dgm:prSet>
      <dgm:spPr/>
      <dgm:t>
        <a:bodyPr/>
        <a:lstStyle/>
        <a:p>
          <a:endParaRPr lang="en-US"/>
        </a:p>
      </dgm:t>
    </dgm:pt>
    <dgm:pt modelId="{4F801406-BC63-407D-A712-E9C1ABC0EDFA}" type="pres">
      <dgm:prSet presAssocID="{FDE78D1A-853F-4E84-BC56-6CB92D8E63BB}" presName="desTx" presStyleLbl="alignAccFollowNode1" presStyleIdx="0" presStyleCnt="1">
        <dgm:presLayoutVars>
          <dgm:bulletEnabled val="1"/>
        </dgm:presLayoutVars>
      </dgm:prSet>
      <dgm:spPr/>
      <dgm:t>
        <a:bodyPr/>
        <a:lstStyle/>
        <a:p>
          <a:endParaRPr lang="en-US"/>
        </a:p>
      </dgm:t>
    </dgm:pt>
  </dgm:ptLst>
  <dgm:cxnLst>
    <dgm:cxn modelId="{30698AB3-D95D-487C-9D35-12EC21DC77A3}" type="presOf" srcId="{881876A7-CE3E-4DB2-99AD-B24F635EE761}" destId="{A400745E-983D-478D-8BC3-57997B11065F}" srcOrd="0" destOrd="0" presId="urn:microsoft.com/office/officeart/2005/8/layout/hList1"/>
    <dgm:cxn modelId="{CB184EC4-99F5-4CC6-A455-B036B678360E}" type="presOf" srcId="{B099CB47-FABF-4345-A135-70EB7A3E8766}" destId="{4F801406-BC63-407D-A712-E9C1ABC0EDFA}" srcOrd="0" destOrd="2" presId="urn:microsoft.com/office/officeart/2005/8/layout/hList1"/>
    <dgm:cxn modelId="{98BBB7F8-49CC-4761-89BC-BDDE7D93D471}" type="presOf" srcId="{FDE78D1A-853F-4E84-BC56-6CB92D8E63BB}" destId="{D32375A8-6001-459E-BF49-B35C17A80EE8}" srcOrd="0" destOrd="0" presId="urn:microsoft.com/office/officeart/2005/8/layout/hList1"/>
    <dgm:cxn modelId="{8241C975-2572-4A01-BC10-46E502968EEF}" srcId="{FDE78D1A-853F-4E84-BC56-6CB92D8E63BB}" destId="{0553CC53-7681-4314-9489-025838984076}" srcOrd="1" destOrd="0" parTransId="{2E3C817B-E76F-49B1-8F44-A070ADB5B2BE}" sibTransId="{6953C2EE-CCF2-4CF1-B6DE-E51461950260}"/>
    <dgm:cxn modelId="{1F518D06-0F6D-4136-A91A-88B4057F1395}" srcId="{FDE78D1A-853F-4E84-BC56-6CB92D8E63BB}" destId="{B099CB47-FABF-4345-A135-70EB7A3E8766}" srcOrd="2" destOrd="0" parTransId="{5288DB1F-909F-46A4-9250-85611B4B34F9}" sibTransId="{2A2A2EBA-C1C8-456E-9CCA-6D29D0EC54FD}"/>
    <dgm:cxn modelId="{C0F0446C-F184-4C56-8430-D9297422A4DB}" srcId="{FDE78D1A-853F-4E84-BC56-6CB92D8E63BB}" destId="{DD32A32F-80E7-406C-8A30-856415C3F2B4}" srcOrd="3" destOrd="0" parTransId="{27D4DF5F-3FC2-4A8E-8DB3-EC3412E23706}" sibTransId="{5EE44024-7F30-4847-A623-0D80EE950CB6}"/>
    <dgm:cxn modelId="{94473816-055E-468B-899B-44E6FFED39A8}" srcId="{FDE78D1A-853F-4E84-BC56-6CB92D8E63BB}" destId="{F41D1124-A65B-4541-8701-3B4E4894D70D}" srcOrd="0" destOrd="0" parTransId="{98AA458B-C0F5-487C-A32E-A1328F716633}" sibTransId="{145F487A-BA0B-461C-956D-206A22F339AD}"/>
    <dgm:cxn modelId="{9EBE8B4D-7525-4FDB-8E5D-BF84BC0E10D9}" srcId="{881876A7-CE3E-4DB2-99AD-B24F635EE761}" destId="{FDE78D1A-853F-4E84-BC56-6CB92D8E63BB}" srcOrd="0" destOrd="0" parTransId="{F6508FA1-9813-4948-B61A-077BDD43B820}" sibTransId="{1E005C71-156C-438D-B7BF-CB876DA94924}"/>
    <dgm:cxn modelId="{EFD6F1E3-8539-4002-B3D1-E6D2BC1C1440}" type="presOf" srcId="{F41D1124-A65B-4541-8701-3B4E4894D70D}" destId="{4F801406-BC63-407D-A712-E9C1ABC0EDFA}" srcOrd="0" destOrd="0" presId="urn:microsoft.com/office/officeart/2005/8/layout/hList1"/>
    <dgm:cxn modelId="{C8934B38-5F25-4C76-AB87-F239F0DC3D21}" type="presOf" srcId="{DD32A32F-80E7-406C-8A30-856415C3F2B4}" destId="{4F801406-BC63-407D-A712-E9C1ABC0EDFA}" srcOrd="0" destOrd="3" presId="urn:microsoft.com/office/officeart/2005/8/layout/hList1"/>
    <dgm:cxn modelId="{AB36BFD3-86D5-44DE-9DE5-ED973D9E1637}" type="presOf" srcId="{0553CC53-7681-4314-9489-025838984076}" destId="{4F801406-BC63-407D-A712-E9C1ABC0EDFA}" srcOrd="0" destOrd="1" presId="urn:microsoft.com/office/officeart/2005/8/layout/hList1"/>
    <dgm:cxn modelId="{47E96F30-5C73-4C8F-97DD-B63614C63202}" type="presParOf" srcId="{A400745E-983D-478D-8BC3-57997B11065F}" destId="{663B409B-29E3-48C5-936D-8E10BB65EEB4}" srcOrd="0" destOrd="0" presId="urn:microsoft.com/office/officeart/2005/8/layout/hList1"/>
    <dgm:cxn modelId="{BDEEF812-94D1-4E45-AEC1-A440C7001DAA}" type="presParOf" srcId="{663B409B-29E3-48C5-936D-8E10BB65EEB4}" destId="{D32375A8-6001-459E-BF49-B35C17A80EE8}" srcOrd="0" destOrd="0" presId="urn:microsoft.com/office/officeart/2005/8/layout/hList1"/>
    <dgm:cxn modelId="{65255913-6438-4122-B98E-6098C5012052}" type="presParOf" srcId="{663B409B-29E3-48C5-936D-8E10BB65EEB4}" destId="{4F801406-BC63-407D-A712-E9C1ABC0EDF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ABA961F-1D2F-4759-905E-F75FEDA2115E}" type="doc">
      <dgm:prSet loTypeId="urn:microsoft.com/office/officeart/2005/8/layout/vList2" loCatId="list" qsTypeId="urn:microsoft.com/office/officeart/2005/8/quickstyle/3d3" qsCatId="3D" csTypeId="urn:microsoft.com/office/officeart/2005/8/colors/colorful2" csCatId="colorful" phldr="1"/>
      <dgm:spPr/>
      <dgm:t>
        <a:bodyPr/>
        <a:lstStyle/>
        <a:p>
          <a:endParaRPr lang="en-US"/>
        </a:p>
      </dgm:t>
    </dgm:pt>
    <dgm:pt modelId="{74201A86-F82B-4601-82FA-9174C6F38E4A}">
      <dgm:prSet/>
      <dgm:spPr/>
      <dgm:t>
        <a:bodyPr/>
        <a:lstStyle/>
        <a:p>
          <a:pPr rtl="0"/>
          <a:r>
            <a:rPr lang="en-US" dirty="0" smtClean="0"/>
            <a:t>Schedule: 50°C 30 min - 65°C 30 min - 70°C 60 min - 77°C 10 min</a:t>
          </a:r>
          <a:endParaRPr lang="en-US" dirty="0"/>
        </a:p>
      </dgm:t>
    </dgm:pt>
    <dgm:pt modelId="{1C1E54F2-0F27-440F-8CA1-F8662550BA87}" type="parTrans" cxnId="{5641F92F-BC36-4EE4-8130-5B7F22D60A79}">
      <dgm:prSet/>
      <dgm:spPr/>
      <dgm:t>
        <a:bodyPr/>
        <a:lstStyle/>
        <a:p>
          <a:endParaRPr lang="en-US"/>
        </a:p>
      </dgm:t>
    </dgm:pt>
    <dgm:pt modelId="{631E56B5-3EFE-456F-8704-2BD3FE3B1538}" type="sibTrans" cxnId="{5641F92F-BC36-4EE4-8130-5B7F22D60A79}">
      <dgm:prSet/>
      <dgm:spPr/>
      <dgm:t>
        <a:bodyPr/>
        <a:lstStyle/>
        <a:p>
          <a:endParaRPr lang="en-US"/>
        </a:p>
      </dgm:t>
    </dgm:pt>
    <dgm:pt modelId="{8A069ECF-2E5F-433A-93B8-C3481C4C44D0}">
      <dgm:prSet/>
      <dgm:spPr/>
      <dgm:t>
        <a:bodyPr/>
        <a:lstStyle/>
        <a:p>
          <a:pPr rtl="0"/>
          <a:r>
            <a:rPr lang="en-US" dirty="0" smtClean="0"/>
            <a:t>pH 5,2 (lactic acid)</a:t>
          </a:r>
          <a:endParaRPr lang="en-US" dirty="0"/>
        </a:p>
      </dgm:t>
    </dgm:pt>
    <dgm:pt modelId="{BED6FD6B-1404-4E08-A51E-6EEBDD54E05B}" type="parTrans" cxnId="{D2A0AA4E-1E5A-4F14-A193-B5201E25FFE0}">
      <dgm:prSet/>
      <dgm:spPr/>
      <dgm:t>
        <a:bodyPr/>
        <a:lstStyle/>
        <a:p>
          <a:endParaRPr lang="en-US"/>
        </a:p>
      </dgm:t>
    </dgm:pt>
    <dgm:pt modelId="{409444FD-F81C-445B-B588-A26C64B40730}" type="sibTrans" cxnId="{D2A0AA4E-1E5A-4F14-A193-B5201E25FFE0}">
      <dgm:prSet/>
      <dgm:spPr/>
      <dgm:t>
        <a:bodyPr/>
        <a:lstStyle/>
        <a:p>
          <a:endParaRPr lang="en-US"/>
        </a:p>
      </dgm:t>
    </dgm:pt>
    <dgm:pt modelId="{D0AF7305-221D-4D14-879D-4538F882088D}">
      <dgm:prSet/>
      <dgm:spPr/>
      <dgm:t>
        <a:bodyPr/>
        <a:lstStyle/>
        <a:p>
          <a:pPr rtl="0"/>
          <a:r>
            <a:rPr lang="en-US" dirty="0" smtClean="0"/>
            <a:t>55L / 10Kg system (Weihenstephan)</a:t>
          </a:r>
          <a:endParaRPr lang="en-US" dirty="0"/>
        </a:p>
      </dgm:t>
    </dgm:pt>
    <dgm:pt modelId="{669D932A-E4B8-4A71-9638-05B173AC04DE}" type="parTrans" cxnId="{50667C1C-8807-4028-AB49-7627DD6050BF}">
      <dgm:prSet/>
      <dgm:spPr/>
      <dgm:t>
        <a:bodyPr/>
        <a:lstStyle/>
        <a:p>
          <a:endParaRPr lang="en-US"/>
        </a:p>
      </dgm:t>
    </dgm:pt>
    <dgm:pt modelId="{C9205BBD-6267-4D51-9747-1673F24C4812}" type="sibTrans" cxnId="{50667C1C-8807-4028-AB49-7627DD6050BF}">
      <dgm:prSet/>
      <dgm:spPr/>
      <dgm:t>
        <a:bodyPr/>
        <a:lstStyle/>
        <a:p>
          <a:endParaRPr lang="en-US"/>
        </a:p>
      </dgm:t>
    </dgm:pt>
    <dgm:pt modelId="{32B81C63-3945-4B1B-BF20-DB1DB32AFEDA}" type="pres">
      <dgm:prSet presAssocID="{8ABA961F-1D2F-4759-905E-F75FEDA2115E}" presName="linear" presStyleCnt="0">
        <dgm:presLayoutVars>
          <dgm:animLvl val="lvl"/>
          <dgm:resizeHandles val="exact"/>
        </dgm:presLayoutVars>
      </dgm:prSet>
      <dgm:spPr/>
      <dgm:t>
        <a:bodyPr/>
        <a:lstStyle/>
        <a:p>
          <a:endParaRPr lang="en-US"/>
        </a:p>
      </dgm:t>
    </dgm:pt>
    <dgm:pt modelId="{5C2302DE-CC1E-42FF-B13C-2F68A82B198B}" type="pres">
      <dgm:prSet presAssocID="{74201A86-F82B-4601-82FA-9174C6F38E4A}" presName="parentText" presStyleLbl="node1" presStyleIdx="0" presStyleCnt="3" custLinFactNeighborY="-59507">
        <dgm:presLayoutVars>
          <dgm:chMax val="0"/>
          <dgm:bulletEnabled val="1"/>
        </dgm:presLayoutVars>
      </dgm:prSet>
      <dgm:spPr/>
      <dgm:t>
        <a:bodyPr/>
        <a:lstStyle/>
        <a:p>
          <a:endParaRPr lang="en-US"/>
        </a:p>
      </dgm:t>
    </dgm:pt>
    <dgm:pt modelId="{76F47939-71B8-4F1A-9DA5-71E142A4197B}" type="pres">
      <dgm:prSet presAssocID="{631E56B5-3EFE-456F-8704-2BD3FE3B1538}" presName="spacer" presStyleCnt="0"/>
      <dgm:spPr/>
      <dgm:t>
        <a:bodyPr/>
        <a:lstStyle/>
        <a:p>
          <a:endParaRPr lang="en-US"/>
        </a:p>
      </dgm:t>
    </dgm:pt>
    <dgm:pt modelId="{2503F8E4-B533-4C20-B33C-F22081D972D4}" type="pres">
      <dgm:prSet presAssocID="{8A069ECF-2E5F-433A-93B8-C3481C4C44D0}" presName="parentText" presStyleLbl="node1" presStyleIdx="1" presStyleCnt="3">
        <dgm:presLayoutVars>
          <dgm:chMax val="0"/>
          <dgm:bulletEnabled val="1"/>
        </dgm:presLayoutVars>
      </dgm:prSet>
      <dgm:spPr/>
      <dgm:t>
        <a:bodyPr/>
        <a:lstStyle/>
        <a:p>
          <a:endParaRPr lang="en-US"/>
        </a:p>
      </dgm:t>
    </dgm:pt>
    <dgm:pt modelId="{C50E6885-E0A0-4A48-BABE-B3754C9B10E2}" type="pres">
      <dgm:prSet presAssocID="{409444FD-F81C-445B-B588-A26C64B40730}" presName="spacer" presStyleCnt="0"/>
      <dgm:spPr/>
      <dgm:t>
        <a:bodyPr/>
        <a:lstStyle/>
        <a:p>
          <a:endParaRPr lang="en-US"/>
        </a:p>
      </dgm:t>
    </dgm:pt>
    <dgm:pt modelId="{9B93B066-54E6-4E45-AB8A-33310F179A8D}" type="pres">
      <dgm:prSet presAssocID="{D0AF7305-221D-4D14-879D-4538F882088D}" presName="parentText" presStyleLbl="node1" presStyleIdx="2" presStyleCnt="3">
        <dgm:presLayoutVars>
          <dgm:chMax val="0"/>
          <dgm:bulletEnabled val="1"/>
        </dgm:presLayoutVars>
      </dgm:prSet>
      <dgm:spPr/>
      <dgm:t>
        <a:bodyPr/>
        <a:lstStyle/>
        <a:p>
          <a:endParaRPr lang="en-US"/>
        </a:p>
      </dgm:t>
    </dgm:pt>
  </dgm:ptLst>
  <dgm:cxnLst>
    <dgm:cxn modelId="{5641F92F-BC36-4EE4-8130-5B7F22D60A79}" srcId="{8ABA961F-1D2F-4759-905E-F75FEDA2115E}" destId="{74201A86-F82B-4601-82FA-9174C6F38E4A}" srcOrd="0" destOrd="0" parTransId="{1C1E54F2-0F27-440F-8CA1-F8662550BA87}" sibTransId="{631E56B5-3EFE-456F-8704-2BD3FE3B1538}"/>
    <dgm:cxn modelId="{9BF9B467-BE13-4AAD-959A-C3EEB97E263B}" type="presOf" srcId="{74201A86-F82B-4601-82FA-9174C6F38E4A}" destId="{5C2302DE-CC1E-42FF-B13C-2F68A82B198B}" srcOrd="0" destOrd="0" presId="urn:microsoft.com/office/officeart/2005/8/layout/vList2"/>
    <dgm:cxn modelId="{D2A0AA4E-1E5A-4F14-A193-B5201E25FFE0}" srcId="{8ABA961F-1D2F-4759-905E-F75FEDA2115E}" destId="{8A069ECF-2E5F-433A-93B8-C3481C4C44D0}" srcOrd="1" destOrd="0" parTransId="{BED6FD6B-1404-4E08-A51E-6EEBDD54E05B}" sibTransId="{409444FD-F81C-445B-B588-A26C64B40730}"/>
    <dgm:cxn modelId="{960C9130-5CD1-4161-9FA0-91492EA20147}" type="presOf" srcId="{8A069ECF-2E5F-433A-93B8-C3481C4C44D0}" destId="{2503F8E4-B533-4C20-B33C-F22081D972D4}" srcOrd="0" destOrd="0" presId="urn:microsoft.com/office/officeart/2005/8/layout/vList2"/>
    <dgm:cxn modelId="{BDAC029A-3EDA-4DCB-8C9E-EEA85F8ECB4A}" type="presOf" srcId="{8ABA961F-1D2F-4759-905E-F75FEDA2115E}" destId="{32B81C63-3945-4B1B-BF20-DB1DB32AFEDA}" srcOrd="0" destOrd="0" presId="urn:microsoft.com/office/officeart/2005/8/layout/vList2"/>
    <dgm:cxn modelId="{50667C1C-8807-4028-AB49-7627DD6050BF}" srcId="{8ABA961F-1D2F-4759-905E-F75FEDA2115E}" destId="{D0AF7305-221D-4D14-879D-4538F882088D}" srcOrd="2" destOrd="0" parTransId="{669D932A-E4B8-4A71-9638-05B173AC04DE}" sibTransId="{C9205BBD-6267-4D51-9747-1673F24C4812}"/>
    <dgm:cxn modelId="{917A9403-82A1-4E0A-B664-CF4B30F0BE00}" type="presOf" srcId="{D0AF7305-221D-4D14-879D-4538F882088D}" destId="{9B93B066-54E6-4E45-AB8A-33310F179A8D}" srcOrd="0" destOrd="0" presId="urn:microsoft.com/office/officeart/2005/8/layout/vList2"/>
    <dgm:cxn modelId="{81540F64-B990-49B8-809B-D5455783A44C}" type="presParOf" srcId="{32B81C63-3945-4B1B-BF20-DB1DB32AFEDA}" destId="{5C2302DE-CC1E-42FF-B13C-2F68A82B198B}" srcOrd="0" destOrd="0" presId="urn:microsoft.com/office/officeart/2005/8/layout/vList2"/>
    <dgm:cxn modelId="{D8C18433-059B-46A7-A2DD-423FD7EA2072}" type="presParOf" srcId="{32B81C63-3945-4B1B-BF20-DB1DB32AFEDA}" destId="{76F47939-71B8-4F1A-9DA5-71E142A4197B}" srcOrd="1" destOrd="0" presId="urn:microsoft.com/office/officeart/2005/8/layout/vList2"/>
    <dgm:cxn modelId="{952CABE3-4745-4D2D-9F56-56739F58C681}" type="presParOf" srcId="{32B81C63-3945-4B1B-BF20-DB1DB32AFEDA}" destId="{2503F8E4-B533-4C20-B33C-F22081D972D4}" srcOrd="2" destOrd="0" presId="urn:microsoft.com/office/officeart/2005/8/layout/vList2"/>
    <dgm:cxn modelId="{DDFB8FE0-C48F-4A89-9D64-8048ED7ECFEB}" type="presParOf" srcId="{32B81C63-3945-4B1B-BF20-DB1DB32AFEDA}" destId="{C50E6885-E0A0-4A48-BABE-B3754C9B10E2}" srcOrd="3" destOrd="0" presId="urn:microsoft.com/office/officeart/2005/8/layout/vList2"/>
    <dgm:cxn modelId="{AD41B4BA-7476-46F6-A8C7-110721F4469E}" type="presParOf" srcId="{32B81C63-3945-4B1B-BF20-DB1DB32AFEDA}" destId="{9B93B066-54E6-4E45-AB8A-33310F179A8D}" srcOrd="4"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81876A7-CE3E-4DB2-99AD-B24F635EE761}" type="doc">
      <dgm:prSet loTypeId="urn:microsoft.com/office/officeart/2005/8/layout/hList1" loCatId="list" qsTypeId="urn:microsoft.com/office/officeart/2005/8/quickstyle/3d1" qsCatId="3D" csTypeId="urn:microsoft.com/office/officeart/2005/8/colors/colorful4" csCatId="colorful" phldr="1"/>
      <dgm:spPr/>
      <dgm:t>
        <a:bodyPr/>
        <a:lstStyle/>
        <a:p>
          <a:endParaRPr lang="en-US"/>
        </a:p>
      </dgm:t>
    </dgm:pt>
    <dgm:pt modelId="{FDE78D1A-853F-4E84-BC56-6CB92D8E63BB}">
      <dgm:prSet/>
      <dgm:spPr/>
      <dgm:t>
        <a:bodyPr/>
        <a:lstStyle/>
        <a:p>
          <a:pPr rtl="0"/>
          <a:r>
            <a:rPr lang="en-US" dirty="0" smtClean="0"/>
            <a:t>TREATMENTS		</a:t>
          </a:r>
          <a:endParaRPr lang="en-US" dirty="0"/>
        </a:p>
      </dgm:t>
    </dgm:pt>
    <dgm:pt modelId="{F6508FA1-9813-4948-B61A-077BDD43B820}" type="parTrans" cxnId="{9EBE8B4D-7525-4FDB-8E5D-BF84BC0E10D9}">
      <dgm:prSet/>
      <dgm:spPr/>
      <dgm:t>
        <a:bodyPr/>
        <a:lstStyle/>
        <a:p>
          <a:endParaRPr lang="en-US"/>
        </a:p>
      </dgm:t>
    </dgm:pt>
    <dgm:pt modelId="{1E005C71-156C-438D-B7BF-CB876DA94924}" type="sibTrans" cxnId="{9EBE8B4D-7525-4FDB-8E5D-BF84BC0E10D9}">
      <dgm:prSet/>
      <dgm:spPr/>
      <dgm:t>
        <a:bodyPr/>
        <a:lstStyle/>
        <a:p>
          <a:endParaRPr lang="en-US"/>
        </a:p>
      </dgm:t>
    </dgm:pt>
    <dgm:pt modelId="{F41D1124-A65B-4541-8701-3B4E4894D70D}">
      <dgm:prSet/>
      <dgm:spPr/>
      <dgm:t>
        <a:bodyPr/>
        <a:lstStyle/>
        <a:p>
          <a:pPr rtl="0">
            <a:lnSpc>
              <a:spcPct val="150000"/>
            </a:lnSpc>
          </a:pPr>
          <a:r>
            <a:rPr lang="en-US" dirty="0" smtClean="0"/>
            <a:t>Wort 5: rests of 50, 65, 70, 77°C for 30, 30, 60,10 min, resp.; TMD 157 min</a:t>
          </a:r>
          <a:endParaRPr lang="en-US" dirty="0"/>
        </a:p>
      </dgm:t>
    </dgm:pt>
    <dgm:pt modelId="{98AA458B-C0F5-487C-A32E-A1328F716633}" type="parTrans" cxnId="{94473816-055E-468B-899B-44E6FFED39A8}">
      <dgm:prSet/>
      <dgm:spPr/>
      <dgm:t>
        <a:bodyPr/>
        <a:lstStyle/>
        <a:p>
          <a:endParaRPr lang="en-US"/>
        </a:p>
      </dgm:t>
    </dgm:pt>
    <dgm:pt modelId="{145F487A-BA0B-461C-956D-206A22F339AD}" type="sibTrans" cxnId="{94473816-055E-468B-899B-44E6FFED39A8}">
      <dgm:prSet/>
      <dgm:spPr/>
      <dgm:t>
        <a:bodyPr/>
        <a:lstStyle/>
        <a:p>
          <a:endParaRPr lang="en-US"/>
        </a:p>
      </dgm:t>
    </dgm:pt>
    <dgm:pt modelId="{10230E65-15D0-482C-A4E4-60BE20BB3B12}">
      <dgm:prSet/>
      <dgm:spPr/>
      <dgm:t>
        <a:bodyPr/>
        <a:lstStyle/>
        <a:p>
          <a:pPr>
            <a:lnSpc>
              <a:spcPct val="150000"/>
            </a:lnSpc>
          </a:pPr>
          <a:r>
            <a:rPr lang="en-US" dirty="0" smtClean="0"/>
            <a:t>Wort 6: 35, 50, 62, 70, 75°C for 15, 30, 45, 45, 10 min, resp.; TMD 185 min</a:t>
          </a:r>
          <a:endParaRPr lang="en-US" dirty="0"/>
        </a:p>
      </dgm:t>
    </dgm:pt>
    <dgm:pt modelId="{E16D28FF-0323-4D08-9915-4483DD664564}" type="parTrans" cxnId="{05C597E2-F34C-4A4D-8413-9549A1105FA2}">
      <dgm:prSet/>
      <dgm:spPr/>
      <dgm:t>
        <a:bodyPr/>
        <a:lstStyle/>
        <a:p>
          <a:endParaRPr lang="en-US"/>
        </a:p>
      </dgm:t>
    </dgm:pt>
    <dgm:pt modelId="{17AD3673-0742-4426-AF10-B420D30F4376}" type="sibTrans" cxnId="{05C597E2-F34C-4A4D-8413-9549A1105FA2}">
      <dgm:prSet/>
      <dgm:spPr/>
      <dgm:t>
        <a:bodyPr/>
        <a:lstStyle/>
        <a:p>
          <a:endParaRPr lang="en-US"/>
        </a:p>
      </dgm:t>
    </dgm:pt>
    <dgm:pt modelId="{593AB5FC-86CA-4A89-8220-DDFA0CD8D758}">
      <dgm:prSet/>
      <dgm:spPr/>
      <dgm:t>
        <a:bodyPr/>
        <a:lstStyle/>
        <a:p>
          <a:pPr>
            <a:lnSpc>
              <a:spcPct val="150000"/>
            </a:lnSpc>
          </a:pPr>
          <a:r>
            <a:rPr lang="en-US" dirty="0" smtClean="0"/>
            <a:t>Wort 7: rests of 50, 62, 70, 75°C for 30, 45, 45, 10 min, resp.; TMD 155 min</a:t>
          </a:r>
          <a:endParaRPr lang="en-US" dirty="0"/>
        </a:p>
      </dgm:t>
    </dgm:pt>
    <dgm:pt modelId="{5B175A87-CBFC-4036-A889-B862AFE14385}" type="parTrans" cxnId="{4764A686-3FCC-4C22-AD2C-A11F2CC5FF97}">
      <dgm:prSet/>
      <dgm:spPr/>
      <dgm:t>
        <a:bodyPr/>
        <a:lstStyle/>
        <a:p>
          <a:endParaRPr lang="en-US"/>
        </a:p>
      </dgm:t>
    </dgm:pt>
    <dgm:pt modelId="{44452955-3D93-4A1F-B9A9-173B7772CA1A}" type="sibTrans" cxnId="{4764A686-3FCC-4C22-AD2C-A11F2CC5FF97}">
      <dgm:prSet/>
      <dgm:spPr/>
      <dgm:t>
        <a:bodyPr/>
        <a:lstStyle/>
        <a:p>
          <a:endParaRPr lang="en-US"/>
        </a:p>
      </dgm:t>
    </dgm:pt>
    <dgm:pt modelId="{5E99B277-B34F-4319-A51A-DBF49C1D5651}">
      <dgm:prSet/>
      <dgm:spPr/>
      <dgm:t>
        <a:bodyPr/>
        <a:lstStyle/>
        <a:p>
          <a:pPr>
            <a:lnSpc>
              <a:spcPct val="150000"/>
            </a:lnSpc>
          </a:pPr>
          <a:r>
            <a:rPr lang="en-US" dirty="0" smtClean="0"/>
            <a:t>Wort 8: rests of 62, 70 and 75°C for 45, 60 and 10 min, resp.; TMD 128 min</a:t>
          </a:r>
          <a:endParaRPr lang="en-US" dirty="0"/>
        </a:p>
      </dgm:t>
    </dgm:pt>
    <dgm:pt modelId="{660E7279-A089-4547-9F76-98564057E5A1}" type="parTrans" cxnId="{7A060436-B742-4CAB-B679-4218599D0C4F}">
      <dgm:prSet/>
      <dgm:spPr/>
      <dgm:t>
        <a:bodyPr/>
        <a:lstStyle/>
        <a:p>
          <a:endParaRPr lang="en-US"/>
        </a:p>
      </dgm:t>
    </dgm:pt>
    <dgm:pt modelId="{571B9DE0-541E-467C-86D2-EDFF749B3501}" type="sibTrans" cxnId="{7A060436-B742-4CAB-B679-4218599D0C4F}">
      <dgm:prSet/>
      <dgm:spPr/>
      <dgm:t>
        <a:bodyPr/>
        <a:lstStyle/>
        <a:p>
          <a:endParaRPr lang="en-US"/>
        </a:p>
      </dgm:t>
    </dgm:pt>
    <dgm:pt modelId="{A400745E-983D-478D-8BC3-57997B11065F}" type="pres">
      <dgm:prSet presAssocID="{881876A7-CE3E-4DB2-99AD-B24F635EE761}" presName="Name0" presStyleCnt="0">
        <dgm:presLayoutVars>
          <dgm:dir/>
          <dgm:animLvl val="lvl"/>
          <dgm:resizeHandles val="exact"/>
        </dgm:presLayoutVars>
      </dgm:prSet>
      <dgm:spPr/>
      <dgm:t>
        <a:bodyPr/>
        <a:lstStyle/>
        <a:p>
          <a:endParaRPr lang="en-US"/>
        </a:p>
      </dgm:t>
    </dgm:pt>
    <dgm:pt modelId="{663B409B-29E3-48C5-936D-8E10BB65EEB4}" type="pres">
      <dgm:prSet presAssocID="{FDE78D1A-853F-4E84-BC56-6CB92D8E63BB}" presName="composite" presStyleCnt="0"/>
      <dgm:spPr/>
      <dgm:t>
        <a:bodyPr/>
        <a:lstStyle/>
        <a:p>
          <a:endParaRPr lang="en-US"/>
        </a:p>
      </dgm:t>
    </dgm:pt>
    <dgm:pt modelId="{D32375A8-6001-459E-BF49-B35C17A80EE8}" type="pres">
      <dgm:prSet presAssocID="{FDE78D1A-853F-4E84-BC56-6CB92D8E63BB}" presName="parTx" presStyleLbl="alignNode1" presStyleIdx="0" presStyleCnt="1">
        <dgm:presLayoutVars>
          <dgm:chMax val="0"/>
          <dgm:chPref val="0"/>
          <dgm:bulletEnabled val="1"/>
        </dgm:presLayoutVars>
      </dgm:prSet>
      <dgm:spPr/>
      <dgm:t>
        <a:bodyPr/>
        <a:lstStyle/>
        <a:p>
          <a:endParaRPr lang="en-US"/>
        </a:p>
      </dgm:t>
    </dgm:pt>
    <dgm:pt modelId="{4F801406-BC63-407D-A712-E9C1ABC0EDFA}" type="pres">
      <dgm:prSet presAssocID="{FDE78D1A-853F-4E84-BC56-6CB92D8E63BB}" presName="desTx" presStyleLbl="alignAccFollowNode1" presStyleIdx="0" presStyleCnt="1">
        <dgm:presLayoutVars>
          <dgm:bulletEnabled val="1"/>
        </dgm:presLayoutVars>
      </dgm:prSet>
      <dgm:spPr/>
      <dgm:t>
        <a:bodyPr/>
        <a:lstStyle/>
        <a:p>
          <a:endParaRPr lang="en-US"/>
        </a:p>
      </dgm:t>
    </dgm:pt>
  </dgm:ptLst>
  <dgm:cxnLst>
    <dgm:cxn modelId="{05C597E2-F34C-4A4D-8413-9549A1105FA2}" srcId="{FDE78D1A-853F-4E84-BC56-6CB92D8E63BB}" destId="{10230E65-15D0-482C-A4E4-60BE20BB3B12}" srcOrd="1" destOrd="0" parTransId="{E16D28FF-0323-4D08-9915-4483DD664564}" sibTransId="{17AD3673-0742-4426-AF10-B420D30F4376}"/>
    <dgm:cxn modelId="{8CBAA6A8-4CE7-4AB6-B9EF-EFBCD22C2453}" type="presOf" srcId="{593AB5FC-86CA-4A89-8220-DDFA0CD8D758}" destId="{4F801406-BC63-407D-A712-E9C1ABC0EDFA}" srcOrd="0" destOrd="2" presId="urn:microsoft.com/office/officeart/2005/8/layout/hList1"/>
    <dgm:cxn modelId="{4764A686-3FCC-4C22-AD2C-A11F2CC5FF97}" srcId="{FDE78D1A-853F-4E84-BC56-6CB92D8E63BB}" destId="{593AB5FC-86CA-4A89-8220-DDFA0CD8D758}" srcOrd="2" destOrd="0" parTransId="{5B175A87-CBFC-4036-A889-B862AFE14385}" sibTransId="{44452955-3D93-4A1F-B9A9-173B7772CA1A}"/>
    <dgm:cxn modelId="{3B4E2482-87E2-47C4-99CB-A5DEC572120B}" type="presOf" srcId="{10230E65-15D0-482C-A4E4-60BE20BB3B12}" destId="{4F801406-BC63-407D-A712-E9C1ABC0EDFA}" srcOrd="0" destOrd="1" presId="urn:microsoft.com/office/officeart/2005/8/layout/hList1"/>
    <dgm:cxn modelId="{14988D15-252D-4345-892A-7D8CB2BEB0D1}" type="presOf" srcId="{FDE78D1A-853F-4E84-BC56-6CB92D8E63BB}" destId="{D32375A8-6001-459E-BF49-B35C17A80EE8}" srcOrd="0" destOrd="0" presId="urn:microsoft.com/office/officeart/2005/8/layout/hList1"/>
    <dgm:cxn modelId="{94473816-055E-468B-899B-44E6FFED39A8}" srcId="{FDE78D1A-853F-4E84-BC56-6CB92D8E63BB}" destId="{F41D1124-A65B-4541-8701-3B4E4894D70D}" srcOrd="0" destOrd="0" parTransId="{98AA458B-C0F5-487C-A32E-A1328F716633}" sibTransId="{145F487A-BA0B-461C-956D-206A22F339AD}"/>
    <dgm:cxn modelId="{9EBE8B4D-7525-4FDB-8E5D-BF84BC0E10D9}" srcId="{881876A7-CE3E-4DB2-99AD-B24F635EE761}" destId="{FDE78D1A-853F-4E84-BC56-6CB92D8E63BB}" srcOrd="0" destOrd="0" parTransId="{F6508FA1-9813-4948-B61A-077BDD43B820}" sibTransId="{1E005C71-156C-438D-B7BF-CB876DA94924}"/>
    <dgm:cxn modelId="{7A060436-B742-4CAB-B679-4218599D0C4F}" srcId="{FDE78D1A-853F-4E84-BC56-6CB92D8E63BB}" destId="{5E99B277-B34F-4319-A51A-DBF49C1D5651}" srcOrd="3" destOrd="0" parTransId="{660E7279-A089-4547-9F76-98564057E5A1}" sibTransId="{571B9DE0-541E-467C-86D2-EDFF749B3501}"/>
    <dgm:cxn modelId="{040C936D-39F8-448B-ACC9-593A8D7D74F7}" type="presOf" srcId="{881876A7-CE3E-4DB2-99AD-B24F635EE761}" destId="{A400745E-983D-478D-8BC3-57997B11065F}" srcOrd="0" destOrd="0" presId="urn:microsoft.com/office/officeart/2005/8/layout/hList1"/>
    <dgm:cxn modelId="{F3259ED7-5410-469A-AC6C-DBFE3CDBFEAF}" type="presOf" srcId="{5E99B277-B34F-4319-A51A-DBF49C1D5651}" destId="{4F801406-BC63-407D-A712-E9C1ABC0EDFA}" srcOrd="0" destOrd="3" presId="urn:microsoft.com/office/officeart/2005/8/layout/hList1"/>
    <dgm:cxn modelId="{429E0DEE-C921-421E-962B-BCDA126A316C}" type="presOf" srcId="{F41D1124-A65B-4541-8701-3B4E4894D70D}" destId="{4F801406-BC63-407D-A712-E9C1ABC0EDFA}" srcOrd="0" destOrd="0" presId="urn:microsoft.com/office/officeart/2005/8/layout/hList1"/>
    <dgm:cxn modelId="{D425AC47-97F1-4598-BC96-CEC16EFC6E62}" type="presParOf" srcId="{A400745E-983D-478D-8BC3-57997B11065F}" destId="{663B409B-29E3-48C5-936D-8E10BB65EEB4}" srcOrd="0" destOrd="0" presId="urn:microsoft.com/office/officeart/2005/8/layout/hList1"/>
    <dgm:cxn modelId="{D7ABE47E-CB10-4B7E-AEE7-6B4BAAF99770}" type="presParOf" srcId="{663B409B-29E3-48C5-936D-8E10BB65EEB4}" destId="{D32375A8-6001-459E-BF49-B35C17A80EE8}" srcOrd="0" destOrd="0" presId="urn:microsoft.com/office/officeart/2005/8/layout/hList1"/>
    <dgm:cxn modelId="{04B37A06-C199-47CF-B28A-07BDB36C1D69}" type="presParOf" srcId="{663B409B-29E3-48C5-936D-8E10BB65EEB4}" destId="{4F801406-BC63-407D-A712-E9C1ABC0EDF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ABA961F-1D2F-4759-905E-F75FEDA2115E}" type="doc">
      <dgm:prSet loTypeId="urn:microsoft.com/office/officeart/2005/8/layout/vList2" loCatId="list" qsTypeId="urn:microsoft.com/office/officeart/2005/8/quickstyle/3d3" qsCatId="3D" csTypeId="urn:microsoft.com/office/officeart/2005/8/colors/colorful3" csCatId="colorful" phldr="1"/>
      <dgm:spPr/>
      <dgm:t>
        <a:bodyPr/>
        <a:lstStyle/>
        <a:p>
          <a:endParaRPr lang="en-US"/>
        </a:p>
      </dgm:t>
    </dgm:pt>
    <dgm:pt modelId="{8A069ECF-2E5F-433A-93B8-C3481C4C44D0}">
      <dgm:prSet/>
      <dgm:spPr/>
      <dgm:t>
        <a:bodyPr/>
        <a:lstStyle/>
        <a:p>
          <a:pPr rtl="0"/>
          <a:r>
            <a:rPr lang="en-US" dirty="0" smtClean="0"/>
            <a:t>pH 5,2 (lactic acid)</a:t>
          </a:r>
          <a:endParaRPr lang="en-US" dirty="0"/>
        </a:p>
      </dgm:t>
    </dgm:pt>
    <dgm:pt modelId="{BED6FD6B-1404-4E08-A51E-6EEBDD54E05B}" type="parTrans" cxnId="{D2A0AA4E-1E5A-4F14-A193-B5201E25FFE0}">
      <dgm:prSet/>
      <dgm:spPr/>
      <dgm:t>
        <a:bodyPr/>
        <a:lstStyle/>
        <a:p>
          <a:endParaRPr lang="en-US"/>
        </a:p>
      </dgm:t>
    </dgm:pt>
    <dgm:pt modelId="{409444FD-F81C-445B-B588-A26C64B40730}" type="sibTrans" cxnId="{D2A0AA4E-1E5A-4F14-A193-B5201E25FFE0}">
      <dgm:prSet/>
      <dgm:spPr/>
      <dgm:t>
        <a:bodyPr/>
        <a:lstStyle/>
        <a:p>
          <a:endParaRPr lang="en-US"/>
        </a:p>
      </dgm:t>
    </dgm:pt>
    <dgm:pt modelId="{D0AF7305-221D-4D14-879D-4538F882088D}">
      <dgm:prSet/>
      <dgm:spPr/>
      <dgm:t>
        <a:bodyPr/>
        <a:lstStyle/>
        <a:p>
          <a:pPr rtl="0"/>
          <a:r>
            <a:rPr lang="en-US" dirty="0" smtClean="0"/>
            <a:t>55L / 10Kg system (Weihenstephan)</a:t>
          </a:r>
          <a:endParaRPr lang="en-US" dirty="0"/>
        </a:p>
      </dgm:t>
    </dgm:pt>
    <dgm:pt modelId="{669D932A-E4B8-4A71-9638-05B173AC04DE}" type="parTrans" cxnId="{50667C1C-8807-4028-AB49-7627DD6050BF}">
      <dgm:prSet/>
      <dgm:spPr/>
      <dgm:t>
        <a:bodyPr/>
        <a:lstStyle/>
        <a:p>
          <a:endParaRPr lang="en-US"/>
        </a:p>
      </dgm:t>
    </dgm:pt>
    <dgm:pt modelId="{C9205BBD-6267-4D51-9747-1673F24C4812}" type="sibTrans" cxnId="{50667C1C-8807-4028-AB49-7627DD6050BF}">
      <dgm:prSet/>
      <dgm:spPr/>
      <dgm:t>
        <a:bodyPr/>
        <a:lstStyle/>
        <a:p>
          <a:endParaRPr lang="en-US"/>
        </a:p>
      </dgm:t>
    </dgm:pt>
    <dgm:pt modelId="{32B81C63-3945-4B1B-BF20-DB1DB32AFEDA}" type="pres">
      <dgm:prSet presAssocID="{8ABA961F-1D2F-4759-905E-F75FEDA2115E}" presName="linear" presStyleCnt="0">
        <dgm:presLayoutVars>
          <dgm:animLvl val="lvl"/>
          <dgm:resizeHandles val="exact"/>
        </dgm:presLayoutVars>
      </dgm:prSet>
      <dgm:spPr/>
      <dgm:t>
        <a:bodyPr/>
        <a:lstStyle/>
        <a:p>
          <a:endParaRPr lang="en-US"/>
        </a:p>
      </dgm:t>
    </dgm:pt>
    <dgm:pt modelId="{2503F8E4-B533-4C20-B33C-F22081D972D4}" type="pres">
      <dgm:prSet presAssocID="{8A069ECF-2E5F-433A-93B8-C3481C4C44D0}" presName="parentText" presStyleLbl="node1" presStyleIdx="0" presStyleCnt="2">
        <dgm:presLayoutVars>
          <dgm:chMax val="0"/>
          <dgm:bulletEnabled val="1"/>
        </dgm:presLayoutVars>
      </dgm:prSet>
      <dgm:spPr/>
      <dgm:t>
        <a:bodyPr/>
        <a:lstStyle/>
        <a:p>
          <a:endParaRPr lang="en-US"/>
        </a:p>
      </dgm:t>
    </dgm:pt>
    <dgm:pt modelId="{C50E6885-E0A0-4A48-BABE-B3754C9B10E2}" type="pres">
      <dgm:prSet presAssocID="{409444FD-F81C-445B-B588-A26C64B40730}" presName="spacer" presStyleCnt="0"/>
      <dgm:spPr/>
      <dgm:t>
        <a:bodyPr/>
        <a:lstStyle/>
        <a:p>
          <a:endParaRPr lang="en-US"/>
        </a:p>
      </dgm:t>
    </dgm:pt>
    <dgm:pt modelId="{9B93B066-54E6-4E45-AB8A-33310F179A8D}" type="pres">
      <dgm:prSet presAssocID="{D0AF7305-221D-4D14-879D-4538F882088D}" presName="parentText" presStyleLbl="node1" presStyleIdx="1" presStyleCnt="2">
        <dgm:presLayoutVars>
          <dgm:chMax val="0"/>
          <dgm:bulletEnabled val="1"/>
        </dgm:presLayoutVars>
      </dgm:prSet>
      <dgm:spPr/>
      <dgm:t>
        <a:bodyPr/>
        <a:lstStyle/>
        <a:p>
          <a:endParaRPr lang="en-US"/>
        </a:p>
      </dgm:t>
    </dgm:pt>
  </dgm:ptLst>
  <dgm:cxnLst>
    <dgm:cxn modelId="{D2A0AA4E-1E5A-4F14-A193-B5201E25FFE0}" srcId="{8ABA961F-1D2F-4759-905E-F75FEDA2115E}" destId="{8A069ECF-2E5F-433A-93B8-C3481C4C44D0}" srcOrd="0" destOrd="0" parTransId="{BED6FD6B-1404-4E08-A51E-6EEBDD54E05B}" sibTransId="{409444FD-F81C-445B-B588-A26C64B40730}"/>
    <dgm:cxn modelId="{94541A2B-EFD9-49E3-8F78-8B9A1E51A53B}" type="presOf" srcId="{8ABA961F-1D2F-4759-905E-F75FEDA2115E}" destId="{32B81C63-3945-4B1B-BF20-DB1DB32AFEDA}" srcOrd="0" destOrd="0" presId="urn:microsoft.com/office/officeart/2005/8/layout/vList2"/>
    <dgm:cxn modelId="{50667C1C-8807-4028-AB49-7627DD6050BF}" srcId="{8ABA961F-1D2F-4759-905E-F75FEDA2115E}" destId="{D0AF7305-221D-4D14-879D-4538F882088D}" srcOrd="1" destOrd="0" parTransId="{669D932A-E4B8-4A71-9638-05B173AC04DE}" sibTransId="{C9205BBD-6267-4D51-9747-1673F24C4812}"/>
    <dgm:cxn modelId="{B2470679-5C02-47C7-A3DD-4C94820B519E}" type="presOf" srcId="{D0AF7305-221D-4D14-879D-4538F882088D}" destId="{9B93B066-54E6-4E45-AB8A-33310F179A8D}" srcOrd="0" destOrd="0" presId="urn:microsoft.com/office/officeart/2005/8/layout/vList2"/>
    <dgm:cxn modelId="{78E8E188-5A0D-4F0E-8629-9C93729423C4}" type="presOf" srcId="{8A069ECF-2E5F-433A-93B8-C3481C4C44D0}" destId="{2503F8E4-B533-4C20-B33C-F22081D972D4}" srcOrd="0" destOrd="0" presId="urn:microsoft.com/office/officeart/2005/8/layout/vList2"/>
    <dgm:cxn modelId="{5E45C6C3-9E20-4340-A7C9-58E5BBF20E6D}" type="presParOf" srcId="{32B81C63-3945-4B1B-BF20-DB1DB32AFEDA}" destId="{2503F8E4-B533-4C20-B33C-F22081D972D4}" srcOrd="0" destOrd="0" presId="urn:microsoft.com/office/officeart/2005/8/layout/vList2"/>
    <dgm:cxn modelId="{DD8BDD04-399B-4D86-9661-81B279F92EF5}" type="presParOf" srcId="{32B81C63-3945-4B1B-BF20-DB1DB32AFEDA}" destId="{C50E6885-E0A0-4A48-BABE-B3754C9B10E2}" srcOrd="1" destOrd="0" presId="urn:microsoft.com/office/officeart/2005/8/layout/vList2"/>
    <dgm:cxn modelId="{80824443-AA65-46AE-ABDD-0A472054E39A}" type="presParOf" srcId="{32B81C63-3945-4B1B-BF20-DB1DB32AFEDA}" destId="{9B93B066-54E6-4E45-AB8A-33310F179A8D}" srcOrd="2"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81876A7-CE3E-4DB2-99AD-B24F635EE761}" type="doc">
      <dgm:prSet loTypeId="urn:microsoft.com/office/officeart/2005/8/layout/hList1" loCatId="list" qsTypeId="urn:microsoft.com/office/officeart/2005/8/quickstyle/3d4" qsCatId="3D" csTypeId="urn:microsoft.com/office/officeart/2005/8/colors/colorful2" csCatId="colorful" phldr="1"/>
      <dgm:spPr/>
      <dgm:t>
        <a:bodyPr/>
        <a:lstStyle/>
        <a:p>
          <a:endParaRPr lang="en-US"/>
        </a:p>
      </dgm:t>
    </dgm:pt>
    <dgm:pt modelId="{FDE78D1A-853F-4E84-BC56-6CB92D8E63BB}">
      <dgm:prSet/>
      <dgm:spPr/>
      <dgm:t>
        <a:bodyPr/>
        <a:lstStyle/>
        <a:p>
          <a:pPr rtl="0"/>
          <a:r>
            <a:rPr lang="en-US" dirty="0" smtClean="0"/>
            <a:t>TREATMENTS		</a:t>
          </a:r>
          <a:endParaRPr lang="en-US" dirty="0"/>
        </a:p>
      </dgm:t>
    </dgm:pt>
    <dgm:pt modelId="{F6508FA1-9813-4948-B61A-077BDD43B820}" type="parTrans" cxnId="{9EBE8B4D-7525-4FDB-8E5D-BF84BC0E10D9}">
      <dgm:prSet/>
      <dgm:spPr/>
      <dgm:t>
        <a:bodyPr/>
        <a:lstStyle/>
        <a:p>
          <a:endParaRPr lang="en-US"/>
        </a:p>
      </dgm:t>
    </dgm:pt>
    <dgm:pt modelId="{1E005C71-156C-438D-B7BF-CB876DA94924}" type="sibTrans" cxnId="{9EBE8B4D-7525-4FDB-8E5D-BF84BC0E10D9}">
      <dgm:prSet/>
      <dgm:spPr/>
      <dgm:t>
        <a:bodyPr/>
        <a:lstStyle/>
        <a:p>
          <a:endParaRPr lang="en-US"/>
        </a:p>
      </dgm:t>
    </dgm:pt>
    <dgm:pt modelId="{F41D1124-A65B-4541-8701-3B4E4894D70D}">
      <dgm:prSet/>
      <dgm:spPr/>
      <dgm:t>
        <a:bodyPr/>
        <a:lstStyle/>
        <a:p>
          <a:pPr rtl="0">
            <a:lnSpc>
              <a:spcPct val="150000"/>
            </a:lnSpc>
          </a:pPr>
          <a:r>
            <a:rPr lang="en-US" dirty="0" smtClean="0"/>
            <a:t>Wort 9: pH 5.8 – no acidification</a:t>
          </a:r>
          <a:endParaRPr lang="en-US" dirty="0"/>
        </a:p>
      </dgm:t>
    </dgm:pt>
    <dgm:pt modelId="{98AA458B-C0F5-487C-A32E-A1328F716633}" type="parTrans" cxnId="{94473816-055E-468B-899B-44E6FFED39A8}">
      <dgm:prSet/>
      <dgm:spPr/>
      <dgm:t>
        <a:bodyPr/>
        <a:lstStyle/>
        <a:p>
          <a:endParaRPr lang="en-US"/>
        </a:p>
      </dgm:t>
    </dgm:pt>
    <dgm:pt modelId="{145F487A-BA0B-461C-956D-206A22F339AD}" type="sibTrans" cxnId="{94473816-055E-468B-899B-44E6FFED39A8}">
      <dgm:prSet/>
      <dgm:spPr/>
      <dgm:t>
        <a:bodyPr/>
        <a:lstStyle/>
        <a:p>
          <a:endParaRPr lang="en-US"/>
        </a:p>
      </dgm:t>
    </dgm:pt>
    <dgm:pt modelId="{AA9A3C70-D136-4FC3-8D39-C64E72D73155}">
      <dgm:prSet/>
      <dgm:spPr/>
      <dgm:t>
        <a:bodyPr/>
        <a:lstStyle/>
        <a:p>
          <a:pPr>
            <a:lnSpc>
              <a:spcPct val="150000"/>
            </a:lnSpc>
          </a:pPr>
          <a:r>
            <a:rPr lang="en-US" dirty="0" smtClean="0"/>
            <a:t>Wort 10: pH 5.5 by addition of lactic acid</a:t>
          </a:r>
          <a:endParaRPr lang="en-US" dirty="0"/>
        </a:p>
      </dgm:t>
    </dgm:pt>
    <dgm:pt modelId="{847BE3BE-2711-4949-BF09-F5749468BD46}" type="parTrans" cxnId="{89BDB577-2F6E-46BF-BD3C-EC79AD62A3AE}">
      <dgm:prSet/>
      <dgm:spPr/>
      <dgm:t>
        <a:bodyPr/>
        <a:lstStyle/>
        <a:p>
          <a:endParaRPr lang="en-US"/>
        </a:p>
      </dgm:t>
    </dgm:pt>
    <dgm:pt modelId="{344677C4-60AE-4593-B286-6E33BD9D7CCA}" type="sibTrans" cxnId="{89BDB577-2F6E-46BF-BD3C-EC79AD62A3AE}">
      <dgm:prSet/>
      <dgm:spPr/>
      <dgm:t>
        <a:bodyPr/>
        <a:lstStyle/>
        <a:p>
          <a:endParaRPr lang="en-US"/>
        </a:p>
      </dgm:t>
    </dgm:pt>
    <dgm:pt modelId="{6F17D830-BA7A-45BD-9BE8-D8DB2B42A1E5}">
      <dgm:prSet/>
      <dgm:spPr/>
      <dgm:t>
        <a:bodyPr/>
        <a:lstStyle/>
        <a:p>
          <a:pPr>
            <a:lnSpc>
              <a:spcPct val="150000"/>
            </a:lnSpc>
          </a:pPr>
          <a:r>
            <a:rPr lang="en-US" dirty="0" smtClean="0"/>
            <a:t>Wort 11: pH 5.2 by addition of lactic acid</a:t>
          </a:r>
          <a:endParaRPr lang="en-US" dirty="0"/>
        </a:p>
      </dgm:t>
    </dgm:pt>
    <dgm:pt modelId="{0AA51965-E605-4AE7-AA5F-B9E6FA4AADE8}" type="parTrans" cxnId="{5D8E7384-F9E0-4BC3-A933-243DB91D56ED}">
      <dgm:prSet/>
      <dgm:spPr/>
      <dgm:t>
        <a:bodyPr/>
        <a:lstStyle/>
        <a:p>
          <a:endParaRPr lang="en-US"/>
        </a:p>
      </dgm:t>
    </dgm:pt>
    <dgm:pt modelId="{2D07A0E0-493C-401D-958D-AE4B643FFC50}" type="sibTrans" cxnId="{5D8E7384-F9E0-4BC3-A933-243DB91D56ED}">
      <dgm:prSet/>
      <dgm:spPr/>
      <dgm:t>
        <a:bodyPr/>
        <a:lstStyle/>
        <a:p>
          <a:endParaRPr lang="en-US"/>
        </a:p>
      </dgm:t>
    </dgm:pt>
    <dgm:pt modelId="{6084DAB4-D85F-4536-9B93-F45B1CE36C70}">
      <dgm:prSet/>
      <dgm:spPr/>
      <dgm:t>
        <a:bodyPr/>
        <a:lstStyle/>
        <a:p>
          <a:pPr>
            <a:lnSpc>
              <a:spcPct val="150000"/>
            </a:lnSpc>
          </a:pPr>
          <a:r>
            <a:rPr lang="en-US" dirty="0" smtClean="0"/>
            <a:t>Wort 12: pH 5.2 (lactic acid), gas O</a:t>
          </a:r>
          <a:r>
            <a:rPr lang="en-US" baseline="-25000" dirty="0" smtClean="0"/>
            <a:t>2</a:t>
          </a:r>
          <a:r>
            <a:rPr lang="en-US" dirty="0" smtClean="0"/>
            <a:t> 15L/kg malt/h</a:t>
          </a:r>
          <a:endParaRPr lang="en-US" dirty="0"/>
        </a:p>
      </dgm:t>
    </dgm:pt>
    <dgm:pt modelId="{DF8A3DAB-6097-4888-A0D2-FEE8E14021B9}" type="parTrans" cxnId="{26F11C3D-D374-4029-BC78-21D84C74EB68}">
      <dgm:prSet/>
      <dgm:spPr/>
      <dgm:t>
        <a:bodyPr/>
        <a:lstStyle/>
        <a:p>
          <a:endParaRPr lang="en-US"/>
        </a:p>
      </dgm:t>
    </dgm:pt>
    <dgm:pt modelId="{0BF953DC-9B2C-4656-A318-DAF910362DD9}" type="sibTrans" cxnId="{26F11C3D-D374-4029-BC78-21D84C74EB68}">
      <dgm:prSet/>
      <dgm:spPr/>
      <dgm:t>
        <a:bodyPr/>
        <a:lstStyle/>
        <a:p>
          <a:endParaRPr lang="en-US"/>
        </a:p>
      </dgm:t>
    </dgm:pt>
    <dgm:pt modelId="{A400745E-983D-478D-8BC3-57997B11065F}" type="pres">
      <dgm:prSet presAssocID="{881876A7-CE3E-4DB2-99AD-B24F635EE761}" presName="Name0" presStyleCnt="0">
        <dgm:presLayoutVars>
          <dgm:dir/>
          <dgm:animLvl val="lvl"/>
          <dgm:resizeHandles val="exact"/>
        </dgm:presLayoutVars>
      </dgm:prSet>
      <dgm:spPr/>
      <dgm:t>
        <a:bodyPr/>
        <a:lstStyle/>
        <a:p>
          <a:endParaRPr lang="en-US"/>
        </a:p>
      </dgm:t>
    </dgm:pt>
    <dgm:pt modelId="{663B409B-29E3-48C5-936D-8E10BB65EEB4}" type="pres">
      <dgm:prSet presAssocID="{FDE78D1A-853F-4E84-BC56-6CB92D8E63BB}" presName="composite" presStyleCnt="0"/>
      <dgm:spPr/>
      <dgm:t>
        <a:bodyPr/>
        <a:lstStyle/>
        <a:p>
          <a:endParaRPr lang="en-US"/>
        </a:p>
      </dgm:t>
    </dgm:pt>
    <dgm:pt modelId="{D32375A8-6001-459E-BF49-B35C17A80EE8}" type="pres">
      <dgm:prSet presAssocID="{FDE78D1A-853F-4E84-BC56-6CB92D8E63BB}" presName="parTx" presStyleLbl="alignNode1" presStyleIdx="0" presStyleCnt="1">
        <dgm:presLayoutVars>
          <dgm:chMax val="0"/>
          <dgm:chPref val="0"/>
          <dgm:bulletEnabled val="1"/>
        </dgm:presLayoutVars>
      </dgm:prSet>
      <dgm:spPr/>
      <dgm:t>
        <a:bodyPr/>
        <a:lstStyle/>
        <a:p>
          <a:endParaRPr lang="en-US"/>
        </a:p>
      </dgm:t>
    </dgm:pt>
    <dgm:pt modelId="{4F801406-BC63-407D-A712-E9C1ABC0EDFA}" type="pres">
      <dgm:prSet presAssocID="{FDE78D1A-853F-4E84-BC56-6CB92D8E63BB}" presName="desTx" presStyleLbl="alignAccFollowNode1" presStyleIdx="0" presStyleCnt="1">
        <dgm:presLayoutVars>
          <dgm:bulletEnabled val="1"/>
        </dgm:presLayoutVars>
      </dgm:prSet>
      <dgm:spPr/>
      <dgm:t>
        <a:bodyPr/>
        <a:lstStyle/>
        <a:p>
          <a:endParaRPr lang="en-US"/>
        </a:p>
      </dgm:t>
    </dgm:pt>
  </dgm:ptLst>
  <dgm:cxnLst>
    <dgm:cxn modelId="{9D4BA118-8877-4C83-A1B3-3C66666D2EBE}" type="presOf" srcId="{881876A7-CE3E-4DB2-99AD-B24F635EE761}" destId="{A400745E-983D-478D-8BC3-57997B11065F}" srcOrd="0" destOrd="0" presId="urn:microsoft.com/office/officeart/2005/8/layout/hList1"/>
    <dgm:cxn modelId="{B42D15E4-651C-40E5-97E1-1D1E4AA1B690}" type="presOf" srcId="{6084DAB4-D85F-4536-9B93-F45B1CE36C70}" destId="{4F801406-BC63-407D-A712-E9C1ABC0EDFA}" srcOrd="0" destOrd="3" presId="urn:microsoft.com/office/officeart/2005/8/layout/hList1"/>
    <dgm:cxn modelId="{26F11C3D-D374-4029-BC78-21D84C74EB68}" srcId="{FDE78D1A-853F-4E84-BC56-6CB92D8E63BB}" destId="{6084DAB4-D85F-4536-9B93-F45B1CE36C70}" srcOrd="3" destOrd="0" parTransId="{DF8A3DAB-6097-4888-A0D2-FEE8E14021B9}" sibTransId="{0BF953DC-9B2C-4656-A318-DAF910362DD9}"/>
    <dgm:cxn modelId="{5D8E7384-F9E0-4BC3-A933-243DB91D56ED}" srcId="{FDE78D1A-853F-4E84-BC56-6CB92D8E63BB}" destId="{6F17D830-BA7A-45BD-9BE8-D8DB2B42A1E5}" srcOrd="2" destOrd="0" parTransId="{0AA51965-E605-4AE7-AA5F-B9E6FA4AADE8}" sibTransId="{2D07A0E0-493C-401D-958D-AE4B643FFC50}"/>
    <dgm:cxn modelId="{89BDB577-2F6E-46BF-BD3C-EC79AD62A3AE}" srcId="{FDE78D1A-853F-4E84-BC56-6CB92D8E63BB}" destId="{AA9A3C70-D136-4FC3-8D39-C64E72D73155}" srcOrd="1" destOrd="0" parTransId="{847BE3BE-2711-4949-BF09-F5749468BD46}" sibTransId="{344677C4-60AE-4593-B286-6E33BD9D7CCA}"/>
    <dgm:cxn modelId="{7CC22C40-6B59-48FE-B0F8-FC653CB94828}" type="presOf" srcId="{F41D1124-A65B-4541-8701-3B4E4894D70D}" destId="{4F801406-BC63-407D-A712-E9C1ABC0EDFA}" srcOrd="0" destOrd="0" presId="urn:microsoft.com/office/officeart/2005/8/layout/hList1"/>
    <dgm:cxn modelId="{94473816-055E-468B-899B-44E6FFED39A8}" srcId="{FDE78D1A-853F-4E84-BC56-6CB92D8E63BB}" destId="{F41D1124-A65B-4541-8701-3B4E4894D70D}" srcOrd="0" destOrd="0" parTransId="{98AA458B-C0F5-487C-A32E-A1328F716633}" sibTransId="{145F487A-BA0B-461C-956D-206A22F339AD}"/>
    <dgm:cxn modelId="{9EBE8B4D-7525-4FDB-8E5D-BF84BC0E10D9}" srcId="{881876A7-CE3E-4DB2-99AD-B24F635EE761}" destId="{FDE78D1A-853F-4E84-BC56-6CB92D8E63BB}" srcOrd="0" destOrd="0" parTransId="{F6508FA1-9813-4948-B61A-077BDD43B820}" sibTransId="{1E005C71-156C-438D-B7BF-CB876DA94924}"/>
    <dgm:cxn modelId="{2131ED2A-2942-4D88-AEF9-1E74369DD71A}" type="presOf" srcId="{AA9A3C70-D136-4FC3-8D39-C64E72D73155}" destId="{4F801406-BC63-407D-A712-E9C1ABC0EDFA}" srcOrd="0" destOrd="1" presId="urn:microsoft.com/office/officeart/2005/8/layout/hList1"/>
    <dgm:cxn modelId="{962D2D2A-943A-4FBC-ADF7-633E0E0A1FA9}" type="presOf" srcId="{FDE78D1A-853F-4E84-BC56-6CB92D8E63BB}" destId="{D32375A8-6001-459E-BF49-B35C17A80EE8}" srcOrd="0" destOrd="0" presId="urn:microsoft.com/office/officeart/2005/8/layout/hList1"/>
    <dgm:cxn modelId="{54EEFC99-54B9-4EFF-9557-214A2D074692}" type="presOf" srcId="{6F17D830-BA7A-45BD-9BE8-D8DB2B42A1E5}" destId="{4F801406-BC63-407D-A712-E9C1ABC0EDFA}" srcOrd="0" destOrd="2" presId="urn:microsoft.com/office/officeart/2005/8/layout/hList1"/>
    <dgm:cxn modelId="{98541C07-62E0-480F-A704-ECDCFDD5D9E1}" type="presParOf" srcId="{A400745E-983D-478D-8BC3-57997B11065F}" destId="{663B409B-29E3-48C5-936D-8E10BB65EEB4}" srcOrd="0" destOrd="0" presId="urn:microsoft.com/office/officeart/2005/8/layout/hList1"/>
    <dgm:cxn modelId="{9FE6F975-906C-4DD6-B953-B0C35AF0CFA9}" type="presParOf" srcId="{663B409B-29E3-48C5-936D-8E10BB65EEB4}" destId="{D32375A8-6001-459E-BF49-B35C17A80EE8}" srcOrd="0" destOrd="0" presId="urn:microsoft.com/office/officeart/2005/8/layout/hList1"/>
    <dgm:cxn modelId="{AB85D247-664A-43B1-89D5-274FA471291A}" type="presParOf" srcId="{663B409B-29E3-48C5-936D-8E10BB65EEB4}" destId="{4F801406-BC63-407D-A712-E9C1ABC0EDF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ABA961F-1D2F-4759-905E-F75FEDA2115E}" type="doc">
      <dgm:prSet loTypeId="urn:microsoft.com/office/officeart/2005/8/layout/vList2" loCatId="list" qsTypeId="urn:microsoft.com/office/officeart/2005/8/quickstyle/3d3" qsCatId="3D" csTypeId="urn:microsoft.com/office/officeart/2005/8/colors/accent2_2" csCatId="accent2" phldr="1"/>
      <dgm:spPr/>
      <dgm:t>
        <a:bodyPr/>
        <a:lstStyle/>
        <a:p>
          <a:endParaRPr lang="en-US"/>
        </a:p>
      </dgm:t>
    </dgm:pt>
    <dgm:pt modelId="{8A069ECF-2E5F-433A-93B8-C3481C4C44D0}">
      <dgm:prSet/>
      <dgm:spPr/>
      <dgm:t>
        <a:bodyPr/>
        <a:lstStyle/>
        <a:p>
          <a:pPr rtl="0"/>
          <a:r>
            <a:rPr lang="de-DE" dirty="0" smtClean="0"/>
            <a:t>50°C 30 min - 65°C 30 min - 70°C 60 min - 77°C 10 min</a:t>
          </a:r>
          <a:endParaRPr lang="en-US" dirty="0"/>
        </a:p>
      </dgm:t>
    </dgm:pt>
    <dgm:pt modelId="{BED6FD6B-1404-4E08-A51E-6EEBDD54E05B}" type="parTrans" cxnId="{D2A0AA4E-1E5A-4F14-A193-B5201E25FFE0}">
      <dgm:prSet/>
      <dgm:spPr/>
      <dgm:t>
        <a:bodyPr/>
        <a:lstStyle/>
        <a:p>
          <a:endParaRPr lang="en-US"/>
        </a:p>
      </dgm:t>
    </dgm:pt>
    <dgm:pt modelId="{409444FD-F81C-445B-B588-A26C64B40730}" type="sibTrans" cxnId="{D2A0AA4E-1E5A-4F14-A193-B5201E25FFE0}">
      <dgm:prSet/>
      <dgm:spPr/>
      <dgm:t>
        <a:bodyPr/>
        <a:lstStyle/>
        <a:p>
          <a:endParaRPr lang="en-US"/>
        </a:p>
      </dgm:t>
    </dgm:pt>
    <dgm:pt modelId="{D0AF7305-221D-4D14-879D-4538F882088D}">
      <dgm:prSet/>
      <dgm:spPr/>
      <dgm:t>
        <a:bodyPr/>
        <a:lstStyle/>
        <a:p>
          <a:pPr rtl="0"/>
          <a:r>
            <a:rPr lang="en-US" dirty="0" smtClean="0"/>
            <a:t>55L / 10Kg system (Weihenstephan)</a:t>
          </a:r>
          <a:endParaRPr lang="en-US" dirty="0"/>
        </a:p>
      </dgm:t>
    </dgm:pt>
    <dgm:pt modelId="{669D932A-E4B8-4A71-9638-05B173AC04DE}" type="parTrans" cxnId="{50667C1C-8807-4028-AB49-7627DD6050BF}">
      <dgm:prSet/>
      <dgm:spPr/>
      <dgm:t>
        <a:bodyPr/>
        <a:lstStyle/>
        <a:p>
          <a:endParaRPr lang="en-US"/>
        </a:p>
      </dgm:t>
    </dgm:pt>
    <dgm:pt modelId="{C9205BBD-6267-4D51-9747-1673F24C4812}" type="sibTrans" cxnId="{50667C1C-8807-4028-AB49-7627DD6050BF}">
      <dgm:prSet/>
      <dgm:spPr/>
      <dgm:t>
        <a:bodyPr/>
        <a:lstStyle/>
        <a:p>
          <a:endParaRPr lang="en-US"/>
        </a:p>
      </dgm:t>
    </dgm:pt>
    <dgm:pt modelId="{32B81C63-3945-4B1B-BF20-DB1DB32AFEDA}" type="pres">
      <dgm:prSet presAssocID="{8ABA961F-1D2F-4759-905E-F75FEDA2115E}" presName="linear" presStyleCnt="0">
        <dgm:presLayoutVars>
          <dgm:animLvl val="lvl"/>
          <dgm:resizeHandles val="exact"/>
        </dgm:presLayoutVars>
      </dgm:prSet>
      <dgm:spPr/>
      <dgm:t>
        <a:bodyPr/>
        <a:lstStyle/>
        <a:p>
          <a:endParaRPr lang="en-US"/>
        </a:p>
      </dgm:t>
    </dgm:pt>
    <dgm:pt modelId="{2503F8E4-B533-4C20-B33C-F22081D972D4}" type="pres">
      <dgm:prSet presAssocID="{8A069ECF-2E5F-433A-93B8-C3481C4C44D0}" presName="parentText" presStyleLbl="node1" presStyleIdx="0" presStyleCnt="2">
        <dgm:presLayoutVars>
          <dgm:chMax val="0"/>
          <dgm:bulletEnabled val="1"/>
        </dgm:presLayoutVars>
      </dgm:prSet>
      <dgm:spPr/>
      <dgm:t>
        <a:bodyPr/>
        <a:lstStyle/>
        <a:p>
          <a:endParaRPr lang="en-US"/>
        </a:p>
      </dgm:t>
    </dgm:pt>
    <dgm:pt modelId="{C50E6885-E0A0-4A48-BABE-B3754C9B10E2}" type="pres">
      <dgm:prSet presAssocID="{409444FD-F81C-445B-B588-A26C64B40730}" presName="spacer" presStyleCnt="0"/>
      <dgm:spPr/>
      <dgm:t>
        <a:bodyPr/>
        <a:lstStyle/>
        <a:p>
          <a:endParaRPr lang="en-US"/>
        </a:p>
      </dgm:t>
    </dgm:pt>
    <dgm:pt modelId="{9B93B066-54E6-4E45-AB8A-33310F179A8D}" type="pres">
      <dgm:prSet presAssocID="{D0AF7305-221D-4D14-879D-4538F882088D}" presName="parentText" presStyleLbl="node1" presStyleIdx="1" presStyleCnt="2">
        <dgm:presLayoutVars>
          <dgm:chMax val="0"/>
          <dgm:bulletEnabled val="1"/>
        </dgm:presLayoutVars>
      </dgm:prSet>
      <dgm:spPr/>
      <dgm:t>
        <a:bodyPr/>
        <a:lstStyle/>
        <a:p>
          <a:endParaRPr lang="en-US"/>
        </a:p>
      </dgm:t>
    </dgm:pt>
  </dgm:ptLst>
  <dgm:cxnLst>
    <dgm:cxn modelId="{D2A0AA4E-1E5A-4F14-A193-B5201E25FFE0}" srcId="{8ABA961F-1D2F-4759-905E-F75FEDA2115E}" destId="{8A069ECF-2E5F-433A-93B8-C3481C4C44D0}" srcOrd="0" destOrd="0" parTransId="{BED6FD6B-1404-4E08-A51E-6EEBDD54E05B}" sibTransId="{409444FD-F81C-445B-B588-A26C64B40730}"/>
    <dgm:cxn modelId="{07E3E520-720F-42D5-B18E-A19B2AA984CF}" type="presOf" srcId="{8ABA961F-1D2F-4759-905E-F75FEDA2115E}" destId="{32B81C63-3945-4B1B-BF20-DB1DB32AFEDA}" srcOrd="0" destOrd="0" presId="urn:microsoft.com/office/officeart/2005/8/layout/vList2"/>
    <dgm:cxn modelId="{50667C1C-8807-4028-AB49-7627DD6050BF}" srcId="{8ABA961F-1D2F-4759-905E-F75FEDA2115E}" destId="{D0AF7305-221D-4D14-879D-4538F882088D}" srcOrd="1" destOrd="0" parTransId="{669D932A-E4B8-4A71-9638-05B173AC04DE}" sibTransId="{C9205BBD-6267-4D51-9747-1673F24C4812}"/>
    <dgm:cxn modelId="{38644272-4ADA-4216-9002-3753C42AE5F2}" type="presOf" srcId="{8A069ECF-2E5F-433A-93B8-C3481C4C44D0}" destId="{2503F8E4-B533-4C20-B33C-F22081D972D4}" srcOrd="0" destOrd="0" presId="urn:microsoft.com/office/officeart/2005/8/layout/vList2"/>
    <dgm:cxn modelId="{FC293899-0664-43C6-9860-1102C6EAA9CC}" type="presOf" srcId="{D0AF7305-221D-4D14-879D-4538F882088D}" destId="{9B93B066-54E6-4E45-AB8A-33310F179A8D}" srcOrd="0" destOrd="0" presId="urn:microsoft.com/office/officeart/2005/8/layout/vList2"/>
    <dgm:cxn modelId="{5DB385F1-45C9-47EA-B56D-65BA71D86FC7}" type="presParOf" srcId="{32B81C63-3945-4B1B-BF20-DB1DB32AFEDA}" destId="{2503F8E4-B533-4C20-B33C-F22081D972D4}" srcOrd="0" destOrd="0" presId="urn:microsoft.com/office/officeart/2005/8/layout/vList2"/>
    <dgm:cxn modelId="{A1356132-52D5-40B7-BE91-B6CA743D692B}" type="presParOf" srcId="{32B81C63-3945-4B1B-BF20-DB1DB32AFEDA}" destId="{C50E6885-E0A0-4A48-BABE-B3754C9B10E2}" srcOrd="1" destOrd="0" presId="urn:microsoft.com/office/officeart/2005/8/layout/vList2"/>
    <dgm:cxn modelId="{DDA896CC-E165-4AF6-A39D-313C0B317F7E}" type="presParOf" srcId="{32B81C63-3945-4B1B-BF20-DB1DB32AFEDA}" destId="{9B93B066-54E6-4E45-AB8A-33310F179A8D}" srcOrd="2"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FDC44176-14A3-4119-BB67-4487814B26DA}" type="doc">
      <dgm:prSet loTypeId="urn:microsoft.com/office/officeart/2005/8/layout/vList2" loCatId="list" qsTypeId="urn:microsoft.com/office/officeart/2005/8/quickstyle/3d3" qsCatId="3D" csTypeId="urn:microsoft.com/office/officeart/2005/8/colors/colorful4" csCatId="colorful" phldr="1"/>
      <dgm:spPr/>
      <dgm:t>
        <a:bodyPr/>
        <a:lstStyle/>
        <a:p>
          <a:endParaRPr lang="en-US"/>
        </a:p>
      </dgm:t>
    </dgm:pt>
    <dgm:pt modelId="{7B420D5E-6F5D-4EC9-B9E3-0CE7F5EBEF08}">
      <dgm:prSet/>
      <dgm:spPr/>
      <dgm:t>
        <a:bodyPr/>
        <a:lstStyle/>
        <a:p>
          <a:pPr rtl="0"/>
          <a:r>
            <a:rPr lang="en-US" dirty="0" smtClean="0"/>
            <a:t>If the effect exists, it is small</a:t>
          </a:r>
        </a:p>
      </dgm:t>
    </dgm:pt>
    <dgm:pt modelId="{55B09C67-9F3F-4481-A797-5C7A6844DA39}" type="parTrans" cxnId="{9B1726D3-B35C-45EF-AE12-976F95607D89}">
      <dgm:prSet/>
      <dgm:spPr/>
      <dgm:t>
        <a:bodyPr/>
        <a:lstStyle/>
        <a:p>
          <a:endParaRPr lang="en-US"/>
        </a:p>
      </dgm:t>
    </dgm:pt>
    <dgm:pt modelId="{44F984F7-2FA0-43AE-B7A1-0B87DA28798E}" type="sibTrans" cxnId="{9B1726D3-B35C-45EF-AE12-976F95607D89}">
      <dgm:prSet/>
      <dgm:spPr/>
      <dgm:t>
        <a:bodyPr/>
        <a:lstStyle/>
        <a:p>
          <a:endParaRPr lang="en-US"/>
        </a:p>
      </dgm:t>
    </dgm:pt>
    <dgm:pt modelId="{3F639036-CA05-4B3D-9080-8F6AE8FF1972}">
      <dgm:prSet/>
      <dgm:spPr/>
      <dgm:t>
        <a:bodyPr/>
        <a:lstStyle/>
        <a:p>
          <a:pPr rtl="0"/>
          <a:r>
            <a:rPr lang="en-US" dirty="0" smtClean="0"/>
            <a:t>Recommends that flavor stability be evaluated organoleptically</a:t>
          </a:r>
        </a:p>
      </dgm:t>
    </dgm:pt>
    <dgm:pt modelId="{7023BC98-C1B9-454F-9D5C-56A67E519EFE}" type="parTrans" cxnId="{79D33ACB-E83C-4AB4-BEDF-850E712E27F3}">
      <dgm:prSet/>
      <dgm:spPr/>
    </dgm:pt>
    <dgm:pt modelId="{04F4BFAC-6CFD-417B-90D9-1F26484BC468}" type="sibTrans" cxnId="{79D33ACB-E83C-4AB4-BEDF-850E712E27F3}">
      <dgm:prSet/>
      <dgm:spPr/>
    </dgm:pt>
    <dgm:pt modelId="{14DF6CA6-54ED-4796-AEFC-C0B4B0451F38}" type="pres">
      <dgm:prSet presAssocID="{FDC44176-14A3-4119-BB67-4487814B26DA}" presName="linear" presStyleCnt="0">
        <dgm:presLayoutVars>
          <dgm:animLvl val="lvl"/>
          <dgm:resizeHandles val="exact"/>
        </dgm:presLayoutVars>
      </dgm:prSet>
      <dgm:spPr/>
      <dgm:t>
        <a:bodyPr/>
        <a:lstStyle/>
        <a:p>
          <a:endParaRPr lang="en-US"/>
        </a:p>
      </dgm:t>
    </dgm:pt>
    <dgm:pt modelId="{2E1B60D5-2C26-4937-8415-CA6F6BE2A39A}" type="pres">
      <dgm:prSet presAssocID="{7B420D5E-6F5D-4EC9-B9E3-0CE7F5EBEF08}" presName="parentText" presStyleLbl="node1" presStyleIdx="0" presStyleCnt="2">
        <dgm:presLayoutVars>
          <dgm:chMax val="0"/>
          <dgm:bulletEnabled val="1"/>
        </dgm:presLayoutVars>
      </dgm:prSet>
      <dgm:spPr/>
      <dgm:t>
        <a:bodyPr/>
        <a:lstStyle/>
        <a:p>
          <a:endParaRPr lang="en-US"/>
        </a:p>
      </dgm:t>
    </dgm:pt>
    <dgm:pt modelId="{3DE2960D-79ED-462C-9B38-6DCD115E9B1E}" type="pres">
      <dgm:prSet presAssocID="{44F984F7-2FA0-43AE-B7A1-0B87DA28798E}" presName="spacer" presStyleCnt="0"/>
      <dgm:spPr/>
    </dgm:pt>
    <dgm:pt modelId="{D3C1C29E-CED7-4B7C-9AC2-E1EF75C9EDD1}" type="pres">
      <dgm:prSet presAssocID="{3F639036-CA05-4B3D-9080-8F6AE8FF1972}" presName="parentText" presStyleLbl="node1" presStyleIdx="1" presStyleCnt="2">
        <dgm:presLayoutVars>
          <dgm:chMax val="0"/>
          <dgm:bulletEnabled val="1"/>
        </dgm:presLayoutVars>
      </dgm:prSet>
      <dgm:spPr/>
      <dgm:t>
        <a:bodyPr/>
        <a:lstStyle/>
        <a:p>
          <a:endParaRPr lang="en-US"/>
        </a:p>
      </dgm:t>
    </dgm:pt>
  </dgm:ptLst>
  <dgm:cxnLst>
    <dgm:cxn modelId="{E81189A0-3324-4344-8294-F536AC2B2A8E}" type="presOf" srcId="{7B420D5E-6F5D-4EC9-B9E3-0CE7F5EBEF08}" destId="{2E1B60D5-2C26-4937-8415-CA6F6BE2A39A}" srcOrd="0" destOrd="0" presId="urn:microsoft.com/office/officeart/2005/8/layout/vList2"/>
    <dgm:cxn modelId="{E740E4EC-6FDC-437D-9554-565083E454DF}" type="presOf" srcId="{FDC44176-14A3-4119-BB67-4487814B26DA}" destId="{14DF6CA6-54ED-4796-AEFC-C0B4B0451F38}" srcOrd="0" destOrd="0" presId="urn:microsoft.com/office/officeart/2005/8/layout/vList2"/>
    <dgm:cxn modelId="{9B1726D3-B35C-45EF-AE12-976F95607D89}" srcId="{FDC44176-14A3-4119-BB67-4487814B26DA}" destId="{7B420D5E-6F5D-4EC9-B9E3-0CE7F5EBEF08}" srcOrd="0" destOrd="0" parTransId="{55B09C67-9F3F-4481-A797-5C7A6844DA39}" sibTransId="{44F984F7-2FA0-43AE-B7A1-0B87DA28798E}"/>
    <dgm:cxn modelId="{79D33ACB-E83C-4AB4-BEDF-850E712E27F3}" srcId="{FDC44176-14A3-4119-BB67-4487814B26DA}" destId="{3F639036-CA05-4B3D-9080-8F6AE8FF1972}" srcOrd="1" destOrd="0" parTransId="{7023BC98-C1B9-454F-9D5C-56A67E519EFE}" sibTransId="{04F4BFAC-6CFD-417B-90D9-1F26484BC468}"/>
    <dgm:cxn modelId="{4761750E-3E3C-4B45-9D9B-A893DFBC36A3}" type="presOf" srcId="{3F639036-CA05-4B3D-9080-8F6AE8FF1972}" destId="{D3C1C29E-CED7-4B7C-9AC2-E1EF75C9EDD1}" srcOrd="0" destOrd="0" presId="urn:microsoft.com/office/officeart/2005/8/layout/vList2"/>
    <dgm:cxn modelId="{4E73947E-C218-4183-B8FC-02089C196E0F}" type="presParOf" srcId="{14DF6CA6-54ED-4796-AEFC-C0B4B0451F38}" destId="{2E1B60D5-2C26-4937-8415-CA6F6BE2A39A}" srcOrd="0" destOrd="0" presId="urn:microsoft.com/office/officeart/2005/8/layout/vList2"/>
    <dgm:cxn modelId="{E543F0DA-D79A-44F0-B7DC-2FBBE794CC9A}" type="presParOf" srcId="{14DF6CA6-54ED-4796-AEFC-C0B4B0451F38}" destId="{3DE2960D-79ED-462C-9B38-6DCD115E9B1E}" srcOrd="1" destOrd="0" presId="urn:microsoft.com/office/officeart/2005/8/layout/vList2"/>
    <dgm:cxn modelId="{6F22327B-24DC-4FA7-B78E-B57686662726}" type="presParOf" srcId="{14DF6CA6-54ED-4796-AEFC-C0B4B0451F38}" destId="{D3C1C29E-CED7-4B7C-9AC2-E1EF75C9EDD1}"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47AF50D-ABFF-426C-A826-7AB7AAE6FB6D}" type="doc">
      <dgm:prSet loTypeId="urn:diagrams.loki3.com/BracketList" loCatId="list" qsTypeId="urn:microsoft.com/office/officeart/2005/8/quickstyle/simple5" qsCatId="simple" csTypeId="urn:microsoft.com/office/officeart/2005/8/colors/colorful4" csCatId="colorful" phldr="1"/>
      <dgm:spPr/>
      <dgm:t>
        <a:bodyPr/>
        <a:lstStyle/>
        <a:p>
          <a:endParaRPr lang="en-US"/>
        </a:p>
      </dgm:t>
    </dgm:pt>
    <dgm:pt modelId="{6098165C-B1D5-4CFF-B916-8E0C6C59787B}">
      <dgm:prSet/>
      <dgm:spPr/>
      <dgm:t>
        <a:bodyPr/>
        <a:lstStyle/>
        <a:p>
          <a:pPr rtl="0"/>
          <a:r>
            <a:rPr lang="en-US" dirty="0" smtClean="0"/>
            <a:t>Temperature regime</a:t>
          </a:r>
          <a:endParaRPr lang="en-US" dirty="0"/>
        </a:p>
      </dgm:t>
    </dgm:pt>
    <dgm:pt modelId="{F0A6F801-82D8-45BC-8CB4-DF477DCC59B1}" type="parTrans" cxnId="{67A91F71-3FAF-4774-BF8C-5D3EC66DB4FD}">
      <dgm:prSet/>
      <dgm:spPr/>
      <dgm:t>
        <a:bodyPr/>
        <a:lstStyle/>
        <a:p>
          <a:endParaRPr lang="en-US"/>
        </a:p>
      </dgm:t>
    </dgm:pt>
    <dgm:pt modelId="{27400D23-F361-4C6D-B12C-F3F29B61B531}" type="sibTrans" cxnId="{67A91F71-3FAF-4774-BF8C-5D3EC66DB4FD}">
      <dgm:prSet/>
      <dgm:spPr/>
      <dgm:t>
        <a:bodyPr/>
        <a:lstStyle/>
        <a:p>
          <a:endParaRPr lang="en-US"/>
        </a:p>
      </dgm:t>
    </dgm:pt>
    <dgm:pt modelId="{F6F37482-F38D-4E9A-A85C-49B8B343ABC5}">
      <dgm:prSet/>
      <dgm:spPr/>
      <dgm:t>
        <a:bodyPr/>
        <a:lstStyle/>
        <a:p>
          <a:pPr rtl="0"/>
          <a:r>
            <a:rPr lang="en-US" dirty="0" smtClean="0"/>
            <a:t>Low mashing temp. allow more LOX survival</a:t>
          </a:r>
          <a:endParaRPr lang="en-US" dirty="0"/>
        </a:p>
      </dgm:t>
    </dgm:pt>
    <dgm:pt modelId="{AC4F2F52-95E8-4A38-8D03-50009E7BF185}" type="parTrans" cxnId="{87C499AC-7401-44AC-9DE7-680CDC6A68FE}">
      <dgm:prSet/>
      <dgm:spPr/>
      <dgm:t>
        <a:bodyPr/>
        <a:lstStyle/>
        <a:p>
          <a:endParaRPr lang="en-US"/>
        </a:p>
      </dgm:t>
    </dgm:pt>
    <dgm:pt modelId="{7FAFB8F3-CAE6-44DB-A2D0-3E23A773207A}" type="sibTrans" cxnId="{87C499AC-7401-44AC-9DE7-680CDC6A68FE}">
      <dgm:prSet/>
      <dgm:spPr/>
      <dgm:t>
        <a:bodyPr/>
        <a:lstStyle/>
        <a:p>
          <a:endParaRPr lang="en-US"/>
        </a:p>
      </dgm:t>
    </dgm:pt>
    <dgm:pt modelId="{4C0AFF88-B803-4DDD-917F-7BC985EA1E78}">
      <dgm:prSet/>
      <dgm:spPr/>
      <dgm:t>
        <a:bodyPr/>
        <a:lstStyle/>
        <a:p>
          <a:pPr rtl="0"/>
          <a:r>
            <a:rPr lang="en-US" dirty="0" smtClean="0"/>
            <a:t>Heat damage during decoction mashing</a:t>
          </a:r>
          <a:endParaRPr lang="en-US" dirty="0"/>
        </a:p>
      </dgm:t>
    </dgm:pt>
    <dgm:pt modelId="{B82E6C43-1F54-473A-9F7E-3A2AA0EC1D5A}" type="parTrans" cxnId="{9EAF602A-50E0-4DEC-9469-A2A8D89B3942}">
      <dgm:prSet/>
      <dgm:spPr/>
      <dgm:t>
        <a:bodyPr/>
        <a:lstStyle/>
        <a:p>
          <a:endParaRPr lang="en-US"/>
        </a:p>
      </dgm:t>
    </dgm:pt>
    <dgm:pt modelId="{96AA7798-B12E-428C-969B-CC7CC81E22A4}" type="sibTrans" cxnId="{9EAF602A-50E0-4DEC-9469-A2A8D89B3942}">
      <dgm:prSet/>
      <dgm:spPr/>
      <dgm:t>
        <a:bodyPr/>
        <a:lstStyle/>
        <a:p>
          <a:endParaRPr lang="en-US"/>
        </a:p>
      </dgm:t>
    </dgm:pt>
    <dgm:pt modelId="{4C5C0176-F6FF-4A68-A585-6EFA5DD9D2FA}">
      <dgm:prSet/>
      <dgm:spPr/>
      <dgm:t>
        <a:bodyPr/>
        <a:lstStyle/>
        <a:p>
          <a:pPr rtl="0"/>
          <a:r>
            <a:rPr lang="en-US" dirty="0" smtClean="0"/>
            <a:t>Number of vessels</a:t>
          </a:r>
          <a:endParaRPr lang="en-US" dirty="0"/>
        </a:p>
      </dgm:t>
    </dgm:pt>
    <dgm:pt modelId="{DC6398AE-0202-4EEC-9F60-C8FB2D9A6DD8}" type="parTrans" cxnId="{E9F182C5-CD6A-446D-9E5F-EFCDE1853AFF}">
      <dgm:prSet/>
      <dgm:spPr/>
      <dgm:t>
        <a:bodyPr/>
        <a:lstStyle/>
        <a:p>
          <a:endParaRPr lang="en-US"/>
        </a:p>
      </dgm:t>
    </dgm:pt>
    <dgm:pt modelId="{15D71476-FC39-4E6C-9194-904BBDC86375}" type="sibTrans" cxnId="{E9F182C5-CD6A-446D-9E5F-EFCDE1853AFF}">
      <dgm:prSet/>
      <dgm:spPr/>
      <dgm:t>
        <a:bodyPr/>
        <a:lstStyle/>
        <a:p>
          <a:endParaRPr lang="en-US"/>
        </a:p>
      </dgm:t>
    </dgm:pt>
    <dgm:pt modelId="{0554FF0C-5A6A-432E-B271-E4EAB371735A}">
      <dgm:prSet/>
      <dgm:spPr/>
      <dgm:t>
        <a:bodyPr/>
        <a:lstStyle/>
        <a:p>
          <a:pPr rtl="0"/>
          <a:r>
            <a:rPr lang="en-US" dirty="0" smtClean="0"/>
            <a:t>Increased risk of oxygen pick up with more vessels – for example in decoction mashing</a:t>
          </a:r>
          <a:endParaRPr lang="en-US" dirty="0"/>
        </a:p>
      </dgm:t>
    </dgm:pt>
    <dgm:pt modelId="{0BCA7200-B20A-41B6-B031-207A65C3A857}" type="parTrans" cxnId="{F790D472-E43F-49AC-BE69-C9C2A9272ABB}">
      <dgm:prSet/>
      <dgm:spPr/>
      <dgm:t>
        <a:bodyPr/>
        <a:lstStyle/>
        <a:p>
          <a:endParaRPr lang="en-US"/>
        </a:p>
      </dgm:t>
    </dgm:pt>
    <dgm:pt modelId="{AA2FC4EA-22C9-4F1D-A5E5-56AE7B1951E7}" type="sibTrans" cxnId="{F790D472-E43F-49AC-BE69-C9C2A9272ABB}">
      <dgm:prSet/>
      <dgm:spPr/>
      <dgm:t>
        <a:bodyPr/>
        <a:lstStyle/>
        <a:p>
          <a:endParaRPr lang="en-US"/>
        </a:p>
      </dgm:t>
    </dgm:pt>
    <dgm:pt modelId="{8D72AD18-8BF7-4FCE-B994-8F3FFA56FFCC}">
      <dgm:prSet/>
      <dgm:spPr/>
      <dgm:t>
        <a:bodyPr/>
        <a:lstStyle/>
        <a:p>
          <a:pPr rtl="0"/>
          <a:r>
            <a:rPr lang="en-US" dirty="0" smtClean="0"/>
            <a:t>Oxygen</a:t>
          </a:r>
          <a:endParaRPr lang="en-US" dirty="0"/>
        </a:p>
      </dgm:t>
    </dgm:pt>
    <dgm:pt modelId="{63313FC8-DC81-4463-B54F-2938E1EE5056}" type="parTrans" cxnId="{8C1688FB-F52D-4CB3-A42F-ABAA84E06B3C}">
      <dgm:prSet/>
      <dgm:spPr/>
      <dgm:t>
        <a:bodyPr/>
        <a:lstStyle/>
        <a:p>
          <a:endParaRPr lang="en-US"/>
        </a:p>
      </dgm:t>
    </dgm:pt>
    <dgm:pt modelId="{7BEC2C03-F407-42DE-BCDA-E492DCB85D81}" type="sibTrans" cxnId="{8C1688FB-F52D-4CB3-A42F-ABAA84E06B3C}">
      <dgm:prSet/>
      <dgm:spPr/>
      <dgm:t>
        <a:bodyPr/>
        <a:lstStyle/>
        <a:p>
          <a:endParaRPr lang="en-US"/>
        </a:p>
      </dgm:t>
    </dgm:pt>
    <dgm:pt modelId="{867A92F2-F878-460F-8403-DF184469CA49}">
      <dgm:prSet/>
      <dgm:spPr/>
      <dgm:t>
        <a:bodyPr/>
        <a:lstStyle/>
        <a:p>
          <a:pPr rtl="0"/>
          <a:r>
            <a:rPr lang="en-US" dirty="0" smtClean="0"/>
            <a:t>Oxygen is a substrate for LOX, but also reacting non-enzymatically with –SH groups in proteins to make peroxides, which act as substrates for POD. Also oxygen radical formation</a:t>
          </a:r>
          <a:endParaRPr lang="en-US" dirty="0"/>
        </a:p>
      </dgm:t>
    </dgm:pt>
    <dgm:pt modelId="{EDF3C836-E4CE-4F0B-AE08-5FD6C5A52AEB}" type="parTrans" cxnId="{4299D3CA-DF78-4BF2-9EB1-597C165A1784}">
      <dgm:prSet/>
      <dgm:spPr/>
      <dgm:t>
        <a:bodyPr/>
        <a:lstStyle/>
        <a:p>
          <a:endParaRPr lang="en-US"/>
        </a:p>
      </dgm:t>
    </dgm:pt>
    <dgm:pt modelId="{5979E97A-02FC-474F-ADE2-3B20DC980AE4}" type="sibTrans" cxnId="{4299D3CA-DF78-4BF2-9EB1-597C165A1784}">
      <dgm:prSet/>
      <dgm:spPr/>
      <dgm:t>
        <a:bodyPr/>
        <a:lstStyle/>
        <a:p>
          <a:endParaRPr lang="en-US"/>
        </a:p>
      </dgm:t>
    </dgm:pt>
    <dgm:pt modelId="{7B8BE31F-4E1C-4C94-BA20-7AB3AC9B9958}">
      <dgm:prSet/>
      <dgm:spPr/>
      <dgm:t>
        <a:bodyPr/>
        <a:lstStyle/>
        <a:p>
          <a:pPr rtl="0"/>
          <a:r>
            <a:rPr lang="en-US" dirty="0" smtClean="0"/>
            <a:t>pH</a:t>
          </a:r>
          <a:endParaRPr lang="en-US" dirty="0"/>
        </a:p>
      </dgm:t>
    </dgm:pt>
    <dgm:pt modelId="{42E980B2-1F06-48E2-BAC9-E39B73EBBAC2}" type="parTrans" cxnId="{51B552B4-7E69-4C71-95F9-5E10935643C4}">
      <dgm:prSet/>
      <dgm:spPr/>
      <dgm:t>
        <a:bodyPr/>
        <a:lstStyle/>
        <a:p>
          <a:endParaRPr lang="en-US"/>
        </a:p>
      </dgm:t>
    </dgm:pt>
    <dgm:pt modelId="{62D7CDC6-6E00-4B6A-958E-8C829DAA817D}" type="sibTrans" cxnId="{51B552B4-7E69-4C71-95F9-5E10935643C4}">
      <dgm:prSet/>
      <dgm:spPr/>
      <dgm:t>
        <a:bodyPr/>
        <a:lstStyle/>
        <a:p>
          <a:endParaRPr lang="en-US"/>
        </a:p>
      </dgm:t>
    </dgm:pt>
    <dgm:pt modelId="{87D51608-F891-424D-94DD-FE0D826DC77B}">
      <dgm:prSet/>
      <dgm:spPr/>
      <dgm:t>
        <a:bodyPr/>
        <a:lstStyle/>
        <a:p>
          <a:pPr rtl="0"/>
          <a:r>
            <a:rPr lang="en-US" dirty="0" smtClean="0"/>
            <a:t>Lower mashing pH reduces rate of LOX. However, superoxide radical more damaging in protonated forms at lower pH</a:t>
          </a:r>
          <a:endParaRPr lang="en-US" dirty="0"/>
        </a:p>
      </dgm:t>
    </dgm:pt>
    <dgm:pt modelId="{EA40A27D-66A0-47DE-998F-10FD4C5A61CB}" type="parTrans" cxnId="{86C1EBA2-CFB5-4AD0-82E9-FBD6499C49E9}">
      <dgm:prSet/>
      <dgm:spPr/>
      <dgm:t>
        <a:bodyPr/>
        <a:lstStyle/>
        <a:p>
          <a:endParaRPr lang="en-US"/>
        </a:p>
      </dgm:t>
    </dgm:pt>
    <dgm:pt modelId="{9185CB8E-1548-473C-B3DE-C7D330541C46}" type="sibTrans" cxnId="{86C1EBA2-CFB5-4AD0-82E9-FBD6499C49E9}">
      <dgm:prSet/>
      <dgm:spPr/>
      <dgm:t>
        <a:bodyPr/>
        <a:lstStyle/>
        <a:p>
          <a:endParaRPr lang="en-US"/>
        </a:p>
      </dgm:t>
    </dgm:pt>
    <dgm:pt modelId="{4774ABED-13CC-4A59-90FC-9B53E284F218}">
      <dgm:prSet/>
      <dgm:spPr/>
      <dgm:t>
        <a:bodyPr/>
        <a:lstStyle/>
        <a:p>
          <a:pPr rtl="0"/>
          <a:r>
            <a:rPr lang="en-US" dirty="0" smtClean="0"/>
            <a:t>Vessel fabric</a:t>
          </a:r>
          <a:endParaRPr lang="en-US" dirty="0"/>
        </a:p>
      </dgm:t>
    </dgm:pt>
    <dgm:pt modelId="{F607D20E-2E3A-408E-8A35-C56EC94A0BB6}" type="parTrans" cxnId="{A92AD0B2-E582-4DCA-B0E3-402E88A145B2}">
      <dgm:prSet/>
      <dgm:spPr/>
      <dgm:t>
        <a:bodyPr/>
        <a:lstStyle/>
        <a:p>
          <a:endParaRPr lang="en-US"/>
        </a:p>
      </dgm:t>
    </dgm:pt>
    <dgm:pt modelId="{94380F88-005B-456F-865B-B338D834C6B9}" type="sibTrans" cxnId="{A92AD0B2-E582-4DCA-B0E3-402E88A145B2}">
      <dgm:prSet/>
      <dgm:spPr/>
      <dgm:t>
        <a:bodyPr/>
        <a:lstStyle/>
        <a:p>
          <a:endParaRPr lang="en-US"/>
        </a:p>
      </dgm:t>
    </dgm:pt>
    <dgm:pt modelId="{BB0BB34D-53B8-445B-B356-85176876BA3A}">
      <dgm:prSet/>
      <dgm:spPr/>
      <dgm:t>
        <a:bodyPr/>
        <a:lstStyle/>
        <a:p>
          <a:pPr rtl="0"/>
          <a:r>
            <a:rPr lang="en-US" dirty="0" smtClean="0"/>
            <a:t>Leaching of Cu from copper vessels; chillers. </a:t>
          </a:r>
          <a:br>
            <a:rPr lang="en-US" dirty="0" smtClean="0"/>
          </a:br>
          <a:r>
            <a:rPr lang="en-US" dirty="0" smtClean="0"/>
            <a:t>Cu promotes oxygen radical formation</a:t>
          </a:r>
          <a:endParaRPr lang="en-US" dirty="0"/>
        </a:p>
      </dgm:t>
    </dgm:pt>
    <dgm:pt modelId="{D8A3FB9C-1010-4205-9C0C-6855870145F6}" type="parTrans" cxnId="{38C0D2A7-7092-42C9-A0D1-5D956B8D9166}">
      <dgm:prSet/>
      <dgm:spPr/>
      <dgm:t>
        <a:bodyPr/>
        <a:lstStyle/>
        <a:p>
          <a:endParaRPr lang="en-US"/>
        </a:p>
      </dgm:t>
    </dgm:pt>
    <dgm:pt modelId="{D6C3A74F-8525-4654-8D58-D2860CFEF5F5}" type="sibTrans" cxnId="{38C0D2A7-7092-42C9-A0D1-5D956B8D9166}">
      <dgm:prSet/>
      <dgm:spPr/>
      <dgm:t>
        <a:bodyPr/>
        <a:lstStyle/>
        <a:p>
          <a:endParaRPr lang="en-US"/>
        </a:p>
      </dgm:t>
    </dgm:pt>
    <dgm:pt modelId="{DAAD4A43-01E7-4BE7-9874-86CEF2347BD9}" type="pres">
      <dgm:prSet presAssocID="{447AF50D-ABFF-426C-A826-7AB7AAE6FB6D}" presName="Name0" presStyleCnt="0">
        <dgm:presLayoutVars>
          <dgm:dir/>
          <dgm:animLvl val="lvl"/>
          <dgm:resizeHandles val="exact"/>
        </dgm:presLayoutVars>
      </dgm:prSet>
      <dgm:spPr/>
      <dgm:t>
        <a:bodyPr/>
        <a:lstStyle/>
        <a:p>
          <a:endParaRPr lang="en-US"/>
        </a:p>
      </dgm:t>
    </dgm:pt>
    <dgm:pt modelId="{765BCDA8-2823-4C89-A644-EA64B7DD0EEF}" type="pres">
      <dgm:prSet presAssocID="{6098165C-B1D5-4CFF-B916-8E0C6C59787B}" presName="linNode" presStyleCnt="0"/>
      <dgm:spPr/>
      <dgm:t>
        <a:bodyPr/>
        <a:lstStyle/>
        <a:p>
          <a:endParaRPr lang="en-US"/>
        </a:p>
      </dgm:t>
    </dgm:pt>
    <dgm:pt modelId="{5F157DF2-5211-48FD-A589-B901A1639BE6}" type="pres">
      <dgm:prSet presAssocID="{6098165C-B1D5-4CFF-B916-8E0C6C59787B}" presName="parTx" presStyleLbl="revTx" presStyleIdx="0" presStyleCnt="5">
        <dgm:presLayoutVars>
          <dgm:chMax val="1"/>
          <dgm:bulletEnabled val="1"/>
        </dgm:presLayoutVars>
      </dgm:prSet>
      <dgm:spPr/>
      <dgm:t>
        <a:bodyPr/>
        <a:lstStyle/>
        <a:p>
          <a:endParaRPr lang="en-US"/>
        </a:p>
      </dgm:t>
    </dgm:pt>
    <dgm:pt modelId="{3EA5E1A3-8C7A-4E89-88CB-84969032EC8A}" type="pres">
      <dgm:prSet presAssocID="{6098165C-B1D5-4CFF-B916-8E0C6C59787B}" presName="bracket" presStyleLbl="parChTrans1D1" presStyleIdx="0" presStyleCnt="5"/>
      <dgm:spPr/>
      <dgm:t>
        <a:bodyPr/>
        <a:lstStyle/>
        <a:p>
          <a:endParaRPr lang="en-US"/>
        </a:p>
      </dgm:t>
    </dgm:pt>
    <dgm:pt modelId="{4F1044D1-36F3-4A1B-BFE4-41185BB45EEE}" type="pres">
      <dgm:prSet presAssocID="{6098165C-B1D5-4CFF-B916-8E0C6C59787B}" presName="spH" presStyleCnt="0"/>
      <dgm:spPr/>
      <dgm:t>
        <a:bodyPr/>
        <a:lstStyle/>
        <a:p>
          <a:endParaRPr lang="en-US"/>
        </a:p>
      </dgm:t>
    </dgm:pt>
    <dgm:pt modelId="{D793D152-333F-4BC6-86EA-4A6921294FBD}" type="pres">
      <dgm:prSet presAssocID="{6098165C-B1D5-4CFF-B916-8E0C6C59787B}" presName="desTx" presStyleLbl="node1" presStyleIdx="0" presStyleCnt="5">
        <dgm:presLayoutVars>
          <dgm:bulletEnabled val="1"/>
        </dgm:presLayoutVars>
      </dgm:prSet>
      <dgm:spPr/>
      <dgm:t>
        <a:bodyPr/>
        <a:lstStyle/>
        <a:p>
          <a:endParaRPr lang="en-US"/>
        </a:p>
      </dgm:t>
    </dgm:pt>
    <dgm:pt modelId="{83BF9ACB-3382-45F2-B602-86DE1D2BECB1}" type="pres">
      <dgm:prSet presAssocID="{27400D23-F361-4C6D-B12C-F3F29B61B531}" presName="spV" presStyleCnt="0"/>
      <dgm:spPr/>
      <dgm:t>
        <a:bodyPr/>
        <a:lstStyle/>
        <a:p>
          <a:endParaRPr lang="en-US"/>
        </a:p>
      </dgm:t>
    </dgm:pt>
    <dgm:pt modelId="{E5CA8AB2-33B3-4EC2-8BC3-95144717B37A}" type="pres">
      <dgm:prSet presAssocID="{8D72AD18-8BF7-4FCE-B994-8F3FFA56FFCC}" presName="linNode" presStyleCnt="0"/>
      <dgm:spPr/>
      <dgm:t>
        <a:bodyPr/>
        <a:lstStyle/>
        <a:p>
          <a:endParaRPr lang="en-US"/>
        </a:p>
      </dgm:t>
    </dgm:pt>
    <dgm:pt modelId="{0DEE21B9-3435-40AF-B3B5-4C060199E1D7}" type="pres">
      <dgm:prSet presAssocID="{8D72AD18-8BF7-4FCE-B994-8F3FFA56FFCC}" presName="parTx" presStyleLbl="revTx" presStyleIdx="1" presStyleCnt="5">
        <dgm:presLayoutVars>
          <dgm:chMax val="1"/>
          <dgm:bulletEnabled val="1"/>
        </dgm:presLayoutVars>
      </dgm:prSet>
      <dgm:spPr/>
      <dgm:t>
        <a:bodyPr/>
        <a:lstStyle/>
        <a:p>
          <a:endParaRPr lang="en-US"/>
        </a:p>
      </dgm:t>
    </dgm:pt>
    <dgm:pt modelId="{E6B86A40-79FF-45BA-8C7B-A1B00C706423}" type="pres">
      <dgm:prSet presAssocID="{8D72AD18-8BF7-4FCE-B994-8F3FFA56FFCC}" presName="bracket" presStyleLbl="parChTrans1D1" presStyleIdx="1" presStyleCnt="5"/>
      <dgm:spPr/>
      <dgm:t>
        <a:bodyPr/>
        <a:lstStyle/>
        <a:p>
          <a:endParaRPr lang="en-US"/>
        </a:p>
      </dgm:t>
    </dgm:pt>
    <dgm:pt modelId="{767D789C-5A7A-444A-8351-4B724C567F85}" type="pres">
      <dgm:prSet presAssocID="{8D72AD18-8BF7-4FCE-B994-8F3FFA56FFCC}" presName="spH" presStyleCnt="0"/>
      <dgm:spPr/>
      <dgm:t>
        <a:bodyPr/>
        <a:lstStyle/>
        <a:p>
          <a:endParaRPr lang="en-US"/>
        </a:p>
      </dgm:t>
    </dgm:pt>
    <dgm:pt modelId="{33171395-F735-4112-89BA-5CDC1806CDA5}" type="pres">
      <dgm:prSet presAssocID="{8D72AD18-8BF7-4FCE-B994-8F3FFA56FFCC}" presName="desTx" presStyleLbl="node1" presStyleIdx="1" presStyleCnt="5">
        <dgm:presLayoutVars>
          <dgm:bulletEnabled val="1"/>
        </dgm:presLayoutVars>
      </dgm:prSet>
      <dgm:spPr/>
      <dgm:t>
        <a:bodyPr/>
        <a:lstStyle/>
        <a:p>
          <a:endParaRPr lang="en-US"/>
        </a:p>
      </dgm:t>
    </dgm:pt>
    <dgm:pt modelId="{83A6531F-98E2-469B-A6BB-93F54BA01E91}" type="pres">
      <dgm:prSet presAssocID="{7BEC2C03-F407-42DE-BCDA-E492DCB85D81}" presName="spV" presStyleCnt="0"/>
      <dgm:spPr/>
      <dgm:t>
        <a:bodyPr/>
        <a:lstStyle/>
        <a:p>
          <a:endParaRPr lang="en-US"/>
        </a:p>
      </dgm:t>
    </dgm:pt>
    <dgm:pt modelId="{60C6C80D-5E4B-4A57-8867-6B487F799537}" type="pres">
      <dgm:prSet presAssocID="{7B8BE31F-4E1C-4C94-BA20-7AB3AC9B9958}" presName="linNode" presStyleCnt="0"/>
      <dgm:spPr/>
      <dgm:t>
        <a:bodyPr/>
        <a:lstStyle/>
        <a:p>
          <a:endParaRPr lang="en-US"/>
        </a:p>
      </dgm:t>
    </dgm:pt>
    <dgm:pt modelId="{552940D8-0BDB-43E3-81F5-D969681B2236}" type="pres">
      <dgm:prSet presAssocID="{7B8BE31F-4E1C-4C94-BA20-7AB3AC9B9958}" presName="parTx" presStyleLbl="revTx" presStyleIdx="2" presStyleCnt="5">
        <dgm:presLayoutVars>
          <dgm:chMax val="1"/>
          <dgm:bulletEnabled val="1"/>
        </dgm:presLayoutVars>
      </dgm:prSet>
      <dgm:spPr/>
      <dgm:t>
        <a:bodyPr/>
        <a:lstStyle/>
        <a:p>
          <a:endParaRPr lang="en-US"/>
        </a:p>
      </dgm:t>
    </dgm:pt>
    <dgm:pt modelId="{31F4793F-52C3-4273-81AD-25C284411FAE}" type="pres">
      <dgm:prSet presAssocID="{7B8BE31F-4E1C-4C94-BA20-7AB3AC9B9958}" presName="bracket" presStyleLbl="parChTrans1D1" presStyleIdx="2" presStyleCnt="5"/>
      <dgm:spPr/>
      <dgm:t>
        <a:bodyPr/>
        <a:lstStyle/>
        <a:p>
          <a:endParaRPr lang="en-US"/>
        </a:p>
      </dgm:t>
    </dgm:pt>
    <dgm:pt modelId="{42592561-6CB9-475B-93D5-6D0BC56F398C}" type="pres">
      <dgm:prSet presAssocID="{7B8BE31F-4E1C-4C94-BA20-7AB3AC9B9958}" presName="spH" presStyleCnt="0"/>
      <dgm:spPr/>
      <dgm:t>
        <a:bodyPr/>
        <a:lstStyle/>
        <a:p>
          <a:endParaRPr lang="en-US"/>
        </a:p>
      </dgm:t>
    </dgm:pt>
    <dgm:pt modelId="{4E7F1F0E-1ABF-41E9-A9C5-443A39A0A6E3}" type="pres">
      <dgm:prSet presAssocID="{7B8BE31F-4E1C-4C94-BA20-7AB3AC9B9958}" presName="desTx" presStyleLbl="node1" presStyleIdx="2" presStyleCnt="5">
        <dgm:presLayoutVars>
          <dgm:bulletEnabled val="1"/>
        </dgm:presLayoutVars>
      </dgm:prSet>
      <dgm:spPr/>
      <dgm:t>
        <a:bodyPr/>
        <a:lstStyle/>
        <a:p>
          <a:endParaRPr lang="en-US"/>
        </a:p>
      </dgm:t>
    </dgm:pt>
    <dgm:pt modelId="{1E6E882E-6150-4E7C-B113-8628CA89ECC9}" type="pres">
      <dgm:prSet presAssocID="{62D7CDC6-6E00-4B6A-958E-8C829DAA817D}" presName="spV" presStyleCnt="0"/>
      <dgm:spPr/>
      <dgm:t>
        <a:bodyPr/>
        <a:lstStyle/>
        <a:p>
          <a:endParaRPr lang="en-US"/>
        </a:p>
      </dgm:t>
    </dgm:pt>
    <dgm:pt modelId="{8457616A-3436-4251-9148-FA85199BA88F}" type="pres">
      <dgm:prSet presAssocID="{4C5C0176-F6FF-4A68-A585-6EFA5DD9D2FA}" presName="linNode" presStyleCnt="0"/>
      <dgm:spPr/>
      <dgm:t>
        <a:bodyPr/>
        <a:lstStyle/>
        <a:p>
          <a:endParaRPr lang="en-US"/>
        </a:p>
      </dgm:t>
    </dgm:pt>
    <dgm:pt modelId="{87975F1D-EA60-463A-9301-81EC0DFE316D}" type="pres">
      <dgm:prSet presAssocID="{4C5C0176-F6FF-4A68-A585-6EFA5DD9D2FA}" presName="parTx" presStyleLbl="revTx" presStyleIdx="3" presStyleCnt="5">
        <dgm:presLayoutVars>
          <dgm:chMax val="1"/>
          <dgm:bulletEnabled val="1"/>
        </dgm:presLayoutVars>
      </dgm:prSet>
      <dgm:spPr/>
      <dgm:t>
        <a:bodyPr/>
        <a:lstStyle/>
        <a:p>
          <a:endParaRPr lang="en-US"/>
        </a:p>
      </dgm:t>
    </dgm:pt>
    <dgm:pt modelId="{CB1E2AD8-8456-4EA2-B7B9-E460258A0DFA}" type="pres">
      <dgm:prSet presAssocID="{4C5C0176-F6FF-4A68-A585-6EFA5DD9D2FA}" presName="bracket" presStyleLbl="parChTrans1D1" presStyleIdx="3" presStyleCnt="5"/>
      <dgm:spPr/>
      <dgm:t>
        <a:bodyPr/>
        <a:lstStyle/>
        <a:p>
          <a:endParaRPr lang="en-US"/>
        </a:p>
      </dgm:t>
    </dgm:pt>
    <dgm:pt modelId="{F6424FAF-DED8-4908-BA02-2F1F32490289}" type="pres">
      <dgm:prSet presAssocID="{4C5C0176-F6FF-4A68-A585-6EFA5DD9D2FA}" presName="spH" presStyleCnt="0"/>
      <dgm:spPr/>
      <dgm:t>
        <a:bodyPr/>
        <a:lstStyle/>
        <a:p>
          <a:endParaRPr lang="en-US"/>
        </a:p>
      </dgm:t>
    </dgm:pt>
    <dgm:pt modelId="{77743C57-B4A6-4B22-8B25-5126C967F2BC}" type="pres">
      <dgm:prSet presAssocID="{4C5C0176-F6FF-4A68-A585-6EFA5DD9D2FA}" presName="desTx" presStyleLbl="node1" presStyleIdx="3" presStyleCnt="5">
        <dgm:presLayoutVars>
          <dgm:bulletEnabled val="1"/>
        </dgm:presLayoutVars>
      </dgm:prSet>
      <dgm:spPr/>
      <dgm:t>
        <a:bodyPr/>
        <a:lstStyle/>
        <a:p>
          <a:endParaRPr lang="en-US"/>
        </a:p>
      </dgm:t>
    </dgm:pt>
    <dgm:pt modelId="{239ACD92-27FD-4C89-95A2-35E0A5B2DE2C}" type="pres">
      <dgm:prSet presAssocID="{15D71476-FC39-4E6C-9194-904BBDC86375}" presName="spV" presStyleCnt="0"/>
      <dgm:spPr/>
      <dgm:t>
        <a:bodyPr/>
        <a:lstStyle/>
        <a:p>
          <a:endParaRPr lang="en-US"/>
        </a:p>
      </dgm:t>
    </dgm:pt>
    <dgm:pt modelId="{53C13707-83E6-4A83-BF10-0EE8C0F4D93B}" type="pres">
      <dgm:prSet presAssocID="{4774ABED-13CC-4A59-90FC-9B53E284F218}" presName="linNode" presStyleCnt="0"/>
      <dgm:spPr/>
      <dgm:t>
        <a:bodyPr/>
        <a:lstStyle/>
        <a:p>
          <a:endParaRPr lang="en-US"/>
        </a:p>
      </dgm:t>
    </dgm:pt>
    <dgm:pt modelId="{5A4931DE-1FB4-4178-8383-E52DBF82B9D4}" type="pres">
      <dgm:prSet presAssocID="{4774ABED-13CC-4A59-90FC-9B53E284F218}" presName="parTx" presStyleLbl="revTx" presStyleIdx="4" presStyleCnt="5">
        <dgm:presLayoutVars>
          <dgm:chMax val="1"/>
          <dgm:bulletEnabled val="1"/>
        </dgm:presLayoutVars>
      </dgm:prSet>
      <dgm:spPr/>
      <dgm:t>
        <a:bodyPr/>
        <a:lstStyle/>
        <a:p>
          <a:endParaRPr lang="en-US"/>
        </a:p>
      </dgm:t>
    </dgm:pt>
    <dgm:pt modelId="{4AF6FF1D-40B7-4583-9BB1-42B2E594B27B}" type="pres">
      <dgm:prSet presAssocID="{4774ABED-13CC-4A59-90FC-9B53E284F218}" presName="bracket" presStyleLbl="parChTrans1D1" presStyleIdx="4" presStyleCnt="5"/>
      <dgm:spPr/>
      <dgm:t>
        <a:bodyPr/>
        <a:lstStyle/>
        <a:p>
          <a:endParaRPr lang="en-US"/>
        </a:p>
      </dgm:t>
    </dgm:pt>
    <dgm:pt modelId="{7140E3A4-5A72-49EB-8A37-A7DBCFC61BDD}" type="pres">
      <dgm:prSet presAssocID="{4774ABED-13CC-4A59-90FC-9B53E284F218}" presName="spH" presStyleCnt="0"/>
      <dgm:spPr/>
      <dgm:t>
        <a:bodyPr/>
        <a:lstStyle/>
        <a:p>
          <a:endParaRPr lang="en-US"/>
        </a:p>
      </dgm:t>
    </dgm:pt>
    <dgm:pt modelId="{8F003525-661F-4DF8-93EC-3200785A09A6}" type="pres">
      <dgm:prSet presAssocID="{4774ABED-13CC-4A59-90FC-9B53E284F218}" presName="desTx" presStyleLbl="node1" presStyleIdx="4" presStyleCnt="5">
        <dgm:presLayoutVars>
          <dgm:bulletEnabled val="1"/>
        </dgm:presLayoutVars>
      </dgm:prSet>
      <dgm:spPr/>
      <dgm:t>
        <a:bodyPr/>
        <a:lstStyle/>
        <a:p>
          <a:endParaRPr lang="en-US"/>
        </a:p>
      </dgm:t>
    </dgm:pt>
  </dgm:ptLst>
  <dgm:cxnLst>
    <dgm:cxn modelId="{4A3B549B-58F9-4ED7-BBE0-E4E516E96A30}" type="presOf" srcId="{4774ABED-13CC-4A59-90FC-9B53E284F218}" destId="{5A4931DE-1FB4-4178-8383-E52DBF82B9D4}" srcOrd="0" destOrd="0" presId="urn:diagrams.loki3.com/BracketList"/>
    <dgm:cxn modelId="{51B552B4-7E69-4C71-95F9-5E10935643C4}" srcId="{447AF50D-ABFF-426C-A826-7AB7AAE6FB6D}" destId="{7B8BE31F-4E1C-4C94-BA20-7AB3AC9B9958}" srcOrd="2" destOrd="0" parTransId="{42E980B2-1F06-48E2-BAC9-E39B73EBBAC2}" sibTransId="{62D7CDC6-6E00-4B6A-958E-8C829DAA817D}"/>
    <dgm:cxn modelId="{4299D3CA-DF78-4BF2-9EB1-597C165A1784}" srcId="{8D72AD18-8BF7-4FCE-B994-8F3FFA56FFCC}" destId="{867A92F2-F878-460F-8403-DF184469CA49}" srcOrd="0" destOrd="0" parTransId="{EDF3C836-E4CE-4F0B-AE08-5FD6C5A52AEB}" sibTransId="{5979E97A-02FC-474F-ADE2-3B20DC980AE4}"/>
    <dgm:cxn modelId="{E9F182C5-CD6A-446D-9E5F-EFCDE1853AFF}" srcId="{447AF50D-ABFF-426C-A826-7AB7AAE6FB6D}" destId="{4C5C0176-F6FF-4A68-A585-6EFA5DD9D2FA}" srcOrd="3" destOrd="0" parTransId="{DC6398AE-0202-4EEC-9F60-C8FB2D9A6DD8}" sibTransId="{15D71476-FC39-4E6C-9194-904BBDC86375}"/>
    <dgm:cxn modelId="{9EAF602A-50E0-4DEC-9469-A2A8D89B3942}" srcId="{6098165C-B1D5-4CFF-B916-8E0C6C59787B}" destId="{4C0AFF88-B803-4DDD-917F-7BC985EA1E78}" srcOrd="1" destOrd="0" parTransId="{B82E6C43-1F54-473A-9F7E-3A2AA0EC1D5A}" sibTransId="{96AA7798-B12E-428C-969B-CC7CC81E22A4}"/>
    <dgm:cxn modelId="{8C1688FB-F52D-4CB3-A42F-ABAA84E06B3C}" srcId="{447AF50D-ABFF-426C-A826-7AB7AAE6FB6D}" destId="{8D72AD18-8BF7-4FCE-B994-8F3FFA56FFCC}" srcOrd="1" destOrd="0" parTransId="{63313FC8-DC81-4463-B54F-2938E1EE5056}" sibTransId="{7BEC2C03-F407-42DE-BCDA-E492DCB85D81}"/>
    <dgm:cxn modelId="{EE810823-3D16-47F3-8AD2-E1459B075760}" type="presOf" srcId="{867A92F2-F878-460F-8403-DF184469CA49}" destId="{33171395-F735-4112-89BA-5CDC1806CDA5}" srcOrd="0" destOrd="0" presId="urn:diagrams.loki3.com/BracketList"/>
    <dgm:cxn modelId="{86C1EBA2-CFB5-4AD0-82E9-FBD6499C49E9}" srcId="{7B8BE31F-4E1C-4C94-BA20-7AB3AC9B9958}" destId="{87D51608-F891-424D-94DD-FE0D826DC77B}" srcOrd="0" destOrd="0" parTransId="{EA40A27D-66A0-47DE-998F-10FD4C5A61CB}" sibTransId="{9185CB8E-1548-473C-B3DE-C7D330541C46}"/>
    <dgm:cxn modelId="{19199B41-C0B4-4267-8589-7362742F95FD}" type="presOf" srcId="{87D51608-F891-424D-94DD-FE0D826DC77B}" destId="{4E7F1F0E-1ABF-41E9-A9C5-443A39A0A6E3}" srcOrd="0" destOrd="0" presId="urn:diagrams.loki3.com/BracketList"/>
    <dgm:cxn modelId="{A92AD0B2-E582-4DCA-B0E3-402E88A145B2}" srcId="{447AF50D-ABFF-426C-A826-7AB7AAE6FB6D}" destId="{4774ABED-13CC-4A59-90FC-9B53E284F218}" srcOrd="4" destOrd="0" parTransId="{F607D20E-2E3A-408E-8A35-C56EC94A0BB6}" sibTransId="{94380F88-005B-456F-865B-B338D834C6B9}"/>
    <dgm:cxn modelId="{5566F366-0FB9-4520-AB75-1E81459882EA}" type="presOf" srcId="{447AF50D-ABFF-426C-A826-7AB7AAE6FB6D}" destId="{DAAD4A43-01E7-4BE7-9874-86CEF2347BD9}" srcOrd="0" destOrd="0" presId="urn:diagrams.loki3.com/BracketList"/>
    <dgm:cxn modelId="{38C0D2A7-7092-42C9-A0D1-5D956B8D9166}" srcId="{4774ABED-13CC-4A59-90FC-9B53E284F218}" destId="{BB0BB34D-53B8-445B-B356-85176876BA3A}" srcOrd="0" destOrd="0" parTransId="{D8A3FB9C-1010-4205-9C0C-6855870145F6}" sibTransId="{D6C3A74F-8525-4654-8D58-D2860CFEF5F5}"/>
    <dgm:cxn modelId="{0590A064-EFEA-4945-8D2E-9A738F7A6176}" type="presOf" srcId="{F6F37482-F38D-4E9A-A85C-49B8B343ABC5}" destId="{D793D152-333F-4BC6-86EA-4A6921294FBD}" srcOrd="0" destOrd="0" presId="urn:diagrams.loki3.com/BracketList"/>
    <dgm:cxn modelId="{09EF15EE-37EB-42F6-9FDA-B9EF63E13522}" type="presOf" srcId="{4C5C0176-F6FF-4A68-A585-6EFA5DD9D2FA}" destId="{87975F1D-EA60-463A-9301-81EC0DFE316D}" srcOrd="0" destOrd="0" presId="urn:diagrams.loki3.com/BracketList"/>
    <dgm:cxn modelId="{32EC2061-19C2-4881-B05A-4CCFC2CC48EB}" type="presOf" srcId="{7B8BE31F-4E1C-4C94-BA20-7AB3AC9B9958}" destId="{552940D8-0BDB-43E3-81F5-D969681B2236}" srcOrd="0" destOrd="0" presId="urn:diagrams.loki3.com/BracketList"/>
    <dgm:cxn modelId="{87C499AC-7401-44AC-9DE7-680CDC6A68FE}" srcId="{6098165C-B1D5-4CFF-B916-8E0C6C59787B}" destId="{F6F37482-F38D-4E9A-A85C-49B8B343ABC5}" srcOrd="0" destOrd="0" parTransId="{AC4F2F52-95E8-4A38-8D03-50009E7BF185}" sibTransId="{7FAFB8F3-CAE6-44DB-A2D0-3E23A773207A}"/>
    <dgm:cxn modelId="{67A91F71-3FAF-4774-BF8C-5D3EC66DB4FD}" srcId="{447AF50D-ABFF-426C-A826-7AB7AAE6FB6D}" destId="{6098165C-B1D5-4CFF-B916-8E0C6C59787B}" srcOrd="0" destOrd="0" parTransId="{F0A6F801-82D8-45BC-8CB4-DF477DCC59B1}" sibTransId="{27400D23-F361-4C6D-B12C-F3F29B61B531}"/>
    <dgm:cxn modelId="{43BD3DD5-29B9-4B58-AF3D-B8E8CDBF94AD}" type="presOf" srcId="{4C0AFF88-B803-4DDD-917F-7BC985EA1E78}" destId="{D793D152-333F-4BC6-86EA-4A6921294FBD}" srcOrd="0" destOrd="1" presId="urn:diagrams.loki3.com/BracketList"/>
    <dgm:cxn modelId="{76888D98-6A9F-4F50-A613-32B630CD3CED}" type="presOf" srcId="{8D72AD18-8BF7-4FCE-B994-8F3FFA56FFCC}" destId="{0DEE21B9-3435-40AF-B3B5-4C060199E1D7}" srcOrd="0" destOrd="0" presId="urn:diagrams.loki3.com/BracketList"/>
    <dgm:cxn modelId="{33770597-D14E-481F-B6E9-D68FA2C85039}" type="presOf" srcId="{6098165C-B1D5-4CFF-B916-8E0C6C59787B}" destId="{5F157DF2-5211-48FD-A589-B901A1639BE6}" srcOrd="0" destOrd="0" presId="urn:diagrams.loki3.com/BracketList"/>
    <dgm:cxn modelId="{F790D472-E43F-49AC-BE69-C9C2A9272ABB}" srcId="{4C5C0176-F6FF-4A68-A585-6EFA5DD9D2FA}" destId="{0554FF0C-5A6A-432E-B271-E4EAB371735A}" srcOrd="0" destOrd="0" parTransId="{0BCA7200-B20A-41B6-B031-207A65C3A857}" sibTransId="{AA2FC4EA-22C9-4F1D-A5E5-56AE7B1951E7}"/>
    <dgm:cxn modelId="{B4024926-5A19-499C-A320-DBA05DD72C1E}" type="presOf" srcId="{0554FF0C-5A6A-432E-B271-E4EAB371735A}" destId="{77743C57-B4A6-4B22-8B25-5126C967F2BC}" srcOrd="0" destOrd="0" presId="urn:diagrams.loki3.com/BracketList"/>
    <dgm:cxn modelId="{812D0D7D-28A1-4E50-9A69-E12AD25EE073}" type="presOf" srcId="{BB0BB34D-53B8-445B-B356-85176876BA3A}" destId="{8F003525-661F-4DF8-93EC-3200785A09A6}" srcOrd="0" destOrd="0" presId="urn:diagrams.loki3.com/BracketList"/>
    <dgm:cxn modelId="{AE3A7040-3C31-4AD4-8483-3613C2AC39EE}" type="presParOf" srcId="{DAAD4A43-01E7-4BE7-9874-86CEF2347BD9}" destId="{765BCDA8-2823-4C89-A644-EA64B7DD0EEF}" srcOrd="0" destOrd="0" presId="urn:diagrams.loki3.com/BracketList"/>
    <dgm:cxn modelId="{A47A3B27-210A-4F00-8036-1FD2B4EF54F6}" type="presParOf" srcId="{765BCDA8-2823-4C89-A644-EA64B7DD0EEF}" destId="{5F157DF2-5211-48FD-A589-B901A1639BE6}" srcOrd="0" destOrd="0" presId="urn:diagrams.loki3.com/BracketList"/>
    <dgm:cxn modelId="{9B4A436F-9DD7-44A4-A1D7-6A23830024A3}" type="presParOf" srcId="{765BCDA8-2823-4C89-A644-EA64B7DD0EEF}" destId="{3EA5E1A3-8C7A-4E89-88CB-84969032EC8A}" srcOrd="1" destOrd="0" presId="urn:diagrams.loki3.com/BracketList"/>
    <dgm:cxn modelId="{4361D6E8-F7A2-4390-B0F6-5DF72520204C}" type="presParOf" srcId="{765BCDA8-2823-4C89-A644-EA64B7DD0EEF}" destId="{4F1044D1-36F3-4A1B-BFE4-41185BB45EEE}" srcOrd="2" destOrd="0" presId="urn:diagrams.loki3.com/BracketList"/>
    <dgm:cxn modelId="{1E319604-F397-431A-934B-E7F520DE4F24}" type="presParOf" srcId="{765BCDA8-2823-4C89-A644-EA64B7DD0EEF}" destId="{D793D152-333F-4BC6-86EA-4A6921294FBD}" srcOrd="3" destOrd="0" presId="urn:diagrams.loki3.com/BracketList"/>
    <dgm:cxn modelId="{0137A3C5-5F00-4E60-AA28-25B11C575FA2}" type="presParOf" srcId="{DAAD4A43-01E7-4BE7-9874-86CEF2347BD9}" destId="{83BF9ACB-3382-45F2-B602-86DE1D2BECB1}" srcOrd="1" destOrd="0" presId="urn:diagrams.loki3.com/BracketList"/>
    <dgm:cxn modelId="{3B8AA467-D7FE-4B4D-AFAD-4F92A8912C03}" type="presParOf" srcId="{DAAD4A43-01E7-4BE7-9874-86CEF2347BD9}" destId="{E5CA8AB2-33B3-4EC2-8BC3-95144717B37A}" srcOrd="2" destOrd="0" presId="urn:diagrams.loki3.com/BracketList"/>
    <dgm:cxn modelId="{A6423A07-9F73-4D7B-86D3-2EA396BB7858}" type="presParOf" srcId="{E5CA8AB2-33B3-4EC2-8BC3-95144717B37A}" destId="{0DEE21B9-3435-40AF-B3B5-4C060199E1D7}" srcOrd="0" destOrd="0" presId="urn:diagrams.loki3.com/BracketList"/>
    <dgm:cxn modelId="{57B31031-D211-4DB2-B0B3-F6A2A6FC79C6}" type="presParOf" srcId="{E5CA8AB2-33B3-4EC2-8BC3-95144717B37A}" destId="{E6B86A40-79FF-45BA-8C7B-A1B00C706423}" srcOrd="1" destOrd="0" presId="urn:diagrams.loki3.com/BracketList"/>
    <dgm:cxn modelId="{D2BAC240-68C1-469F-8268-9BD8A59ABBAD}" type="presParOf" srcId="{E5CA8AB2-33B3-4EC2-8BC3-95144717B37A}" destId="{767D789C-5A7A-444A-8351-4B724C567F85}" srcOrd="2" destOrd="0" presId="urn:diagrams.loki3.com/BracketList"/>
    <dgm:cxn modelId="{CB61C1ED-0586-4E37-A14F-9FF37B630A2F}" type="presParOf" srcId="{E5CA8AB2-33B3-4EC2-8BC3-95144717B37A}" destId="{33171395-F735-4112-89BA-5CDC1806CDA5}" srcOrd="3" destOrd="0" presId="urn:diagrams.loki3.com/BracketList"/>
    <dgm:cxn modelId="{E39C2978-C7F8-4663-89AA-FB3B741B84FC}" type="presParOf" srcId="{DAAD4A43-01E7-4BE7-9874-86CEF2347BD9}" destId="{83A6531F-98E2-469B-A6BB-93F54BA01E91}" srcOrd="3" destOrd="0" presId="urn:diagrams.loki3.com/BracketList"/>
    <dgm:cxn modelId="{05958F0F-5A7B-4DD6-B320-C9AD91C9E691}" type="presParOf" srcId="{DAAD4A43-01E7-4BE7-9874-86CEF2347BD9}" destId="{60C6C80D-5E4B-4A57-8867-6B487F799537}" srcOrd="4" destOrd="0" presId="urn:diagrams.loki3.com/BracketList"/>
    <dgm:cxn modelId="{1B4A64E8-3B8F-49A9-9262-D89EE14742DD}" type="presParOf" srcId="{60C6C80D-5E4B-4A57-8867-6B487F799537}" destId="{552940D8-0BDB-43E3-81F5-D969681B2236}" srcOrd="0" destOrd="0" presId="urn:diagrams.loki3.com/BracketList"/>
    <dgm:cxn modelId="{F22FC3D4-270C-4F10-BE8E-15D077CE0FC9}" type="presParOf" srcId="{60C6C80D-5E4B-4A57-8867-6B487F799537}" destId="{31F4793F-52C3-4273-81AD-25C284411FAE}" srcOrd="1" destOrd="0" presId="urn:diagrams.loki3.com/BracketList"/>
    <dgm:cxn modelId="{4CF59735-A792-4189-BA08-6E7432E7B406}" type="presParOf" srcId="{60C6C80D-5E4B-4A57-8867-6B487F799537}" destId="{42592561-6CB9-475B-93D5-6D0BC56F398C}" srcOrd="2" destOrd="0" presId="urn:diagrams.loki3.com/BracketList"/>
    <dgm:cxn modelId="{8B23BAC0-4200-4294-AFA1-56DF23282565}" type="presParOf" srcId="{60C6C80D-5E4B-4A57-8867-6B487F799537}" destId="{4E7F1F0E-1ABF-41E9-A9C5-443A39A0A6E3}" srcOrd="3" destOrd="0" presId="urn:diagrams.loki3.com/BracketList"/>
    <dgm:cxn modelId="{2504A029-FFAA-4A8C-9B3E-4FA0BB308ACD}" type="presParOf" srcId="{DAAD4A43-01E7-4BE7-9874-86CEF2347BD9}" destId="{1E6E882E-6150-4E7C-B113-8628CA89ECC9}" srcOrd="5" destOrd="0" presId="urn:diagrams.loki3.com/BracketList"/>
    <dgm:cxn modelId="{D1C640C1-0773-4CC5-8D40-F99C97C37F59}" type="presParOf" srcId="{DAAD4A43-01E7-4BE7-9874-86CEF2347BD9}" destId="{8457616A-3436-4251-9148-FA85199BA88F}" srcOrd="6" destOrd="0" presId="urn:diagrams.loki3.com/BracketList"/>
    <dgm:cxn modelId="{36FBF1CF-7E76-453B-A92D-58531853DC8B}" type="presParOf" srcId="{8457616A-3436-4251-9148-FA85199BA88F}" destId="{87975F1D-EA60-463A-9301-81EC0DFE316D}" srcOrd="0" destOrd="0" presId="urn:diagrams.loki3.com/BracketList"/>
    <dgm:cxn modelId="{D958F86C-7830-46E9-B07B-96D6AA84D71D}" type="presParOf" srcId="{8457616A-3436-4251-9148-FA85199BA88F}" destId="{CB1E2AD8-8456-4EA2-B7B9-E460258A0DFA}" srcOrd="1" destOrd="0" presId="urn:diagrams.loki3.com/BracketList"/>
    <dgm:cxn modelId="{7D117AAE-F33A-41A8-98DC-D3F9E8453501}" type="presParOf" srcId="{8457616A-3436-4251-9148-FA85199BA88F}" destId="{F6424FAF-DED8-4908-BA02-2F1F32490289}" srcOrd="2" destOrd="0" presId="urn:diagrams.loki3.com/BracketList"/>
    <dgm:cxn modelId="{65DEF97A-08E2-490D-8B07-AF02EF8EE272}" type="presParOf" srcId="{8457616A-3436-4251-9148-FA85199BA88F}" destId="{77743C57-B4A6-4B22-8B25-5126C967F2BC}" srcOrd="3" destOrd="0" presId="urn:diagrams.loki3.com/BracketList"/>
    <dgm:cxn modelId="{61E951E4-E29A-4D7B-92BE-61F6E2EF8139}" type="presParOf" srcId="{DAAD4A43-01E7-4BE7-9874-86CEF2347BD9}" destId="{239ACD92-27FD-4C89-95A2-35E0A5B2DE2C}" srcOrd="7" destOrd="0" presId="urn:diagrams.loki3.com/BracketList"/>
    <dgm:cxn modelId="{F51EABDA-6310-4C96-8A5A-89ACF5843F9D}" type="presParOf" srcId="{DAAD4A43-01E7-4BE7-9874-86CEF2347BD9}" destId="{53C13707-83E6-4A83-BF10-0EE8C0F4D93B}" srcOrd="8" destOrd="0" presId="urn:diagrams.loki3.com/BracketList"/>
    <dgm:cxn modelId="{0DA94CBC-FC70-4735-9A91-3D148FDAEF59}" type="presParOf" srcId="{53C13707-83E6-4A83-BF10-0EE8C0F4D93B}" destId="{5A4931DE-1FB4-4178-8383-E52DBF82B9D4}" srcOrd="0" destOrd="0" presId="urn:diagrams.loki3.com/BracketList"/>
    <dgm:cxn modelId="{7108811B-2382-4DC2-AA1C-A2D375D30E9C}" type="presParOf" srcId="{53C13707-83E6-4A83-BF10-0EE8C0F4D93B}" destId="{4AF6FF1D-40B7-4583-9BB1-42B2E594B27B}" srcOrd="1" destOrd="0" presId="urn:diagrams.loki3.com/BracketList"/>
    <dgm:cxn modelId="{72FCAF2E-34AD-4A26-874F-DA7CCE6E7A18}" type="presParOf" srcId="{53C13707-83E6-4A83-BF10-0EE8C0F4D93B}" destId="{7140E3A4-5A72-49EB-8A37-A7DBCFC61BDD}" srcOrd="2" destOrd="0" presId="urn:diagrams.loki3.com/BracketList"/>
    <dgm:cxn modelId="{A123C3CB-3BDB-452D-9A45-2E87E4A0FA23}" type="presParOf" srcId="{53C13707-83E6-4A83-BF10-0EE8C0F4D93B}" destId="{8F003525-661F-4DF8-93EC-3200785A09A6}"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FDC44176-14A3-4119-BB67-4487814B26DA}" type="doc">
      <dgm:prSet loTypeId="urn:microsoft.com/office/officeart/2005/8/layout/vList2" loCatId="list" qsTypeId="urn:microsoft.com/office/officeart/2005/8/quickstyle/3d3" qsCatId="3D" csTypeId="urn:microsoft.com/office/officeart/2005/8/colors/colorful4" csCatId="colorful" phldr="1"/>
      <dgm:spPr/>
      <dgm:t>
        <a:bodyPr/>
        <a:lstStyle/>
        <a:p>
          <a:endParaRPr lang="en-US"/>
        </a:p>
      </dgm:t>
    </dgm:pt>
    <dgm:pt modelId="{7B420D5E-6F5D-4EC9-B9E3-0CE7F5EBEF08}">
      <dgm:prSet/>
      <dgm:spPr/>
      <dgm:t>
        <a:bodyPr/>
        <a:lstStyle/>
        <a:p>
          <a:pPr rtl="0"/>
          <a:r>
            <a:rPr lang="en-US" dirty="0" smtClean="0"/>
            <a:t>Beers are darker, duller and with less stability</a:t>
          </a:r>
        </a:p>
      </dgm:t>
    </dgm:pt>
    <dgm:pt modelId="{55B09C67-9F3F-4481-A797-5C7A6844DA39}" type="parTrans" cxnId="{9B1726D3-B35C-45EF-AE12-976F95607D89}">
      <dgm:prSet/>
      <dgm:spPr/>
      <dgm:t>
        <a:bodyPr/>
        <a:lstStyle/>
        <a:p>
          <a:endParaRPr lang="en-US"/>
        </a:p>
      </dgm:t>
    </dgm:pt>
    <dgm:pt modelId="{44F984F7-2FA0-43AE-B7A1-0B87DA28798E}" type="sibTrans" cxnId="{9B1726D3-B35C-45EF-AE12-976F95607D89}">
      <dgm:prSet/>
      <dgm:spPr/>
      <dgm:t>
        <a:bodyPr/>
        <a:lstStyle/>
        <a:p>
          <a:endParaRPr lang="en-US"/>
        </a:p>
      </dgm:t>
    </dgm:pt>
    <dgm:pt modelId="{14DF6CA6-54ED-4796-AEFC-C0B4B0451F38}" type="pres">
      <dgm:prSet presAssocID="{FDC44176-14A3-4119-BB67-4487814B26DA}" presName="linear" presStyleCnt="0">
        <dgm:presLayoutVars>
          <dgm:animLvl val="lvl"/>
          <dgm:resizeHandles val="exact"/>
        </dgm:presLayoutVars>
      </dgm:prSet>
      <dgm:spPr/>
      <dgm:t>
        <a:bodyPr/>
        <a:lstStyle/>
        <a:p>
          <a:endParaRPr lang="en-US"/>
        </a:p>
      </dgm:t>
    </dgm:pt>
    <dgm:pt modelId="{2E1B60D5-2C26-4937-8415-CA6F6BE2A39A}" type="pres">
      <dgm:prSet presAssocID="{7B420D5E-6F5D-4EC9-B9E3-0CE7F5EBEF08}" presName="parentText" presStyleLbl="node1" presStyleIdx="0" presStyleCnt="1">
        <dgm:presLayoutVars>
          <dgm:chMax val="0"/>
          <dgm:bulletEnabled val="1"/>
        </dgm:presLayoutVars>
      </dgm:prSet>
      <dgm:spPr/>
      <dgm:t>
        <a:bodyPr/>
        <a:lstStyle/>
        <a:p>
          <a:endParaRPr lang="en-US"/>
        </a:p>
      </dgm:t>
    </dgm:pt>
  </dgm:ptLst>
  <dgm:cxnLst>
    <dgm:cxn modelId="{0E014CF3-91C3-4AF3-A6B0-3F1E17716564}" type="presOf" srcId="{FDC44176-14A3-4119-BB67-4487814B26DA}" destId="{14DF6CA6-54ED-4796-AEFC-C0B4B0451F38}" srcOrd="0" destOrd="0" presId="urn:microsoft.com/office/officeart/2005/8/layout/vList2"/>
    <dgm:cxn modelId="{9B1726D3-B35C-45EF-AE12-976F95607D89}" srcId="{FDC44176-14A3-4119-BB67-4487814B26DA}" destId="{7B420D5E-6F5D-4EC9-B9E3-0CE7F5EBEF08}" srcOrd="0" destOrd="0" parTransId="{55B09C67-9F3F-4481-A797-5C7A6844DA39}" sibTransId="{44F984F7-2FA0-43AE-B7A1-0B87DA28798E}"/>
    <dgm:cxn modelId="{8349D980-EB5E-4734-AB78-431B8668D442}" type="presOf" srcId="{7B420D5E-6F5D-4EC9-B9E3-0CE7F5EBEF08}" destId="{2E1B60D5-2C26-4937-8415-CA6F6BE2A39A}" srcOrd="0" destOrd="0" presId="urn:microsoft.com/office/officeart/2005/8/layout/vList2"/>
    <dgm:cxn modelId="{68B5E9B7-4BDF-46A3-BA07-ADA694B6FEB5}" type="presParOf" srcId="{14DF6CA6-54ED-4796-AEFC-C0B4B0451F38}" destId="{2E1B60D5-2C26-4937-8415-CA6F6BE2A39A}"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FDC44176-14A3-4119-BB67-4487814B26DA}" type="doc">
      <dgm:prSet loTypeId="urn:microsoft.com/office/officeart/2005/8/layout/vList2" loCatId="list" qsTypeId="urn:microsoft.com/office/officeart/2005/8/quickstyle/3d3" qsCatId="3D" csTypeId="urn:microsoft.com/office/officeart/2005/8/colors/colorful4" csCatId="colorful" phldr="1"/>
      <dgm:spPr/>
      <dgm:t>
        <a:bodyPr/>
        <a:lstStyle/>
        <a:p>
          <a:endParaRPr lang="en-US"/>
        </a:p>
      </dgm:t>
    </dgm:pt>
    <dgm:pt modelId="{7B420D5E-6F5D-4EC9-B9E3-0CE7F5EBEF08}">
      <dgm:prSet/>
      <dgm:spPr/>
      <dgm:t>
        <a:bodyPr/>
        <a:lstStyle/>
        <a:p>
          <a:pPr rtl="0"/>
          <a:r>
            <a:rPr lang="en-US" dirty="0" smtClean="0"/>
            <a:t>All experiments showing oxygen taste damage were performed at a lab scale </a:t>
          </a:r>
          <a:br>
            <a:rPr lang="en-US" dirty="0" smtClean="0"/>
          </a:br>
          <a:r>
            <a:rPr lang="en-US" dirty="0" smtClean="0"/>
            <a:t>(aka homebrew scale)</a:t>
          </a:r>
        </a:p>
      </dgm:t>
    </dgm:pt>
    <dgm:pt modelId="{55B09C67-9F3F-4481-A797-5C7A6844DA39}" type="parTrans" cxnId="{9B1726D3-B35C-45EF-AE12-976F95607D89}">
      <dgm:prSet/>
      <dgm:spPr/>
      <dgm:t>
        <a:bodyPr/>
        <a:lstStyle/>
        <a:p>
          <a:endParaRPr lang="en-US"/>
        </a:p>
      </dgm:t>
    </dgm:pt>
    <dgm:pt modelId="{44F984F7-2FA0-43AE-B7A1-0B87DA28798E}" type="sibTrans" cxnId="{9B1726D3-B35C-45EF-AE12-976F95607D89}">
      <dgm:prSet/>
      <dgm:spPr/>
      <dgm:t>
        <a:bodyPr/>
        <a:lstStyle/>
        <a:p>
          <a:endParaRPr lang="en-US"/>
        </a:p>
      </dgm:t>
    </dgm:pt>
    <dgm:pt modelId="{6EE9360E-445C-4B0B-A10F-5D7B4C5833F5}">
      <dgm:prSet/>
      <dgm:spPr/>
      <dgm:t>
        <a:bodyPr/>
        <a:lstStyle/>
        <a:p>
          <a:pPr rtl="0"/>
          <a:r>
            <a:rPr lang="en-US" dirty="0" smtClean="0"/>
            <a:t>Little effect was demonstrated in an industrial scale</a:t>
          </a:r>
        </a:p>
      </dgm:t>
    </dgm:pt>
    <dgm:pt modelId="{875BF942-4FB3-4785-893B-4BD756ACD0DC}" type="parTrans" cxnId="{7ED20675-84B2-43FB-9BB4-47120933096C}">
      <dgm:prSet/>
      <dgm:spPr/>
      <dgm:t>
        <a:bodyPr/>
        <a:lstStyle/>
        <a:p>
          <a:endParaRPr lang="en-US"/>
        </a:p>
      </dgm:t>
    </dgm:pt>
    <dgm:pt modelId="{070EB8BB-D4C7-48C3-8C52-FF5EA25ADDAB}" type="sibTrans" cxnId="{7ED20675-84B2-43FB-9BB4-47120933096C}">
      <dgm:prSet/>
      <dgm:spPr/>
      <dgm:t>
        <a:bodyPr/>
        <a:lstStyle/>
        <a:p>
          <a:endParaRPr lang="en-US"/>
        </a:p>
      </dgm:t>
    </dgm:pt>
    <dgm:pt modelId="{6373540A-31BF-4A46-9CBA-91B601592E55}">
      <dgm:prSet/>
      <dgm:spPr/>
      <dgm:t>
        <a:bodyPr/>
        <a:lstStyle/>
        <a:p>
          <a:pPr rtl="0"/>
          <a:r>
            <a:rPr lang="en-US" dirty="0" smtClean="0">
              <a:solidFill>
                <a:srgbClr val="FFFF00"/>
              </a:solidFill>
            </a:rPr>
            <a:t>WHY? Cube-square law?</a:t>
          </a:r>
        </a:p>
      </dgm:t>
    </dgm:pt>
    <dgm:pt modelId="{5E9A6548-6947-4967-83DD-E33546CD6EA9}" type="parTrans" cxnId="{5BC8085B-87DE-47AD-8F31-FDA6F7EF8D48}">
      <dgm:prSet/>
      <dgm:spPr/>
      <dgm:t>
        <a:bodyPr/>
        <a:lstStyle/>
        <a:p>
          <a:endParaRPr lang="en-US"/>
        </a:p>
      </dgm:t>
    </dgm:pt>
    <dgm:pt modelId="{2513AC4B-3A5E-41ED-B6DE-9139C2EDE224}" type="sibTrans" cxnId="{5BC8085B-87DE-47AD-8F31-FDA6F7EF8D48}">
      <dgm:prSet/>
      <dgm:spPr/>
      <dgm:t>
        <a:bodyPr/>
        <a:lstStyle/>
        <a:p>
          <a:endParaRPr lang="en-US"/>
        </a:p>
      </dgm:t>
    </dgm:pt>
    <dgm:pt modelId="{14DF6CA6-54ED-4796-AEFC-C0B4B0451F38}" type="pres">
      <dgm:prSet presAssocID="{FDC44176-14A3-4119-BB67-4487814B26DA}" presName="linear" presStyleCnt="0">
        <dgm:presLayoutVars>
          <dgm:animLvl val="lvl"/>
          <dgm:resizeHandles val="exact"/>
        </dgm:presLayoutVars>
      </dgm:prSet>
      <dgm:spPr/>
      <dgm:t>
        <a:bodyPr/>
        <a:lstStyle/>
        <a:p>
          <a:endParaRPr lang="en-US"/>
        </a:p>
      </dgm:t>
    </dgm:pt>
    <dgm:pt modelId="{2E1B60D5-2C26-4937-8415-CA6F6BE2A39A}" type="pres">
      <dgm:prSet presAssocID="{7B420D5E-6F5D-4EC9-B9E3-0CE7F5EBEF08}" presName="parentText" presStyleLbl="node1" presStyleIdx="0" presStyleCnt="3">
        <dgm:presLayoutVars>
          <dgm:chMax val="0"/>
          <dgm:bulletEnabled val="1"/>
        </dgm:presLayoutVars>
      </dgm:prSet>
      <dgm:spPr/>
      <dgm:t>
        <a:bodyPr/>
        <a:lstStyle/>
        <a:p>
          <a:endParaRPr lang="en-US"/>
        </a:p>
      </dgm:t>
    </dgm:pt>
    <dgm:pt modelId="{1E112DE9-EDEA-4F12-AD74-3C5EF970634B}" type="pres">
      <dgm:prSet presAssocID="{44F984F7-2FA0-43AE-B7A1-0B87DA28798E}" presName="spacer" presStyleCnt="0"/>
      <dgm:spPr/>
    </dgm:pt>
    <dgm:pt modelId="{F5EF1ADF-0789-4A75-BE08-24A75AAC2BE7}" type="pres">
      <dgm:prSet presAssocID="{6EE9360E-445C-4B0B-A10F-5D7B4C5833F5}" presName="parentText" presStyleLbl="node1" presStyleIdx="1" presStyleCnt="3">
        <dgm:presLayoutVars>
          <dgm:chMax val="0"/>
          <dgm:bulletEnabled val="1"/>
        </dgm:presLayoutVars>
      </dgm:prSet>
      <dgm:spPr/>
      <dgm:t>
        <a:bodyPr/>
        <a:lstStyle/>
        <a:p>
          <a:endParaRPr lang="en-US"/>
        </a:p>
      </dgm:t>
    </dgm:pt>
    <dgm:pt modelId="{005AD6C6-EE61-43F2-9014-1214D146FA70}" type="pres">
      <dgm:prSet presAssocID="{070EB8BB-D4C7-48C3-8C52-FF5EA25ADDAB}" presName="spacer" presStyleCnt="0"/>
      <dgm:spPr/>
    </dgm:pt>
    <dgm:pt modelId="{EF7646D2-1F24-49E2-A8C5-F6F7A73B714A}" type="pres">
      <dgm:prSet presAssocID="{6373540A-31BF-4A46-9CBA-91B601592E55}" presName="parentText" presStyleLbl="node1" presStyleIdx="2" presStyleCnt="3">
        <dgm:presLayoutVars>
          <dgm:chMax val="0"/>
          <dgm:bulletEnabled val="1"/>
        </dgm:presLayoutVars>
      </dgm:prSet>
      <dgm:spPr/>
      <dgm:t>
        <a:bodyPr/>
        <a:lstStyle/>
        <a:p>
          <a:endParaRPr lang="en-US"/>
        </a:p>
      </dgm:t>
    </dgm:pt>
  </dgm:ptLst>
  <dgm:cxnLst>
    <dgm:cxn modelId="{3B79C6D0-9305-4DA2-8BFB-AAD4D48587AE}" type="presOf" srcId="{6373540A-31BF-4A46-9CBA-91B601592E55}" destId="{EF7646D2-1F24-49E2-A8C5-F6F7A73B714A}" srcOrd="0" destOrd="0" presId="urn:microsoft.com/office/officeart/2005/8/layout/vList2"/>
    <dgm:cxn modelId="{F44B8CBC-9555-433C-8C23-5020C72B84B6}" type="presOf" srcId="{6EE9360E-445C-4B0B-A10F-5D7B4C5833F5}" destId="{F5EF1ADF-0789-4A75-BE08-24A75AAC2BE7}" srcOrd="0" destOrd="0" presId="urn:microsoft.com/office/officeart/2005/8/layout/vList2"/>
    <dgm:cxn modelId="{EB9EC8BD-39F5-4A5E-B415-2B8C0EE99E15}" type="presOf" srcId="{7B420D5E-6F5D-4EC9-B9E3-0CE7F5EBEF08}" destId="{2E1B60D5-2C26-4937-8415-CA6F6BE2A39A}" srcOrd="0" destOrd="0" presId="urn:microsoft.com/office/officeart/2005/8/layout/vList2"/>
    <dgm:cxn modelId="{9B1726D3-B35C-45EF-AE12-976F95607D89}" srcId="{FDC44176-14A3-4119-BB67-4487814B26DA}" destId="{7B420D5E-6F5D-4EC9-B9E3-0CE7F5EBEF08}" srcOrd="0" destOrd="0" parTransId="{55B09C67-9F3F-4481-A797-5C7A6844DA39}" sibTransId="{44F984F7-2FA0-43AE-B7A1-0B87DA28798E}"/>
    <dgm:cxn modelId="{BA941C8B-CC76-46F2-9B76-768AA088EB6B}" type="presOf" srcId="{FDC44176-14A3-4119-BB67-4487814B26DA}" destId="{14DF6CA6-54ED-4796-AEFC-C0B4B0451F38}" srcOrd="0" destOrd="0" presId="urn:microsoft.com/office/officeart/2005/8/layout/vList2"/>
    <dgm:cxn modelId="{7ED20675-84B2-43FB-9BB4-47120933096C}" srcId="{FDC44176-14A3-4119-BB67-4487814B26DA}" destId="{6EE9360E-445C-4B0B-A10F-5D7B4C5833F5}" srcOrd="1" destOrd="0" parTransId="{875BF942-4FB3-4785-893B-4BD756ACD0DC}" sibTransId="{070EB8BB-D4C7-48C3-8C52-FF5EA25ADDAB}"/>
    <dgm:cxn modelId="{5BC8085B-87DE-47AD-8F31-FDA6F7EF8D48}" srcId="{FDC44176-14A3-4119-BB67-4487814B26DA}" destId="{6373540A-31BF-4A46-9CBA-91B601592E55}" srcOrd="2" destOrd="0" parTransId="{5E9A6548-6947-4967-83DD-E33546CD6EA9}" sibTransId="{2513AC4B-3A5E-41ED-B6DE-9139C2EDE224}"/>
    <dgm:cxn modelId="{3B325582-2A1C-4C7C-B122-71859632EB1A}" type="presParOf" srcId="{14DF6CA6-54ED-4796-AEFC-C0B4B0451F38}" destId="{2E1B60D5-2C26-4937-8415-CA6F6BE2A39A}" srcOrd="0" destOrd="0" presId="urn:microsoft.com/office/officeart/2005/8/layout/vList2"/>
    <dgm:cxn modelId="{DCF7340E-7887-4EF9-BA4E-F60858AA5AAD}" type="presParOf" srcId="{14DF6CA6-54ED-4796-AEFC-C0B4B0451F38}" destId="{1E112DE9-EDEA-4F12-AD74-3C5EF970634B}" srcOrd="1" destOrd="0" presId="urn:microsoft.com/office/officeart/2005/8/layout/vList2"/>
    <dgm:cxn modelId="{DDCFB90C-EA66-42FB-8F39-963EB598AB86}" type="presParOf" srcId="{14DF6CA6-54ED-4796-AEFC-C0B4B0451F38}" destId="{F5EF1ADF-0789-4A75-BE08-24A75AAC2BE7}" srcOrd="2" destOrd="0" presId="urn:microsoft.com/office/officeart/2005/8/layout/vList2"/>
    <dgm:cxn modelId="{C3B6F8CA-0C61-4036-A4A8-EAEB2FC4EAA4}" type="presParOf" srcId="{14DF6CA6-54ED-4796-AEFC-C0B4B0451F38}" destId="{005AD6C6-EE61-43F2-9014-1214D146FA70}" srcOrd="3" destOrd="0" presId="urn:microsoft.com/office/officeart/2005/8/layout/vList2"/>
    <dgm:cxn modelId="{6ED56106-F124-4931-A9A0-E1A2ADA5DC63}" type="presParOf" srcId="{14DF6CA6-54ED-4796-AEFC-C0B4B0451F38}" destId="{EF7646D2-1F24-49E2-A8C5-F6F7A73B714A}"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6FD00A74-CE78-4206-8DD4-EFC372833F4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12CA3A1-7FB2-4AD8-9EE1-2840DBD1D961}">
      <dgm:prSet/>
      <dgm:spPr>
        <a:solidFill>
          <a:schemeClr val="accent1">
            <a:lumMod val="75000"/>
          </a:schemeClr>
        </a:solidFill>
      </dgm:spPr>
      <dgm:t>
        <a:bodyPr/>
        <a:lstStyle/>
        <a:p>
          <a:pPr rtl="0"/>
          <a:r>
            <a:rPr lang="en-US" dirty="0" smtClean="0"/>
            <a:t>Commercial batches can be higher than 100,000 liters (850 bbl)</a:t>
          </a:r>
          <a:endParaRPr lang="en-US" dirty="0"/>
        </a:p>
      </dgm:t>
    </dgm:pt>
    <dgm:pt modelId="{47D72E13-93B5-4CCA-8216-7BF4263BFFD9}" type="parTrans" cxnId="{C4D11929-4257-46A4-9BFF-1F8623E7B42A}">
      <dgm:prSet/>
      <dgm:spPr/>
      <dgm:t>
        <a:bodyPr/>
        <a:lstStyle/>
        <a:p>
          <a:endParaRPr lang="en-US"/>
        </a:p>
      </dgm:t>
    </dgm:pt>
    <dgm:pt modelId="{D4DA5BC1-5FC8-4693-9A54-29201C3B7647}" type="sibTrans" cxnId="{C4D11929-4257-46A4-9BFF-1F8623E7B42A}">
      <dgm:prSet/>
      <dgm:spPr/>
      <dgm:t>
        <a:bodyPr/>
        <a:lstStyle/>
        <a:p>
          <a:endParaRPr lang="en-US"/>
        </a:p>
      </dgm:t>
    </dgm:pt>
    <dgm:pt modelId="{776DD72C-9B9E-42DB-A6D0-9F660DB210B4}">
      <dgm:prSet/>
      <dgm:spPr>
        <a:solidFill>
          <a:schemeClr val="accent1">
            <a:lumMod val="75000"/>
          </a:schemeClr>
        </a:solidFill>
      </dgm:spPr>
      <dgm:t>
        <a:bodyPr/>
        <a:lstStyle/>
        <a:p>
          <a:pPr rtl="0"/>
          <a:r>
            <a:rPr lang="en-US" dirty="0" smtClean="0"/>
            <a:t>Brewing scientists do NOT generally run experiments in </a:t>
          </a:r>
          <a:br>
            <a:rPr lang="en-US" dirty="0" smtClean="0"/>
          </a:br>
          <a:r>
            <a:rPr lang="en-US" dirty="0" smtClean="0"/>
            <a:t>large-scale commercial systems </a:t>
          </a:r>
          <a:endParaRPr lang="en-US" dirty="0"/>
        </a:p>
      </dgm:t>
    </dgm:pt>
    <dgm:pt modelId="{07B8A8B1-2061-44AB-92FA-01D599EA3096}" type="parTrans" cxnId="{95339B09-C2D2-436A-B50F-E2DA4691FAA9}">
      <dgm:prSet/>
      <dgm:spPr/>
      <dgm:t>
        <a:bodyPr/>
        <a:lstStyle/>
        <a:p>
          <a:endParaRPr lang="en-US"/>
        </a:p>
      </dgm:t>
    </dgm:pt>
    <dgm:pt modelId="{49B08522-91FE-4BA8-8D3A-986203AE7614}" type="sibTrans" cxnId="{95339B09-C2D2-436A-B50F-E2DA4691FAA9}">
      <dgm:prSet/>
      <dgm:spPr/>
      <dgm:t>
        <a:bodyPr/>
        <a:lstStyle/>
        <a:p>
          <a:endParaRPr lang="en-US"/>
        </a:p>
      </dgm:t>
    </dgm:pt>
    <dgm:pt modelId="{D5B3F483-43D4-4FC1-B5FA-7E6C4FCD6C77}">
      <dgm:prSet/>
      <dgm:spPr/>
      <dgm:t>
        <a:bodyPr/>
        <a:lstStyle/>
        <a:p>
          <a:pPr rtl="0"/>
          <a:r>
            <a:rPr lang="en-US" dirty="0" smtClean="0"/>
            <a:t>It would not make sense</a:t>
          </a:r>
          <a:endParaRPr lang="en-US" dirty="0"/>
        </a:p>
      </dgm:t>
    </dgm:pt>
    <dgm:pt modelId="{6870AD6E-4087-46E6-BDB2-FA4C153C5F07}" type="parTrans" cxnId="{8DC16E8C-4649-46C9-9759-3445DDF41564}">
      <dgm:prSet/>
      <dgm:spPr/>
      <dgm:t>
        <a:bodyPr/>
        <a:lstStyle/>
        <a:p>
          <a:endParaRPr lang="en-US"/>
        </a:p>
      </dgm:t>
    </dgm:pt>
    <dgm:pt modelId="{AF239746-BE99-492D-8B3F-44CC8513FB88}" type="sibTrans" cxnId="{8DC16E8C-4649-46C9-9759-3445DDF41564}">
      <dgm:prSet/>
      <dgm:spPr/>
      <dgm:t>
        <a:bodyPr/>
        <a:lstStyle/>
        <a:p>
          <a:endParaRPr lang="en-US"/>
        </a:p>
      </dgm:t>
    </dgm:pt>
    <dgm:pt modelId="{3E59AC79-7D5E-48B4-9BA8-238C63AFBF3C}">
      <dgm:prSet/>
      <dgm:spPr>
        <a:solidFill>
          <a:schemeClr val="accent1">
            <a:lumMod val="75000"/>
          </a:schemeClr>
        </a:solidFill>
      </dgm:spPr>
      <dgm:t>
        <a:bodyPr/>
        <a:lstStyle/>
        <a:p>
          <a:pPr rtl="0"/>
          <a:r>
            <a:rPr lang="en-US" dirty="0" smtClean="0"/>
            <a:t>Research is mostly done in pilot breweries, ranging in size from 50 to 500 liters (13 to 130 gallons) and many experiments are done in even smaller systems</a:t>
          </a:r>
          <a:endParaRPr lang="en-US" dirty="0"/>
        </a:p>
      </dgm:t>
    </dgm:pt>
    <dgm:pt modelId="{BDF84A5A-8C0B-4378-9DE2-5ABE3569465A}" type="parTrans" cxnId="{13094C47-E35E-481C-825C-589A9BABE949}">
      <dgm:prSet/>
      <dgm:spPr/>
      <dgm:t>
        <a:bodyPr/>
        <a:lstStyle/>
        <a:p>
          <a:endParaRPr lang="en-US"/>
        </a:p>
      </dgm:t>
    </dgm:pt>
    <dgm:pt modelId="{FED43E62-8157-44DF-9F3F-60448A48D899}" type="sibTrans" cxnId="{13094C47-E35E-481C-825C-589A9BABE949}">
      <dgm:prSet/>
      <dgm:spPr/>
      <dgm:t>
        <a:bodyPr/>
        <a:lstStyle/>
        <a:p>
          <a:endParaRPr lang="en-US"/>
        </a:p>
      </dgm:t>
    </dgm:pt>
    <dgm:pt modelId="{0E6AE28A-4D1A-4410-A4B8-7CF1F84B654B}">
      <dgm:prSet/>
      <dgm:spPr>
        <a:solidFill>
          <a:schemeClr val="accent1">
            <a:lumMod val="50000"/>
          </a:schemeClr>
        </a:solidFill>
      </dgm:spPr>
      <dgm:t>
        <a:bodyPr/>
        <a:lstStyle/>
        <a:p>
          <a:pPr rtl="0"/>
          <a:r>
            <a:rPr lang="en-US" dirty="0" smtClean="0"/>
            <a:t>It follows that research data is generally more applicable to homebrewers than to professional brewers </a:t>
          </a:r>
          <a:endParaRPr lang="en-US" dirty="0"/>
        </a:p>
      </dgm:t>
    </dgm:pt>
    <dgm:pt modelId="{34188A3A-74F3-4B11-B9D5-2431110AB793}" type="parTrans" cxnId="{8DE17EC3-D89D-4CCD-A0E9-05FB7B6945CF}">
      <dgm:prSet/>
      <dgm:spPr/>
      <dgm:t>
        <a:bodyPr/>
        <a:lstStyle/>
        <a:p>
          <a:endParaRPr lang="en-US"/>
        </a:p>
      </dgm:t>
    </dgm:pt>
    <dgm:pt modelId="{A5AFF7FA-287B-49A7-874C-25A24B78640D}" type="sibTrans" cxnId="{8DE17EC3-D89D-4CCD-A0E9-05FB7B6945CF}">
      <dgm:prSet/>
      <dgm:spPr/>
      <dgm:t>
        <a:bodyPr/>
        <a:lstStyle/>
        <a:p>
          <a:endParaRPr lang="en-US"/>
        </a:p>
      </dgm:t>
    </dgm:pt>
    <dgm:pt modelId="{00C769F2-6118-49F0-98CB-A964C33A5E68}">
      <dgm:prSet/>
      <dgm:spPr/>
      <dgm:t>
        <a:bodyPr/>
        <a:lstStyle/>
        <a:p>
          <a:pPr rtl="0"/>
          <a:r>
            <a:rPr lang="en-US" dirty="0" smtClean="0"/>
            <a:t>as the size of the research systems is more similar to that of homebrewers</a:t>
          </a:r>
          <a:endParaRPr lang="en-US" dirty="0"/>
        </a:p>
      </dgm:t>
    </dgm:pt>
    <dgm:pt modelId="{214BB1A7-7A33-4716-9EA3-7C5BE6FDC0D8}" type="parTrans" cxnId="{577B8F61-BE17-4095-9B57-8659738F9DD7}">
      <dgm:prSet/>
      <dgm:spPr/>
      <dgm:t>
        <a:bodyPr/>
        <a:lstStyle/>
        <a:p>
          <a:endParaRPr lang="en-US"/>
        </a:p>
      </dgm:t>
    </dgm:pt>
    <dgm:pt modelId="{C74E8085-275A-41DD-826E-47D6FAD273BD}" type="sibTrans" cxnId="{577B8F61-BE17-4095-9B57-8659738F9DD7}">
      <dgm:prSet/>
      <dgm:spPr/>
      <dgm:t>
        <a:bodyPr/>
        <a:lstStyle/>
        <a:p>
          <a:endParaRPr lang="en-US"/>
        </a:p>
      </dgm:t>
    </dgm:pt>
    <dgm:pt modelId="{741B625E-8503-4BEC-A89D-9A20DA993335}">
      <dgm:prSet/>
      <dgm:spPr>
        <a:solidFill>
          <a:schemeClr val="bg1"/>
        </a:solidFill>
      </dgm:spPr>
      <dgm:t>
        <a:bodyPr/>
        <a:lstStyle/>
        <a:p>
          <a:pPr rtl="0"/>
          <a:r>
            <a:rPr lang="en-US" dirty="0" smtClean="0"/>
            <a:t>1-2 to 1-20 ratio: homebrewers to pilot breweries</a:t>
          </a:r>
          <a:endParaRPr lang="en-US" dirty="0"/>
        </a:p>
      </dgm:t>
    </dgm:pt>
    <dgm:pt modelId="{10FCDC77-7FF5-40DC-89B1-54252429EB23}" type="parTrans" cxnId="{5D2786F0-1F76-459B-A32D-73B6514D96C6}">
      <dgm:prSet/>
      <dgm:spPr/>
      <dgm:t>
        <a:bodyPr/>
        <a:lstStyle/>
        <a:p>
          <a:endParaRPr lang="en-US"/>
        </a:p>
      </dgm:t>
    </dgm:pt>
    <dgm:pt modelId="{4A22A712-C567-4E6D-B6C5-39F340B831F7}" type="sibTrans" cxnId="{5D2786F0-1F76-459B-A32D-73B6514D96C6}">
      <dgm:prSet/>
      <dgm:spPr/>
      <dgm:t>
        <a:bodyPr/>
        <a:lstStyle/>
        <a:p>
          <a:endParaRPr lang="en-US"/>
        </a:p>
      </dgm:t>
    </dgm:pt>
    <dgm:pt modelId="{79229336-7BCA-448C-94AD-5AFBA6F179FF}">
      <dgm:prSet/>
      <dgm:spPr>
        <a:solidFill>
          <a:schemeClr val="bg1"/>
        </a:solidFill>
      </dgm:spPr>
      <dgm:t>
        <a:bodyPr/>
        <a:lstStyle/>
        <a:p>
          <a:pPr rtl="0"/>
          <a:r>
            <a:rPr lang="en-US" dirty="0" smtClean="0"/>
            <a:t>1-20 to 1-2000 ratio: pilot to commercial breweries</a:t>
          </a:r>
          <a:endParaRPr lang="en-US" dirty="0"/>
        </a:p>
      </dgm:t>
    </dgm:pt>
    <dgm:pt modelId="{33028B66-F0CB-4F6D-B4B9-F082232BD8B8}" type="parTrans" cxnId="{46E683F7-A1D1-43A8-A07D-4E0D2F928D6A}">
      <dgm:prSet/>
      <dgm:spPr/>
      <dgm:t>
        <a:bodyPr/>
        <a:lstStyle/>
        <a:p>
          <a:endParaRPr lang="en-US"/>
        </a:p>
      </dgm:t>
    </dgm:pt>
    <dgm:pt modelId="{849FB6E6-8A53-4F58-878F-9B85119E50D4}" type="sibTrans" cxnId="{46E683F7-A1D1-43A8-A07D-4E0D2F928D6A}">
      <dgm:prSet/>
      <dgm:spPr/>
      <dgm:t>
        <a:bodyPr/>
        <a:lstStyle/>
        <a:p>
          <a:endParaRPr lang="en-US"/>
        </a:p>
      </dgm:t>
    </dgm:pt>
    <dgm:pt modelId="{87AD2BB3-BEE1-4515-BA9B-12B46DB3F985}" type="pres">
      <dgm:prSet presAssocID="{6FD00A74-CE78-4206-8DD4-EFC372833F46}" presName="linear" presStyleCnt="0">
        <dgm:presLayoutVars>
          <dgm:animLvl val="lvl"/>
          <dgm:resizeHandles val="exact"/>
        </dgm:presLayoutVars>
      </dgm:prSet>
      <dgm:spPr/>
      <dgm:t>
        <a:bodyPr/>
        <a:lstStyle/>
        <a:p>
          <a:endParaRPr lang="en-US"/>
        </a:p>
      </dgm:t>
    </dgm:pt>
    <dgm:pt modelId="{95D2F48B-C983-41F8-863D-7A03A5B389C7}" type="pres">
      <dgm:prSet presAssocID="{C12CA3A1-7FB2-4AD8-9EE1-2840DBD1D961}" presName="parentText" presStyleLbl="node1" presStyleIdx="0" presStyleCnt="4">
        <dgm:presLayoutVars>
          <dgm:chMax val="0"/>
          <dgm:bulletEnabled val="1"/>
        </dgm:presLayoutVars>
      </dgm:prSet>
      <dgm:spPr/>
      <dgm:t>
        <a:bodyPr/>
        <a:lstStyle/>
        <a:p>
          <a:endParaRPr lang="en-US"/>
        </a:p>
      </dgm:t>
    </dgm:pt>
    <dgm:pt modelId="{F2B811C6-6BAA-4D81-8DBF-9E83E55F883C}" type="pres">
      <dgm:prSet presAssocID="{D4DA5BC1-5FC8-4693-9A54-29201C3B7647}" presName="spacer" presStyleCnt="0"/>
      <dgm:spPr/>
    </dgm:pt>
    <dgm:pt modelId="{C8A78B88-0786-4BBC-A964-0E4A313611A5}" type="pres">
      <dgm:prSet presAssocID="{776DD72C-9B9E-42DB-A6D0-9F660DB210B4}" presName="parentText" presStyleLbl="node1" presStyleIdx="1" presStyleCnt="4">
        <dgm:presLayoutVars>
          <dgm:chMax val="0"/>
          <dgm:bulletEnabled val="1"/>
        </dgm:presLayoutVars>
      </dgm:prSet>
      <dgm:spPr/>
      <dgm:t>
        <a:bodyPr/>
        <a:lstStyle/>
        <a:p>
          <a:endParaRPr lang="en-US"/>
        </a:p>
      </dgm:t>
    </dgm:pt>
    <dgm:pt modelId="{A0C679D3-E574-47D4-9E84-246FEC11E678}" type="pres">
      <dgm:prSet presAssocID="{776DD72C-9B9E-42DB-A6D0-9F660DB210B4}" presName="childText" presStyleLbl="revTx" presStyleIdx="0" presStyleCnt="3">
        <dgm:presLayoutVars>
          <dgm:bulletEnabled val="1"/>
        </dgm:presLayoutVars>
      </dgm:prSet>
      <dgm:spPr/>
      <dgm:t>
        <a:bodyPr/>
        <a:lstStyle/>
        <a:p>
          <a:endParaRPr lang="en-US"/>
        </a:p>
      </dgm:t>
    </dgm:pt>
    <dgm:pt modelId="{0C2A77D2-3EC4-429F-9025-57D9FDBC53DF}" type="pres">
      <dgm:prSet presAssocID="{3E59AC79-7D5E-48B4-9BA8-238C63AFBF3C}" presName="parentText" presStyleLbl="node1" presStyleIdx="2" presStyleCnt="4">
        <dgm:presLayoutVars>
          <dgm:chMax val="0"/>
          <dgm:bulletEnabled val="1"/>
        </dgm:presLayoutVars>
      </dgm:prSet>
      <dgm:spPr/>
      <dgm:t>
        <a:bodyPr/>
        <a:lstStyle/>
        <a:p>
          <a:endParaRPr lang="en-US"/>
        </a:p>
      </dgm:t>
    </dgm:pt>
    <dgm:pt modelId="{901E7819-8BBD-4680-B94B-FB373669C61A}" type="pres">
      <dgm:prSet presAssocID="{3E59AC79-7D5E-48B4-9BA8-238C63AFBF3C}" presName="childText" presStyleLbl="revTx" presStyleIdx="1" presStyleCnt="3">
        <dgm:presLayoutVars>
          <dgm:bulletEnabled val="1"/>
        </dgm:presLayoutVars>
      </dgm:prSet>
      <dgm:spPr/>
      <dgm:t>
        <a:bodyPr/>
        <a:lstStyle/>
        <a:p>
          <a:endParaRPr lang="en-US"/>
        </a:p>
      </dgm:t>
    </dgm:pt>
    <dgm:pt modelId="{D3CC9DAE-BD04-43B8-B8B1-7C706175D248}" type="pres">
      <dgm:prSet presAssocID="{0E6AE28A-4D1A-4410-A4B8-7CF1F84B654B}" presName="parentText" presStyleLbl="node1" presStyleIdx="3" presStyleCnt="4">
        <dgm:presLayoutVars>
          <dgm:chMax val="0"/>
          <dgm:bulletEnabled val="1"/>
        </dgm:presLayoutVars>
      </dgm:prSet>
      <dgm:spPr/>
      <dgm:t>
        <a:bodyPr/>
        <a:lstStyle/>
        <a:p>
          <a:endParaRPr lang="en-US"/>
        </a:p>
      </dgm:t>
    </dgm:pt>
    <dgm:pt modelId="{3AE3DF86-F46D-472D-A926-AC38693906C9}" type="pres">
      <dgm:prSet presAssocID="{0E6AE28A-4D1A-4410-A4B8-7CF1F84B654B}" presName="childText" presStyleLbl="revTx" presStyleIdx="2" presStyleCnt="3">
        <dgm:presLayoutVars>
          <dgm:bulletEnabled val="1"/>
        </dgm:presLayoutVars>
      </dgm:prSet>
      <dgm:spPr/>
      <dgm:t>
        <a:bodyPr/>
        <a:lstStyle/>
        <a:p>
          <a:endParaRPr lang="en-US"/>
        </a:p>
      </dgm:t>
    </dgm:pt>
  </dgm:ptLst>
  <dgm:cxnLst>
    <dgm:cxn modelId="{39153DED-9742-422A-99D9-E3800213443E}" type="presOf" srcId="{0E6AE28A-4D1A-4410-A4B8-7CF1F84B654B}" destId="{D3CC9DAE-BD04-43B8-B8B1-7C706175D248}" srcOrd="0" destOrd="0" presId="urn:microsoft.com/office/officeart/2005/8/layout/vList2"/>
    <dgm:cxn modelId="{4D212806-6AD9-4AD9-81A5-76FF819C47B5}" type="presOf" srcId="{79229336-7BCA-448C-94AD-5AFBA6F179FF}" destId="{901E7819-8BBD-4680-B94B-FB373669C61A}" srcOrd="0" destOrd="1" presId="urn:microsoft.com/office/officeart/2005/8/layout/vList2"/>
    <dgm:cxn modelId="{46E683F7-A1D1-43A8-A07D-4E0D2F928D6A}" srcId="{3E59AC79-7D5E-48B4-9BA8-238C63AFBF3C}" destId="{79229336-7BCA-448C-94AD-5AFBA6F179FF}" srcOrd="1" destOrd="0" parTransId="{33028B66-F0CB-4F6D-B4B9-F082232BD8B8}" sibTransId="{849FB6E6-8A53-4F58-878F-9B85119E50D4}"/>
    <dgm:cxn modelId="{95339B09-C2D2-436A-B50F-E2DA4691FAA9}" srcId="{6FD00A74-CE78-4206-8DD4-EFC372833F46}" destId="{776DD72C-9B9E-42DB-A6D0-9F660DB210B4}" srcOrd="1" destOrd="0" parTransId="{07B8A8B1-2061-44AB-92FA-01D599EA3096}" sibTransId="{49B08522-91FE-4BA8-8D3A-986203AE7614}"/>
    <dgm:cxn modelId="{582641FF-977E-4ABE-AE41-310D917FD310}" type="presOf" srcId="{3E59AC79-7D5E-48B4-9BA8-238C63AFBF3C}" destId="{0C2A77D2-3EC4-429F-9025-57D9FDBC53DF}" srcOrd="0" destOrd="0" presId="urn:microsoft.com/office/officeart/2005/8/layout/vList2"/>
    <dgm:cxn modelId="{1DA9CC66-AE5E-4F5A-9B79-382E94E2880F}" type="presOf" srcId="{D5B3F483-43D4-4FC1-B5FA-7E6C4FCD6C77}" destId="{A0C679D3-E574-47D4-9E84-246FEC11E678}" srcOrd="0" destOrd="0" presId="urn:microsoft.com/office/officeart/2005/8/layout/vList2"/>
    <dgm:cxn modelId="{9D4578CC-D38C-4536-935B-7FAFD3EAE419}" type="presOf" srcId="{00C769F2-6118-49F0-98CB-A964C33A5E68}" destId="{3AE3DF86-F46D-472D-A926-AC38693906C9}" srcOrd="0" destOrd="0" presId="urn:microsoft.com/office/officeart/2005/8/layout/vList2"/>
    <dgm:cxn modelId="{976D73F4-7CFC-4091-83CF-79F549287CAD}" type="presOf" srcId="{C12CA3A1-7FB2-4AD8-9EE1-2840DBD1D961}" destId="{95D2F48B-C983-41F8-863D-7A03A5B389C7}" srcOrd="0" destOrd="0" presId="urn:microsoft.com/office/officeart/2005/8/layout/vList2"/>
    <dgm:cxn modelId="{8DE17EC3-D89D-4CCD-A0E9-05FB7B6945CF}" srcId="{6FD00A74-CE78-4206-8DD4-EFC372833F46}" destId="{0E6AE28A-4D1A-4410-A4B8-7CF1F84B654B}" srcOrd="3" destOrd="0" parTransId="{34188A3A-74F3-4B11-B9D5-2431110AB793}" sibTransId="{A5AFF7FA-287B-49A7-874C-25A24B78640D}"/>
    <dgm:cxn modelId="{13094C47-E35E-481C-825C-589A9BABE949}" srcId="{6FD00A74-CE78-4206-8DD4-EFC372833F46}" destId="{3E59AC79-7D5E-48B4-9BA8-238C63AFBF3C}" srcOrd="2" destOrd="0" parTransId="{BDF84A5A-8C0B-4378-9DE2-5ABE3569465A}" sibTransId="{FED43E62-8157-44DF-9F3F-60448A48D899}"/>
    <dgm:cxn modelId="{769B791B-0BD1-4BCF-83A4-E8E265B17E6B}" type="presOf" srcId="{6FD00A74-CE78-4206-8DD4-EFC372833F46}" destId="{87AD2BB3-BEE1-4515-BA9B-12B46DB3F985}" srcOrd="0" destOrd="0" presId="urn:microsoft.com/office/officeart/2005/8/layout/vList2"/>
    <dgm:cxn modelId="{6B301E3C-B1DA-46EA-9520-4E81D1D9A3B8}" type="presOf" srcId="{741B625E-8503-4BEC-A89D-9A20DA993335}" destId="{901E7819-8BBD-4680-B94B-FB373669C61A}" srcOrd="0" destOrd="0" presId="urn:microsoft.com/office/officeart/2005/8/layout/vList2"/>
    <dgm:cxn modelId="{5D2786F0-1F76-459B-A32D-73B6514D96C6}" srcId="{3E59AC79-7D5E-48B4-9BA8-238C63AFBF3C}" destId="{741B625E-8503-4BEC-A89D-9A20DA993335}" srcOrd="0" destOrd="0" parTransId="{10FCDC77-7FF5-40DC-89B1-54252429EB23}" sibTransId="{4A22A712-C567-4E6D-B6C5-39F340B831F7}"/>
    <dgm:cxn modelId="{C4D11929-4257-46A4-9BFF-1F8623E7B42A}" srcId="{6FD00A74-CE78-4206-8DD4-EFC372833F46}" destId="{C12CA3A1-7FB2-4AD8-9EE1-2840DBD1D961}" srcOrd="0" destOrd="0" parTransId="{47D72E13-93B5-4CCA-8216-7BF4263BFFD9}" sibTransId="{D4DA5BC1-5FC8-4693-9A54-29201C3B7647}"/>
    <dgm:cxn modelId="{8DC16E8C-4649-46C9-9759-3445DDF41564}" srcId="{776DD72C-9B9E-42DB-A6D0-9F660DB210B4}" destId="{D5B3F483-43D4-4FC1-B5FA-7E6C4FCD6C77}" srcOrd="0" destOrd="0" parTransId="{6870AD6E-4087-46E6-BDB2-FA4C153C5F07}" sibTransId="{AF239746-BE99-492D-8B3F-44CC8513FB88}"/>
    <dgm:cxn modelId="{577B8F61-BE17-4095-9B57-8659738F9DD7}" srcId="{0E6AE28A-4D1A-4410-A4B8-7CF1F84B654B}" destId="{00C769F2-6118-49F0-98CB-A964C33A5E68}" srcOrd="0" destOrd="0" parTransId="{214BB1A7-7A33-4716-9EA3-7C5BE6FDC0D8}" sibTransId="{C74E8085-275A-41DD-826E-47D6FAD273BD}"/>
    <dgm:cxn modelId="{4FE3EB91-1DC4-43FE-BB55-A4E65B167D39}" type="presOf" srcId="{776DD72C-9B9E-42DB-A6D0-9F660DB210B4}" destId="{C8A78B88-0786-4BBC-A964-0E4A313611A5}" srcOrd="0" destOrd="0" presId="urn:microsoft.com/office/officeart/2005/8/layout/vList2"/>
    <dgm:cxn modelId="{7771227C-AB52-44F7-B45D-022EBEB31801}" type="presParOf" srcId="{87AD2BB3-BEE1-4515-BA9B-12B46DB3F985}" destId="{95D2F48B-C983-41F8-863D-7A03A5B389C7}" srcOrd="0" destOrd="0" presId="urn:microsoft.com/office/officeart/2005/8/layout/vList2"/>
    <dgm:cxn modelId="{2D69A7B5-3AF6-4BAE-8616-A3A752F7DC76}" type="presParOf" srcId="{87AD2BB3-BEE1-4515-BA9B-12B46DB3F985}" destId="{F2B811C6-6BAA-4D81-8DBF-9E83E55F883C}" srcOrd="1" destOrd="0" presId="urn:microsoft.com/office/officeart/2005/8/layout/vList2"/>
    <dgm:cxn modelId="{1326380D-D79E-43A4-95EB-ACA90DC7F59C}" type="presParOf" srcId="{87AD2BB3-BEE1-4515-BA9B-12B46DB3F985}" destId="{C8A78B88-0786-4BBC-A964-0E4A313611A5}" srcOrd="2" destOrd="0" presId="urn:microsoft.com/office/officeart/2005/8/layout/vList2"/>
    <dgm:cxn modelId="{F5405D1F-65DE-4762-B877-EB1BA7CDFC65}" type="presParOf" srcId="{87AD2BB3-BEE1-4515-BA9B-12B46DB3F985}" destId="{A0C679D3-E574-47D4-9E84-246FEC11E678}" srcOrd="3" destOrd="0" presId="urn:microsoft.com/office/officeart/2005/8/layout/vList2"/>
    <dgm:cxn modelId="{01990343-F223-4372-B744-AAAB64BE985F}" type="presParOf" srcId="{87AD2BB3-BEE1-4515-BA9B-12B46DB3F985}" destId="{0C2A77D2-3EC4-429F-9025-57D9FDBC53DF}" srcOrd="4" destOrd="0" presId="urn:microsoft.com/office/officeart/2005/8/layout/vList2"/>
    <dgm:cxn modelId="{C834B952-8570-4820-8B7F-0C99B7DEEBD1}" type="presParOf" srcId="{87AD2BB3-BEE1-4515-BA9B-12B46DB3F985}" destId="{901E7819-8BBD-4680-B94B-FB373669C61A}" srcOrd="5" destOrd="0" presId="urn:microsoft.com/office/officeart/2005/8/layout/vList2"/>
    <dgm:cxn modelId="{3E612470-6707-49D2-B46D-F96AE02DB252}" type="presParOf" srcId="{87AD2BB3-BEE1-4515-BA9B-12B46DB3F985}" destId="{D3CC9DAE-BD04-43B8-B8B1-7C706175D248}" srcOrd="6" destOrd="0" presId="urn:microsoft.com/office/officeart/2005/8/layout/vList2"/>
    <dgm:cxn modelId="{4FCA1DC3-4504-4E19-BD2B-6EE8956F1018}" type="presParOf" srcId="{87AD2BB3-BEE1-4515-BA9B-12B46DB3F985}" destId="{3AE3DF86-F46D-472D-A926-AC38693906C9}"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61687B9C-24CC-415C-A328-719E2A5112EF}" type="doc">
      <dgm:prSet loTypeId="urn:microsoft.com/office/officeart/2005/8/layout/vList2" loCatId="list" qsTypeId="urn:microsoft.com/office/officeart/2005/8/quickstyle/3d3" qsCatId="3D" csTypeId="urn:microsoft.com/office/officeart/2005/8/colors/colorful2" csCatId="colorful" phldr="1"/>
      <dgm:spPr/>
      <dgm:t>
        <a:bodyPr/>
        <a:lstStyle/>
        <a:p>
          <a:endParaRPr lang="en-US"/>
        </a:p>
      </dgm:t>
    </dgm:pt>
    <dgm:pt modelId="{5BAEE5DC-4E9A-4B53-8072-A258094D24C2}">
      <dgm:prSet/>
      <dgm:spPr/>
      <dgm:t>
        <a:bodyPr/>
        <a:lstStyle/>
        <a:p>
          <a:pPr rtl="0"/>
          <a:r>
            <a:rPr lang="en-US" dirty="0" smtClean="0"/>
            <a:t>Fill kettle / mash </a:t>
          </a:r>
          <a:r>
            <a:rPr lang="en-US" dirty="0" err="1" smtClean="0"/>
            <a:t>tun</a:t>
          </a:r>
          <a:r>
            <a:rPr lang="en-US" dirty="0" smtClean="0"/>
            <a:t> from the bottom</a:t>
          </a:r>
          <a:endParaRPr lang="en-US" dirty="0"/>
        </a:p>
      </dgm:t>
    </dgm:pt>
    <dgm:pt modelId="{99E6443B-D130-4507-AD5F-F3498AE2F73E}" type="parTrans" cxnId="{822BE663-B850-4865-8EA3-5A2451450224}">
      <dgm:prSet/>
      <dgm:spPr/>
      <dgm:t>
        <a:bodyPr/>
        <a:lstStyle/>
        <a:p>
          <a:endParaRPr lang="en-US"/>
        </a:p>
      </dgm:t>
    </dgm:pt>
    <dgm:pt modelId="{C19EB404-D73B-4833-A861-D8EEEDDE3AB2}" type="sibTrans" cxnId="{822BE663-B850-4865-8EA3-5A2451450224}">
      <dgm:prSet/>
      <dgm:spPr/>
      <dgm:t>
        <a:bodyPr/>
        <a:lstStyle/>
        <a:p>
          <a:endParaRPr lang="en-US"/>
        </a:p>
      </dgm:t>
    </dgm:pt>
    <dgm:pt modelId="{DE03D8E8-320C-4AFB-A1D8-F6D204CEC1E5}">
      <dgm:prSet/>
      <dgm:spPr/>
      <dgm:t>
        <a:bodyPr/>
        <a:lstStyle/>
        <a:p>
          <a:pPr rtl="0"/>
          <a:r>
            <a:rPr lang="en-US" dirty="0" smtClean="0"/>
            <a:t>Keep air away during mashing (cover the mash/ nitrogen blanket)</a:t>
          </a:r>
          <a:endParaRPr lang="en-US" dirty="0"/>
        </a:p>
      </dgm:t>
    </dgm:pt>
    <dgm:pt modelId="{B9C54999-B46D-4DC1-8750-8CDFB9896760}" type="parTrans" cxnId="{7C4907B5-A2C4-4D26-BB98-5766825DC5A4}">
      <dgm:prSet/>
      <dgm:spPr/>
      <dgm:t>
        <a:bodyPr/>
        <a:lstStyle/>
        <a:p>
          <a:endParaRPr lang="en-US"/>
        </a:p>
      </dgm:t>
    </dgm:pt>
    <dgm:pt modelId="{F0C469D7-F91D-46AE-8FDB-2716391FCA1D}" type="sibTrans" cxnId="{7C4907B5-A2C4-4D26-BB98-5766825DC5A4}">
      <dgm:prSet/>
      <dgm:spPr/>
      <dgm:t>
        <a:bodyPr/>
        <a:lstStyle/>
        <a:p>
          <a:endParaRPr lang="en-US"/>
        </a:p>
      </dgm:t>
    </dgm:pt>
    <dgm:pt modelId="{2CF5A149-3236-4AAA-A126-600AC0B12C87}">
      <dgm:prSet/>
      <dgm:spPr/>
      <dgm:t>
        <a:bodyPr/>
        <a:lstStyle/>
        <a:p>
          <a:pPr rtl="0"/>
          <a:r>
            <a:rPr lang="en-US" dirty="0" smtClean="0"/>
            <a:t>High mash-in temperature (148ºF / 64ºC or above)</a:t>
          </a:r>
          <a:endParaRPr lang="en-US" dirty="0"/>
        </a:p>
      </dgm:t>
    </dgm:pt>
    <dgm:pt modelId="{A6BFD97E-76CE-4A00-95C0-1DACFF56D3F2}" type="parTrans" cxnId="{B0C41561-7087-4A2D-AE6A-59BC7B368BE9}">
      <dgm:prSet/>
      <dgm:spPr/>
      <dgm:t>
        <a:bodyPr/>
        <a:lstStyle/>
        <a:p>
          <a:endParaRPr lang="en-US"/>
        </a:p>
      </dgm:t>
    </dgm:pt>
    <dgm:pt modelId="{50D4E9D3-74AE-456F-A4AA-3D610F5CC3A8}" type="sibTrans" cxnId="{B0C41561-7087-4A2D-AE6A-59BC7B368BE9}">
      <dgm:prSet/>
      <dgm:spPr/>
      <dgm:t>
        <a:bodyPr/>
        <a:lstStyle/>
        <a:p>
          <a:endParaRPr lang="en-US"/>
        </a:p>
      </dgm:t>
    </dgm:pt>
    <dgm:pt modelId="{054643DA-436B-4DC6-9F85-673A5B439170}">
      <dgm:prSet/>
      <dgm:spPr/>
      <dgm:t>
        <a:bodyPr/>
        <a:lstStyle/>
        <a:p>
          <a:pPr rtl="0"/>
          <a:r>
            <a:rPr lang="en-US" dirty="0" smtClean="0"/>
            <a:t>Mash pH under 5.4 (optimal 5.2) from mashing-in onwards</a:t>
          </a:r>
          <a:endParaRPr lang="en-US" dirty="0"/>
        </a:p>
      </dgm:t>
    </dgm:pt>
    <dgm:pt modelId="{D55B2A36-F2E6-46B6-BEC0-7BF7F75F3429}" type="parTrans" cxnId="{51DA9ABA-EA50-4B33-8263-E34EDDEC98BD}">
      <dgm:prSet/>
      <dgm:spPr/>
      <dgm:t>
        <a:bodyPr/>
        <a:lstStyle/>
        <a:p>
          <a:endParaRPr lang="en-US"/>
        </a:p>
      </dgm:t>
    </dgm:pt>
    <dgm:pt modelId="{7BEB3389-026C-440F-982B-4BFB6DC64688}" type="sibTrans" cxnId="{51DA9ABA-EA50-4B33-8263-E34EDDEC98BD}">
      <dgm:prSet/>
      <dgm:spPr/>
      <dgm:t>
        <a:bodyPr/>
        <a:lstStyle/>
        <a:p>
          <a:endParaRPr lang="en-US"/>
        </a:p>
      </dgm:t>
    </dgm:pt>
    <dgm:pt modelId="{37B7BA90-AE0C-4E63-8194-261D4F93E3E3}">
      <dgm:prSet/>
      <dgm:spPr/>
      <dgm:t>
        <a:bodyPr/>
        <a:lstStyle/>
        <a:p>
          <a:pPr rtl="0"/>
          <a:r>
            <a:rPr lang="en-US" dirty="0" smtClean="0"/>
            <a:t>Gentle mixing of the mash (avoiding shear forces)</a:t>
          </a:r>
          <a:endParaRPr lang="en-US" dirty="0"/>
        </a:p>
      </dgm:t>
    </dgm:pt>
    <dgm:pt modelId="{93EF0C22-10FA-4535-AB1E-51F8BEAE1E18}" type="parTrans" cxnId="{3F65E714-4EB5-4CE8-AE54-536E7FEFF4DF}">
      <dgm:prSet/>
      <dgm:spPr/>
      <dgm:t>
        <a:bodyPr/>
        <a:lstStyle/>
        <a:p>
          <a:endParaRPr lang="en-US"/>
        </a:p>
      </dgm:t>
    </dgm:pt>
    <dgm:pt modelId="{1A5C07F3-5510-4B83-8243-3790E3C583E5}" type="sibTrans" cxnId="{3F65E714-4EB5-4CE8-AE54-536E7FEFF4DF}">
      <dgm:prSet/>
      <dgm:spPr/>
      <dgm:t>
        <a:bodyPr/>
        <a:lstStyle/>
        <a:p>
          <a:endParaRPr lang="en-US"/>
        </a:p>
      </dgm:t>
    </dgm:pt>
    <dgm:pt modelId="{618E8E28-1B61-4688-AF1B-C963C4E75A1D}">
      <dgm:prSet/>
      <dgm:spPr/>
      <dgm:t>
        <a:bodyPr/>
        <a:lstStyle/>
        <a:p>
          <a:pPr rtl="0"/>
          <a:r>
            <a:rPr lang="en-US" dirty="0" smtClean="0"/>
            <a:t>No splashing / air contact during recirculation</a:t>
          </a:r>
          <a:endParaRPr lang="en-US" dirty="0"/>
        </a:p>
      </dgm:t>
    </dgm:pt>
    <dgm:pt modelId="{AD27B9CC-2C9D-4962-9C44-52C7A62E4CE5}" type="parTrans" cxnId="{AF4AFBDB-4B13-4299-800E-416A799BFB62}">
      <dgm:prSet/>
      <dgm:spPr/>
      <dgm:t>
        <a:bodyPr/>
        <a:lstStyle/>
        <a:p>
          <a:endParaRPr lang="en-US"/>
        </a:p>
      </dgm:t>
    </dgm:pt>
    <dgm:pt modelId="{0EF5F7E5-8B9E-41AD-ADA0-951E8611BDC9}" type="sibTrans" cxnId="{AF4AFBDB-4B13-4299-800E-416A799BFB62}">
      <dgm:prSet/>
      <dgm:spPr/>
      <dgm:t>
        <a:bodyPr/>
        <a:lstStyle/>
        <a:p>
          <a:endParaRPr lang="en-US"/>
        </a:p>
      </dgm:t>
    </dgm:pt>
    <dgm:pt modelId="{D79CDF36-2629-4540-9708-B60BED63F827}">
      <dgm:prSet/>
      <dgm:spPr/>
      <dgm:t>
        <a:bodyPr/>
        <a:lstStyle/>
        <a:p>
          <a:pPr rtl="0"/>
          <a:r>
            <a:rPr lang="en-US" dirty="0" smtClean="0"/>
            <a:t>Malt with high content of non-oxidized polyphenols</a:t>
          </a:r>
          <a:endParaRPr lang="en-US" dirty="0"/>
        </a:p>
      </dgm:t>
    </dgm:pt>
    <dgm:pt modelId="{F12F6AFF-7D7B-4CA2-9B71-5B8526CDDF90}" type="parTrans" cxnId="{132D9B79-AD45-4C2F-A8A8-33C937D24704}">
      <dgm:prSet/>
      <dgm:spPr/>
      <dgm:t>
        <a:bodyPr/>
        <a:lstStyle/>
        <a:p>
          <a:endParaRPr lang="en-US"/>
        </a:p>
      </dgm:t>
    </dgm:pt>
    <dgm:pt modelId="{F32FC699-F114-4AF9-A444-674A7F96EF01}" type="sibTrans" cxnId="{132D9B79-AD45-4C2F-A8A8-33C937D24704}">
      <dgm:prSet/>
      <dgm:spPr/>
      <dgm:t>
        <a:bodyPr/>
        <a:lstStyle/>
        <a:p>
          <a:endParaRPr lang="en-US"/>
        </a:p>
      </dgm:t>
    </dgm:pt>
    <dgm:pt modelId="{06C9ADBD-CCFF-45D5-8BFE-D11F190F5B45}">
      <dgm:prSet/>
      <dgm:spPr/>
      <dgm:t>
        <a:bodyPr/>
        <a:lstStyle/>
        <a:p>
          <a:pPr rtl="0"/>
          <a:r>
            <a:rPr lang="en-US" dirty="0" smtClean="0"/>
            <a:t>Malt with no LOX</a:t>
          </a:r>
          <a:endParaRPr lang="en-US" dirty="0"/>
        </a:p>
      </dgm:t>
    </dgm:pt>
    <dgm:pt modelId="{A0C5D2B8-C5D8-469D-9A4C-533C2899A9A4}" type="parTrans" cxnId="{9DA02626-5878-48B4-86A8-11FFA3B8DAD0}">
      <dgm:prSet/>
      <dgm:spPr/>
      <dgm:t>
        <a:bodyPr/>
        <a:lstStyle/>
        <a:p>
          <a:endParaRPr lang="en-US"/>
        </a:p>
      </dgm:t>
    </dgm:pt>
    <dgm:pt modelId="{7A028DAA-5E0F-426E-A180-D92769413402}" type="sibTrans" cxnId="{9DA02626-5878-48B4-86A8-11FFA3B8DAD0}">
      <dgm:prSet/>
      <dgm:spPr/>
      <dgm:t>
        <a:bodyPr/>
        <a:lstStyle/>
        <a:p>
          <a:endParaRPr lang="en-US"/>
        </a:p>
      </dgm:t>
    </dgm:pt>
    <dgm:pt modelId="{E58E8687-21A1-46B1-9100-1C7D06F017C8}">
      <dgm:prSet/>
      <dgm:spPr/>
      <dgm:t>
        <a:bodyPr/>
        <a:lstStyle/>
        <a:p>
          <a:pPr rtl="0"/>
          <a:r>
            <a:rPr lang="en-US" dirty="0" smtClean="0"/>
            <a:t>De-oxygenated mash-in water (boil and chill)</a:t>
          </a:r>
          <a:endParaRPr lang="en-US" dirty="0"/>
        </a:p>
      </dgm:t>
    </dgm:pt>
    <dgm:pt modelId="{1EC647CB-FDEE-4726-9DC9-85203056375F}" type="parTrans" cxnId="{9B6DF379-FDB0-49E8-90BA-1BF482F480F4}">
      <dgm:prSet/>
      <dgm:spPr/>
      <dgm:t>
        <a:bodyPr/>
        <a:lstStyle/>
        <a:p>
          <a:endParaRPr lang="en-US"/>
        </a:p>
      </dgm:t>
    </dgm:pt>
    <dgm:pt modelId="{56DA2F9A-C249-4C4B-A277-1627FBD68D0A}" type="sibTrans" cxnId="{9B6DF379-FDB0-49E8-90BA-1BF482F480F4}">
      <dgm:prSet/>
      <dgm:spPr/>
      <dgm:t>
        <a:bodyPr/>
        <a:lstStyle/>
        <a:p>
          <a:endParaRPr lang="en-US"/>
        </a:p>
      </dgm:t>
    </dgm:pt>
    <dgm:pt modelId="{A4EF4ECD-DA22-4199-A053-416D4D707253}">
      <dgm:prSet/>
      <dgm:spPr/>
      <dgm:t>
        <a:bodyPr/>
        <a:lstStyle/>
        <a:p>
          <a:pPr rtl="0"/>
          <a:r>
            <a:rPr lang="en-US" dirty="0" smtClean="0"/>
            <a:t>No copper in the hot-side (including chiller)</a:t>
          </a:r>
          <a:endParaRPr lang="en-US" dirty="0"/>
        </a:p>
      </dgm:t>
    </dgm:pt>
    <dgm:pt modelId="{A8234B5D-2735-4A9D-B29D-9781AA1A2E1F}" type="parTrans" cxnId="{FAB23A92-6704-4384-A0D9-90BFA705B37D}">
      <dgm:prSet/>
      <dgm:spPr/>
      <dgm:t>
        <a:bodyPr/>
        <a:lstStyle/>
        <a:p>
          <a:endParaRPr lang="en-US"/>
        </a:p>
      </dgm:t>
    </dgm:pt>
    <dgm:pt modelId="{DC396A1E-7F03-4FB0-AF00-B90E9D2945E6}" type="sibTrans" cxnId="{FAB23A92-6704-4384-A0D9-90BFA705B37D}">
      <dgm:prSet/>
      <dgm:spPr/>
      <dgm:t>
        <a:bodyPr/>
        <a:lstStyle/>
        <a:p>
          <a:endParaRPr lang="en-US"/>
        </a:p>
      </dgm:t>
    </dgm:pt>
    <dgm:pt modelId="{8E449A3B-1434-412E-9DCB-6478168BE8AD}" type="pres">
      <dgm:prSet presAssocID="{61687B9C-24CC-415C-A328-719E2A5112EF}" presName="linear" presStyleCnt="0">
        <dgm:presLayoutVars>
          <dgm:animLvl val="lvl"/>
          <dgm:resizeHandles val="exact"/>
        </dgm:presLayoutVars>
      </dgm:prSet>
      <dgm:spPr/>
      <dgm:t>
        <a:bodyPr/>
        <a:lstStyle/>
        <a:p>
          <a:endParaRPr lang="en-US"/>
        </a:p>
      </dgm:t>
    </dgm:pt>
    <dgm:pt modelId="{A5146CB2-3A89-49C3-B01D-87AEAA78AAAE}" type="pres">
      <dgm:prSet presAssocID="{D79CDF36-2629-4540-9708-B60BED63F827}" presName="parentText" presStyleLbl="node1" presStyleIdx="0" presStyleCnt="10">
        <dgm:presLayoutVars>
          <dgm:chMax val="0"/>
          <dgm:bulletEnabled val="1"/>
        </dgm:presLayoutVars>
      </dgm:prSet>
      <dgm:spPr/>
      <dgm:t>
        <a:bodyPr/>
        <a:lstStyle/>
        <a:p>
          <a:endParaRPr lang="en-US"/>
        </a:p>
      </dgm:t>
    </dgm:pt>
    <dgm:pt modelId="{F0E72632-A1DF-4C5A-BC81-EFD9E4E92DDD}" type="pres">
      <dgm:prSet presAssocID="{F32FC699-F114-4AF9-A444-674A7F96EF01}" presName="spacer" presStyleCnt="0"/>
      <dgm:spPr/>
      <dgm:t>
        <a:bodyPr/>
        <a:lstStyle/>
        <a:p>
          <a:endParaRPr lang="en-US"/>
        </a:p>
      </dgm:t>
    </dgm:pt>
    <dgm:pt modelId="{AADF64E2-CA90-478C-877A-2CED9F0DEF98}" type="pres">
      <dgm:prSet presAssocID="{06C9ADBD-CCFF-45D5-8BFE-D11F190F5B45}" presName="parentText" presStyleLbl="node1" presStyleIdx="1" presStyleCnt="10">
        <dgm:presLayoutVars>
          <dgm:chMax val="0"/>
          <dgm:bulletEnabled val="1"/>
        </dgm:presLayoutVars>
      </dgm:prSet>
      <dgm:spPr/>
      <dgm:t>
        <a:bodyPr/>
        <a:lstStyle/>
        <a:p>
          <a:endParaRPr lang="en-US"/>
        </a:p>
      </dgm:t>
    </dgm:pt>
    <dgm:pt modelId="{ADEA4FB0-AEC3-4209-897C-0CA2D5A48F8A}" type="pres">
      <dgm:prSet presAssocID="{7A028DAA-5E0F-426E-A180-D92769413402}" presName="spacer" presStyleCnt="0"/>
      <dgm:spPr/>
      <dgm:t>
        <a:bodyPr/>
        <a:lstStyle/>
        <a:p>
          <a:endParaRPr lang="en-US"/>
        </a:p>
      </dgm:t>
    </dgm:pt>
    <dgm:pt modelId="{C4EC86A4-DDC2-436C-A446-50B50471A676}" type="pres">
      <dgm:prSet presAssocID="{E58E8687-21A1-46B1-9100-1C7D06F017C8}" presName="parentText" presStyleLbl="node1" presStyleIdx="2" presStyleCnt="10">
        <dgm:presLayoutVars>
          <dgm:chMax val="0"/>
          <dgm:bulletEnabled val="1"/>
        </dgm:presLayoutVars>
      </dgm:prSet>
      <dgm:spPr/>
      <dgm:t>
        <a:bodyPr/>
        <a:lstStyle/>
        <a:p>
          <a:endParaRPr lang="en-US"/>
        </a:p>
      </dgm:t>
    </dgm:pt>
    <dgm:pt modelId="{C3034CC7-F739-4153-8193-9A7E42336E9B}" type="pres">
      <dgm:prSet presAssocID="{56DA2F9A-C249-4C4B-A277-1627FBD68D0A}" presName="spacer" presStyleCnt="0"/>
      <dgm:spPr/>
      <dgm:t>
        <a:bodyPr/>
        <a:lstStyle/>
        <a:p>
          <a:endParaRPr lang="en-US"/>
        </a:p>
      </dgm:t>
    </dgm:pt>
    <dgm:pt modelId="{B1290776-185E-48FE-BDF2-611DDEAE5667}" type="pres">
      <dgm:prSet presAssocID="{5BAEE5DC-4E9A-4B53-8072-A258094D24C2}" presName="parentText" presStyleLbl="node1" presStyleIdx="3" presStyleCnt="10">
        <dgm:presLayoutVars>
          <dgm:chMax val="0"/>
          <dgm:bulletEnabled val="1"/>
        </dgm:presLayoutVars>
      </dgm:prSet>
      <dgm:spPr/>
      <dgm:t>
        <a:bodyPr/>
        <a:lstStyle/>
        <a:p>
          <a:endParaRPr lang="en-US"/>
        </a:p>
      </dgm:t>
    </dgm:pt>
    <dgm:pt modelId="{3D6B7A33-794F-44FC-9BE6-493A1E1EF9BA}" type="pres">
      <dgm:prSet presAssocID="{C19EB404-D73B-4833-A861-D8EEEDDE3AB2}" presName="spacer" presStyleCnt="0"/>
      <dgm:spPr/>
      <dgm:t>
        <a:bodyPr/>
        <a:lstStyle/>
        <a:p>
          <a:endParaRPr lang="en-US"/>
        </a:p>
      </dgm:t>
    </dgm:pt>
    <dgm:pt modelId="{B961DF1D-4CD3-4294-9DD0-D02C1794398A}" type="pres">
      <dgm:prSet presAssocID="{DE03D8E8-320C-4AFB-A1D8-F6D204CEC1E5}" presName="parentText" presStyleLbl="node1" presStyleIdx="4" presStyleCnt="10">
        <dgm:presLayoutVars>
          <dgm:chMax val="0"/>
          <dgm:bulletEnabled val="1"/>
        </dgm:presLayoutVars>
      </dgm:prSet>
      <dgm:spPr/>
      <dgm:t>
        <a:bodyPr/>
        <a:lstStyle/>
        <a:p>
          <a:endParaRPr lang="en-US"/>
        </a:p>
      </dgm:t>
    </dgm:pt>
    <dgm:pt modelId="{4ABA386A-FE39-4F52-BEBA-59208F478600}" type="pres">
      <dgm:prSet presAssocID="{F0C469D7-F91D-46AE-8FDB-2716391FCA1D}" presName="spacer" presStyleCnt="0"/>
      <dgm:spPr/>
      <dgm:t>
        <a:bodyPr/>
        <a:lstStyle/>
        <a:p>
          <a:endParaRPr lang="en-US"/>
        </a:p>
      </dgm:t>
    </dgm:pt>
    <dgm:pt modelId="{0D1B8F14-8D27-4767-B78C-E313A51CB811}" type="pres">
      <dgm:prSet presAssocID="{2CF5A149-3236-4AAA-A126-600AC0B12C87}" presName="parentText" presStyleLbl="node1" presStyleIdx="5" presStyleCnt="10">
        <dgm:presLayoutVars>
          <dgm:chMax val="0"/>
          <dgm:bulletEnabled val="1"/>
        </dgm:presLayoutVars>
      </dgm:prSet>
      <dgm:spPr/>
      <dgm:t>
        <a:bodyPr/>
        <a:lstStyle/>
        <a:p>
          <a:endParaRPr lang="en-US"/>
        </a:p>
      </dgm:t>
    </dgm:pt>
    <dgm:pt modelId="{5E74F55E-88C3-42C7-9CDE-7C729D3533C3}" type="pres">
      <dgm:prSet presAssocID="{50D4E9D3-74AE-456F-A4AA-3D610F5CC3A8}" presName="spacer" presStyleCnt="0"/>
      <dgm:spPr/>
      <dgm:t>
        <a:bodyPr/>
        <a:lstStyle/>
        <a:p>
          <a:endParaRPr lang="en-US"/>
        </a:p>
      </dgm:t>
    </dgm:pt>
    <dgm:pt modelId="{182C9765-1799-4A3C-9C2A-AC7B2B1C885D}" type="pres">
      <dgm:prSet presAssocID="{054643DA-436B-4DC6-9F85-673A5B439170}" presName="parentText" presStyleLbl="node1" presStyleIdx="6" presStyleCnt="10">
        <dgm:presLayoutVars>
          <dgm:chMax val="0"/>
          <dgm:bulletEnabled val="1"/>
        </dgm:presLayoutVars>
      </dgm:prSet>
      <dgm:spPr/>
      <dgm:t>
        <a:bodyPr/>
        <a:lstStyle/>
        <a:p>
          <a:endParaRPr lang="en-US"/>
        </a:p>
      </dgm:t>
    </dgm:pt>
    <dgm:pt modelId="{1275B762-ECAB-4228-A4CB-F725F1E93697}" type="pres">
      <dgm:prSet presAssocID="{7BEB3389-026C-440F-982B-4BFB6DC64688}" presName="spacer" presStyleCnt="0"/>
      <dgm:spPr/>
      <dgm:t>
        <a:bodyPr/>
        <a:lstStyle/>
        <a:p>
          <a:endParaRPr lang="en-US"/>
        </a:p>
      </dgm:t>
    </dgm:pt>
    <dgm:pt modelId="{0C689478-A9A5-4B3A-81AA-FF291B959EC8}" type="pres">
      <dgm:prSet presAssocID="{37B7BA90-AE0C-4E63-8194-261D4F93E3E3}" presName="parentText" presStyleLbl="node1" presStyleIdx="7" presStyleCnt="10">
        <dgm:presLayoutVars>
          <dgm:chMax val="0"/>
          <dgm:bulletEnabled val="1"/>
        </dgm:presLayoutVars>
      </dgm:prSet>
      <dgm:spPr/>
      <dgm:t>
        <a:bodyPr/>
        <a:lstStyle/>
        <a:p>
          <a:endParaRPr lang="en-US"/>
        </a:p>
      </dgm:t>
    </dgm:pt>
    <dgm:pt modelId="{CF48C09E-B575-4A27-B6FD-F6A41C0635E7}" type="pres">
      <dgm:prSet presAssocID="{1A5C07F3-5510-4B83-8243-3790E3C583E5}" presName="spacer" presStyleCnt="0"/>
      <dgm:spPr/>
      <dgm:t>
        <a:bodyPr/>
        <a:lstStyle/>
        <a:p>
          <a:endParaRPr lang="en-US"/>
        </a:p>
      </dgm:t>
    </dgm:pt>
    <dgm:pt modelId="{4883E606-5C25-4D0A-8C49-023D63AB5250}" type="pres">
      <dgm:prSet presAssocID="{618E8E28-1B61-4688-AF1B-C963C4E75A1D}" presName="parentText" presStyleLbl="node1" presStyleIdx="8" presStyleCnt="10">
        <dgm:presLayoutVars>
          <dgm:chMax val="0"/>
          <dgm:bulletEnabled val="1"/>
        </dgm:presLayoutVars>
      </dgm:prSet>
      <dgm:spPr/>
      <dgm:t>
        <a:bodyPr/>
        <a:lstStyle/>
        <a:p>
          <a:endParaRPr lang="en-US"/>
        </a:p>
      </dgm:t>
    </dgm:pt>
    <dgm:pt modelId="{C5AB3CEF-D045-430D-9EF9-C020E2E5EA00}" type="pres">
      <dgm:prSet presAssocID="{0EF5F7E5-8B9E-41AD-ADA0-951E8611BDC9}" presName="spacer" presStyleCnt="0"/>
      <dgm:spPr/>
      <dgm:t>
        <a:bodyPr/>
        <a:lstStyle/>
        <a:p>
          <a:endParaRPr lang="en-US"/>
        </a:p>
      </dgm:t>
    </dgm:pt>
    <dgm:pt modelId="{D45E133C-B94A-435E-B303-478C5F9E281B}" type="pres">
      <dgm:prSet presAssocID="{A4EF4ECD-DA22-4199-A053-416D4D707253}" presName="parentText" presStyleLbl="node1" presStyleIdx="9" presStyleCnt="10">
        <dgm:presLayoutVars>
          <dgm:chMax val="0"/>
          <dgm:bulletEnabled val="1"/>
        </dgm:presLayoutVars>
      </dgm:prSet>
      <dgm:spPr/>
      <dgm:t>
        <a:bodyPr/>
        <a:lstStyle/>
        <a:p>
          <a:endParaRPr lang="en-US"/>
        </a:p>
      </dgm:t>
    </dgm:pt>
  </dgm:ptLst>
  <dgm:cxnLst>
    <dgm:cxn modelId="{132D9B79-AD45-4C2F-A8A8-33C937D24704}" srcId="{61687B9C-24CC-415C-A328-719E2A5112EF}" destId="{D79CDF36-2629-4540-9708-B60BED63F827}" srcOrd="0" destOrd="0" parTransId="{F12F6AFF-7D7B-4CA2-9B71-5B8526CDDF90}" sibTransId="{F32FC699-F114-4AF9-A444-674A7F96EF01}"/>
    <dgm:cxn modelId="{2538E10F-4EE3-4EB4-8A5D-EEFF9FC64E2C}" type="presOf" srcId="{5BAEE5DC-4E9A-4B53-8072-A258094D24C2}" destId="{B1290776-185E-48FE-BDF2-611DDEAE5667}" srcOrd="0" destOrd="0" presId="urn:microsoft.com/office/officeart/2005/8/layout/vList2"/>
    <dgm:cxn modelId="{9B6DF379-FDB0-49E8-90BA-1BF482F480F4}" srcId="{61687B9C-24CC-415C-A328-719E2A5112EF}" destId="{E58E8687-21A1-46B1-9100-1C7D06F017C8}" srcOrd="2" destOrd="0" parTransId="{1EC647CB-FDEE-4726-9DC9-85203056375F}" sibTransId="{56DA2F9A-C249-4C4B-A277-1627FBD68D0A}"/>
    <dgm:cxn modelId="{B0C41561-7087-4A2D-AE6A-59BC7B368BE9}" srcId="{61687B9C-24CC-415C-A328-719E2A5112EF}" destId="{2CF5A149-3236-4AAA-A126-600AC0B12C87}" srcOrd="5" destOrd="0" parTransId="{A6BFD97E-76CE-4A00-95C0-1DACFF56D3F2}" sibTransId="{50D4E9D3-74AE-456F-A4AA-3D610F5CC3A8}"/>
    <dgm:cxn modelId="{7C4907B5-A2C4-4D26-BB98-5766825DC5A4}" srcId="{61687B9C-24CC-415C-A328-719E2A5112EF}" destId="{DE03D8E8-320C-4AFB-A1D8-F6D204CEC1E5}" srcOrd="4" destOrd="0" parTransId="{B9C54999-B46D-4DC1-8750-8CDFB9896760}" sibTransId="{F0C469D7-F91D-46AE-8FDB-2716391FCA1D}"/>
    <dgm:cxn modelId="{AF4AFBDB-4B13-4299-800E-416A799BFB62}" srcId="{61687B9C-24CC-415C-A328-719E2A5112EF}" destId="{618E8E28-1B61-4688-AF1B-C963C4E75A1D}" srcOrd="8" destOrd="0" parTransId="{AD27B9CC-2C9D-4962-9C44-52C7A62E4CE5}" sibTransId="{0EF5F7E5-8B9E-41AD-ADA0-951E8611BDC9}"/>
    <dgm:cxn modelId="{F4A17D1E-D259-4BC4-8D21-619FCF464737}" type="presOf" srcId="{054643DA-436B-4DC6-9F85-673A5B439170}" destId="{182C9765-1799-4A3C-9C2A-AC7B2B1C885D}" srcOrd="0" destOrd="0" presId="urn:microsoft.com/office/officeart/2005/8/layout/vList2"/>
    <dgm:cxn modelId="{51DA9ABA-EA50-4B33-8263-E34EDDEC98BD}" srcId="{61687B9C-24CC-415C-A328-719E2A5112EF}" destId="{054643DA-436B-4DC6-9F85-673A5B439170}" srcOrd="6" destOrd="0" parTransId="{D55B2A36-F2E6-46B6-BEC0-7BF7F75F3429}" sibTransId="{7BEB3389-026C-440F-982B-4BFB6DC64688}"/>
    <dgm:cxn modelId="{7CF61C39-86BB-41EC-A444-FB94A96F9637}" type="presOf" srcId="{E58E8687-21A1-46B1-9100-1C7D06F017C8}" destId="{C4EC86A4-DDC2-436C-A446-50B50471A676}" srcOrd="0" destOrd="0" presId="urn:microsoft.com/office/officeart/2005/8/layout/vList2"/>
    <dgm:cxn modelId="{FD0A950D-5A02-46CF-B87F-A142F3B47C39}" type="presOf" srcId="{2CF5A149-3236-4AAA-A126-600AC0B12C87}" destId="{0D1B8F14-8D27-4767-B78C-E313A51CB811}" srcOrd="0" destOrd="0" presId="urn:microsoft.com/office/officeart/2005/8/layout/vList2"/>
    <dgm:cxn modelId="{9DA02626-5878-48B4-86A8-11FFA3B8DAD0}" srcId="{61687B9C-24CC-415C-A328-719E2A5112EF}" destId="{06C9ADBD-CCFF-45D5-8BFE-D11F190F5B45}" srcOrd="1" destOrd="0" parTransId="{A0C5D2B8-C5D8-469D-9A4C-533C2899A9A4}" sibTransId="{7A028DAA-5E0F-426E-A180-D92769413402}"/>
    <dgm:cxn modelId="{7EB18B90-CF23-44AD-8525-BF4E581355B7}" type="presOf" srcId="{37B7BA90-AE0C-4E63-8194-261D4F93E3E3}" destId="{0C689478-A9A5-4B3A-81AA-FF291B959EC8}" srcOrd="0" destOrd="0" presId="urn:microsoft.com/office/officeart/2005/8/layout/vList2"/>
    <dgm:cxn modelId="{822BE663-B850-4865-8EA3-5A2451450224}" srcId="{61687B9C-24CC-415C-A328-719E2A5112EF}" destId="{5BAEE5DC-4E9A-4B53-8072-A258094D24C2}" srcOrd="3" destOrd="0" parTransId="{99E6443B-D130-4507-AD5F-F3498AE2F73E}" sibTransId="{C19EB404-D73B-4833-A861-D8EEEDDE3AB2}"/>
    <dgm:cxn modelId="{0D76887E-0BB8-41EE-9191-A77FA3CEFEF8}" type="presOf" srcId="{06C9ADBD-CCFF-45D5-8BFE-D11F190F5B45}" destId="{AADF64E2-CA90-478C-877A-2CED9F0DEF98}" srcOrd="0" destOrd="0" presId="urn:microsoft.com/office/officeart/2005/8/layout/vList2"/>
    <dgm:cxn modelId="{93DB88DE-AAD7-457A-AC30-38F93045FD60}" type="presOf" srcId="{618E8E28-1B61-4688-AF1B-C963C4E75A1D}" destId="{4883E606-5C25-4D0A-8C49-023D63AB5250}" srcOrd="0" destOrd="0" presId="urn:microsoft.com/office/officeart/2005/8/layout/vList2"/>
    <dgm:cxn modelId="{BF51659F-EDA5-4137-A7B6-D02B5770A165}" type="presOf" srcId="{61687B9C-24CC-415C-A328-719E2A5112EF}" destId="{8E449A3B-1434-412E-9DCB-6478168BE8AD}" srcOrd="0" destOrd="0" presId="urn:microsoft.com/office/officeart/2005/8/layout/vList2"/>
    <dgm:cxn modelId="{3F65E714-4EB5-4CE8-AE54-536E7FEFF4DF}" srcId="{61687B9C-24CC-415C-A328-719E2A5112EF}" destId="{37B7BA90-AE0C-4E63-8194-261D4F93E3E3}" srcOrd="7" destOrd="0" parTransId="{93EF0C22-10FA-4535-AB1E-51F8BEAE1E18}" sibTransId="{1A5C07F3-5510-4B83-8243-3790E3C583E5}"/>
    <dgm:cxn modelId="{C29F1281-FA78-4F13-9009-BA34FB691B4B}" type="presOf" srcId="{D79CDF36-2629-4540-9708-B60BED63F827}" destId="{A5146CB2-3A89-49C3-B01D-87AEAA78AAAE}" srcOrd="0" destOrd="0" presId="urn:microsoft.com/office/officeart/2005/8/layout/vList2"/>
    <dgm:cxn modelId="{FAB23A92-6704-4384-A0D9-90BFA705B37D}" srcId="{61687B9C-24CC-415C-A328-719E2A5112EF}" destId="{A4EF4ECD-DA22-4199-A053-416D4D707253}" srcOrd="9" destOrd="0" parTransId="{A8234B5D-2735-4A9D-B29D-9781AA1A2E1F}" sibTransId="{DC396A1E-7F03-4FB0-AF00-B90E9D2945E6}"/>
    <dgm:cxn modelId="{E545A9B9-A155-4152-A5E3-8E0E0212E077}" type="presOf" srcId="{DE03D8E8-320C-4AFB-A1D8-F6D204CEC1E5}" destId="{B961DF1D-4CD3-4294-9DD0-D02C1794398A}" srcOrd="0" destOrd="0" presId="urn:microsoft.com/office/officeart/2005/8/layout/vList2"/>
    <dgm:cxn modelId="{9382DE42-C37D-4C76-A374-1E61BD139F65}" type="presOf" srcId="{A4EF4ECD-DA22-4199-A053-416D4D707253}" destId="{D45E133C-B94A-435E-B303-478C5F9E281B}" srcOrd="0" destOrd="0" presId="urn:microsoft.com/office/officeart/2005/8/layout/vList2"/>
    <dgm:cxn modelId="{68951805-A648-4BF7-9AE1-5B93243B68F7}" type="presParOf" srcId="{8E449A3B-1434-412E-9DCB-6478168BE8AD}" destId="{A5146CB2-3A89-49C3-B01D-87AEAA78AAAE}" srcOrd="0" destOrd="0" presId="urn:microsoft.com/office/officeart/2005/8/layout/vList2"/>
    <dgm:cxn modelId="{D409F8C2-4BCA-4296-986E-4B8B6AF8E534}" type="presParOf" srcId="{8E449A3B-1434-412E-9DCB-6478168BE8AD}" destId="{F0E72632-A1DF-4C5A-BC81-EFD9E4E92DDD}" srcOrd="1" destOrd="0" presId="urn:microsoft.com/office/officeart/2005/8/layout/vList2"/>
    <dgm:cxn modelId="{9A791BF9-F719-4B37-82B9-772325A4DD02}" type="presParOf" srcId="{8E449A3B-1434-412E-9DCB-6478168BE8AD}" destId="{AADF64E2-CA90-478C-877A-2CED9F0DEF98}" srcOrd="2" destOrd="0" presId="urn:microsoft.com/office/officeart/2005/8/layout/vList2"/>
    <dgm:cxn modelId="{86A7B413-3806-4BF5-9927-896210D9FB47}" type="presParOf" srcId="{8E449A3B-1434-412E-9DCB-6478168BE8AD}" destId="{ADEA4FB0-AEC3-4209-897C-0CA2D5A48F8A}" srcOrd="3" destOrd="0" presId="urn:microsoft.com/office/officeart/2005/8/layout/vList2"/>
    <dgm:cxn modelId="{D56E0097-AA86-4435-9333-A288B7C71EA8}" type="presParOf" srcId="{8E449A3B-1434-412E-9DCB-6478168BE8AD}" destId="{C4EC86A4-DDC2-436C-A446-50B50471A676}" srcOrd="4" destOrd="0" presId="urn:microsoft.com/office/officeart/2005/8/layout/vList2"/>
    <dgm:cxn modelId="{F97B391C-FA74-4394-A16F-EA37A9EEEF89}" type="presParOf" srcId="{8E449A3B-1434-412E-9DCB-6478168BE8AD}" destId="{C3034CC7-F739-4153-8193-9A7E42336E9B}" srcOrd="5" destOrd="0" presId="urn:microsoft.com/office/officeart/2005/8/layout/vList2"/>
    <dgm:cxn modelId="{7B73435C-132A-478B-8B28-51440240C107}" type="presParOf" srcId="{8E449A3B-1434-412E-9DCB-6478168BE8AD}" destId="{B1290776-185E-48FE-BDF2-611DDEAE5667}" srcOrd="6" destOrd="0" presId="urn:microsoft.com/office/officeart/2005/8/layout/vList2"/>
    <dgm:cxn modelId="{A42BC78D-F17C-42A8-8D24-4F18119D15DB}" type="presParOf" srcId="{8E449A3B-1434-412E-9DCB-6478168BE8AD}" destId="{3D6B7A33-794F-44FC-9BE6-493A1E1EF9BA}" srcOrd="7" destOrd="0" presId="urn:microsoft.com/office/officeart/2005/8/layout/vList2"/>
    <dgm:cxn modelId="{417B1BD7-7239-4BF5-935C-8D1CEF7A1A4F}" type="presParOf" srcId="{8E449A3B-1434-412E-9DCB-6478168BE8AD}" destId="{B961DF1D-4CD3-4294-9DD0-D02C1794398A}" srcOrd="8" destOrd="0" presId="urn:microsoft.com/office/officeart/2005/8/layout/vList2"/>
    <dgm:cxn modelId="{8D6717ED-C5FF-4D0A-B150-C2265E3626BF}" type="presParOf" srcId="{8E449A3B-1434-412E-9DCB-6478168BE8AD}" destId="{4ABA386A-FE39-4F52-BEBA-59208F478600}" srcOrd="9" destOrd="0" presId="urn:microsoft.com/office/officeart/2005/8/layout/vList2"/>
    <dgm:cxn modelId="{52C4DC04-0917-40E2-984D-908373548206}" type="presParOf" srcId="{8E449A3B-1434-412E-9DCB-6478168BE8AD}" destId="{0D1B8F14-8D27-4767-B78C-E313A51CB811}" srcOrd="10" destOrd="0" presId="urn:microsoft.com/office/officeart/2005/8/layout/vList2"/>
    <dgm:cxn modelId="{22021BBD-3B4D-4576-9533-4DE89424E875}" type="presParOf" srcId="{8E449A3B-1434-412E-9DCB-6478168BE8AD}" destId="{5E74F55E-88C3-42C7-9CDE-7C729D3533C3}" srcOrd="11" destOrd="0" presId="urn:microsoft.com/office/officeart/2005/8/layout/vList2"/>
    <dgm:cxn modelId="{850B359E-A4AD-4511-9BC9-E944AC5B4932}" type="presParOf" srcId="{8E449A3B-1434-412E-9DCB-6478168BE8AD}" destId="{182C9765-1799-4A3C-9C2A-AC7B2B1C885D}" srcOrd="12" destOrd="0" presId="urn:microsoft.com/office/officeart/2005/8/layout/vList2"/>
    <dgm:cxn modelId="{A3EFFC45-18B4-42D0-B759-9D40F9E8011D}" type="presParOf" srcId="{8E449A3B-1434-412E-9DCB-6478168BE8AD}" destId="{1275B762-ECAB-4228-A4CB-F725F1E93697}" srcOrd="13" destOrd="0" presId="urn:microsoft.com/office/officeart/2005/8/layout/vList2"/>
    <dgm:cxn modelId="{43F22B6A-0178-49B7-BD77-D9626A7894CF}" type="presParOf" srcId="{8E449A3B-1434-412E-9DCB-6478168BE8AD}" destId="{0C689478-A9A5-4B3A-81AA-FF291B959EC8}" srcOrd="14" destOrd="0" presId="urn:microsoft.com/office/officeart/2005/8/layout/vList2"/>
    <dgm:cxn modelId="{65010B39-ACA7-44B5-B9BA-0BE2EC7DAAF6}" type="presParOf" srcId="{8E449A3B-1434-412E-9DCB-6478168BE8AD}" destId="{CF48C09E-B575-4A27-B6FD-F6A41C0635E7}" srcOrd="15" destOrd="0" presId="urn:microsoft.com/office/officeart/2005/8/layout/vList2"/>
    <dgm:cxn modelId="{093B715E-CA88-48B5-A144-6BAE4B487332}" type="presParOf" srcId="{8E449A3B-1434-412E-9DCB-6478168BE8AD}" destId="{4883E606-5C25-4D0A-8C49-023D63AB5250}" srcOrd="16" destOrd="0" presId="urn:microsoft.com/office/officeart/2005/8/layout/vList2"/>
    <dgm:cxn modelId="{B3973712-8212-41D2-B93F-DBA83729F421}" type="presParOf" srcId="{8E449A3B-1434-412E-9DCB-6478168BE8AD}" destId="{C5AB3CEF-D045-430D-9EF9-C020E2E5EA00}" srcOrd="17" destOrd="0" presId="urn:microsoft.com/office/officeart/2005/8/layout/vList2"/>
    <dgm:cxn modelId="{1AE7E561-E87E-44FA-A156-F0258B1C3747}" type="presParOf" srcId="{8E449A3B-1434-412E-9DCB-6478168BE8AD}" destId="{D45E133C-B94A-435E-B303-478C5F9E281B}" srcOrd="1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E37696E9-DDB0-46E3-9BA3-194229DB897A}" type="doc">
      <dgm:prSet loTypeId="urn:microsoft.com/office/officeart/2005/8/layout/vList2" loCatId="list" qsTypeId="urn:microsoft.com/office/officeart/2005/8/quickstyle/3d3" qsCatId="3D" csTypeId="urn:microsoft.com/office/officeart/2005/8/colors/colorful2" csCatId="colorful" phldr="1"/>
      <dgm:spPr/>
      <dgm:t>
        <a:bodyPr/>
        <a:lstStyle/>
        <a:p>
          <a:endParaRPr lang="en-US"/>
        </a:p>
      </dgm:t>
    </dgm:pt>
    <dgm:pt modelId="{A7C43003-A9CF-4174-A5C9-92F506767D84}">
      <dgm:prSet/>
      <dgm:spPr/>
      <dgm:t>
        <a:bodyPr/>
        <a:lstStyle/>
        <a:p>
          <a:pPr rtl="0"/>
          <a:r>
            <a:rPr lang="en-US" dirty="0" smtClean="0"/>
            <a:t>Bisulfites – Sodium or potassium</a:t>
          </a:r>
          <a:endParaRPr lang="en-US" dirty="0"/>
        </a:p>
      </dgm:t>
    </dgm:pt>
    <dgm:pt modelId="{9D816942-4AEF-425C-A256-9D3043D1C180}" type="parTrans" cxnId="{A1BB3158-49F6-43D3-A8C7-B2924CDBDB32}">
      <dgm:prSet/>
      <dgm:spPr/>
      <dgm:t>
        <a:bodyPr/>
        <a:lstStyle/>
        <a:p>
          <a:endParaRPr lang="en-US"/>
        </a:p>
      </dgm:t>
    </dgm:pt>
    <dgm:pt modelId="{71A17B31-22A1-4CE8-A671-579ED853F4F0}" type="sibTrans" cxnId="{A1BB3158-49F6-43D3-A8C7-B2924CDBDB32}">
      <dgm:prSet/>
      <dgm:spPr/>
      <dgm:t>
        <a:bodyPr/>
        <a:lstStyle/>
        <a:p>
          <a:endParaRPr lang="en-US"/>
        </a:p>
      </dgm:t>
    </dgm:pt>
    <dgm:pt modelId="{6D598A81-22B2-4D95-9073-399B5BF14E6B}">
      <dgm:prSet/>
      <dgm:spPr/>
      <dgm:t>
        <a:bodyPr/>
        <a:lstStyle/>
        <a:p>
          <a:pPr rtl="0"/>
          <a:r>
            <a:rPr lang="en-US" dirty="0" smtClean="0"/>
            <a:t>Ascorbic acid</a:t>
          </a:r>
          <a:endParaRPr lang="en-US" dirty="0"/>
        </a:p>
      </dgm:t>
    </dgm:pt>
    <dgm:pt modelId="{DC595600-D39A-4593-B2E5-993F18EFD33D}" type="parTrans" cxnId="{0CF657D0-EFAA-44ED-B854-208CBDDB7954}">
      <dgm:prSet/>
      <dgm:spPr/>
      <dgm:t>
        <a:bodyPr/>
        <a:lstStyle/>
        <a:p>
          <a:endParaRPr lang="en-US"/>
        </a:p>
      </dgm:t>
    </dgm:pt>
    <dgm:pt modelId="{33551CB7-D335-4402-BA79-E3479C748CAC}" type="sibTrans" cxnId="{0CF657D0-EFAA-44ED-B854-208CBDDB7954}">
      <dgm:prSet/>
      <dgm:spPr/>
      <dgm:t>
        <a:bodyPr/>
        <a:lstStyle/>
        <a:p>
          <a:endParaRPr lang="en-US"/>
        </a:p>
      </dgm:t>
    </dgm:pt>
    <dgm:pt modelId="{329E80E9-CE29-497B-9437-8F831A3C5EC8}">
      <dgm:prSet/>
      <dgm:spPr/>
      <dgm:t>
        <a:bodyPr/>
        <a:lstStyle/>
        <a:p>
          <a:pPr rtl="0"/>
          <a:r>
            <a:rPr lang="en-US" dirty="0" smtClean="0"/>
            <a:t>Use with other Antioxidants</a:t>
          </a:r>
          <a:endParaRPr lang="en-US" dirty="0"/>
        </a:p>
      </dgm:t>
    </dgm:pt>
    <dgm:pt modelId="{4DB064D1-928C-499B-90B0-F1F5D518D9E6}" type="parTrans" cxnId="{63CC4C44-59D1-4B55-83B0-4A5640A9F154}">
      <dgm:prSet/>
      <dgm:spPr/>
      <dgm:t>
        <a:bodyPr/>
        <a:lstStyle/>
        <a:p>
          <a:endParaRPr lang="en-US"/>
        </a:p>
      </dgm:t>
    </dgm:pt>
    <dgm:pt modelId="{8949A694-9D6C-4BDB-A76A-6625DA63E402}" type="sibTrans" cxnId="{63CC4C44-59D1-4B55-83B0-4A5640A9F154}">
      <dgm:prSet/>
      <dgm:spPr/>
      <dgm:t>
        <a:bodyPr/>
        <a:lstStyle/>
        <a:p>
          <a:endParaRPr lang="en-US"/>
        </a:p>
      </dgm:t>
    </dgm:pt>
    <dgm:pt modelId="{F559D860-11D4-4FBE-A967-C7435AD7BF12}">
      <dgm:prSet/>
      <dgm:spPr/>
      <dgm:t>
        <a:bodyPr/>
        <a:lstStyle/>
        <a:p>
          <a:pPr rtl="0"/>
          <a:r>
            <a:rPr lang="en-US" smtClean="0"/>
            <a:t>Gallotanins</a:t>
          </a:r>
          <a:endParaRPr lang="en-US"/>
        </a:p>
      </dgm:t>
    </dgm:pt>
    <dgm:pt modelId="{22824355-EAD3-4EF0-B050-CA239A23DC32}" type="parTrans" cxnId="{6C21CBD8-5AF7-4059-807F-6B20E7B8CBA1}">
      <dgm:prSet/>
      <dgm:spPr/>
      <dgm:t>
        <a:bodyPr/>
        <a:lstStyle/>
        <a:p>
          <a:endParaRPr lang="en-US"/>
        </a:p>
      </dgm:t>
    </dgm:pt>
    <dgm:pt modelId="{EE66259E-3ED6-4AEA-85B7-FA69C7CF1CC4}" type="sibTrans" cxnId="{6C21CBD8-5AF7-4059-807F-6B20E7B8CBA1}">
      <dgm:prSet/>
      <dgm:spPr/>
      <dgm:t>
        <a:bodyPr/>
        <a:lstStyle/>
        <a:p>
          <a:endParaRPr lang="en-US"/>
        </a:p>
      </dgm:t>
    </dgm:pt>
    <dgm:pt modelId="{A02099DB-9CB9-44AE-B681-23564F43E5D0}">
      <dgm:prSet/>
      <dgm:spPr/>
      <dgm:t>
        <a:bodyPr/>
        <a:lstStyle/>
        <a:p>
          <a:pPr rtl="0"/>
          <a:r>
            <a:rPr lang="en-US" dirty="0" smtClean="0"/>
            <a:t>Brewtan B, </a:t>
          </a:r>
          <a:r>
            <a:rPr lang="en-US" dirty="0" err="1" smtClean="0"/>
            <a:t>Tannox</a:t>
          </a:r>
          <a:r>
            <a:rPr lang="en-US" dirty="0" smtClean="0"/>
            <a:t>-Brew, </a:t>
          </a:r>
          <a:r>
            <a:rPr lang="en-US" dirty="0" err="1" smtClean="0"/>
            <a:t>Tan’Activ</a:t>
          </a:r>
          <a:r>
            <a:rPr lang="en-US" dirty="0" smtClean="0"/>
            <a:t> GTH </a:t>
          </a:r>
          <a:endParaRPr lang="en-US" dirty="0"/>
        </a:p>
      </dgm:t>
    </dgm:pt>
    <dgm:pt modelId="{9AF633AB-3959-4DAF-89DE-F97B8AA257A1}" type="parTrans" cxnId="{F9D304E0-1BEE-4D5A-BAFA-3FA776C6A8CB}">
      <dgm:prSet/>
      <dgm:spPr/>
      <dgm:t>
        <a:bodyPr/>
        <a:lstStyle/>
        <a:p>
          <a:endParaRPr lang="en-US"/>
        </a:p>
      </dgm:t>
    </dgm:pt>
    <dgm:pt modelId="{96AEC925-E432-4453-9802-277F96657378}" type="sibTrans" cxnId="{F9D304E0-1BEE-4D5A-BAFA-3FA776C6A8CB}">
      <dgm:prSet/>
      <dgm:spPr/>
      <dgm:t>
        <a:bodyPr/>
        <a:lstStyle/>
        <a:p>
          <a:endParaRPr lang="en-US"/>
        </a:p>
      </dgm:t>
    </dgm:pt>
    <dgm:pt modelId="{587840F3-6360-43CA-AAC7-21D16AD5FC6F}">
      <dgm:prSet/>
      <dgm:spPr/>
      <dgm:t>
        <a:bodyPr/>
        <a:lstStyle/>
        <a:p>
          <a:pPr rtl="0"/>
          <a:r>
            <a:rPr lang="en-US" dirty="0" smtClean="0"/>
            <a:t>Combos</a:t>
          </a:r>
          <a:endParaRPr lang="en-US" dirty="0"/>
        </a:p>
      </dgm:t>
    </dgm:pt>
    <dgm:pt modelId="{016A809B-8918-4036-B492-3D9AC50DB43C}" type="parTrans" cxnId="{A81AC288-596D-41B8-82B2-7B49BAFBDEC0}">
      <dgm:prSet/>
      <dgm:spPr/>
      <dgm:t>
        <a:bodyPr/>
        <a:lstStyle/>
        <a:p>
          <a:endParaRPr lang="en-US"/>
        </a:p>
      </dgm:t>
    </dgm:pt>
    <dgm:pt modelId="{0C04B723-90A9-4B3B-B4D3-3AE3745CF02E}" type="sibTrans" cxnId="{A81AC288-596D-41B8-82B2-7B49BAFBDEC0}">
      <dgm:prSet/>
      <dgm:spPr/>
      <dgm:t>
        <a:bodyPr/>
        <a:lstStyle/>
        <a:p>
          <a:endParaRPr lang="en-US"/>
        </a:p>
      </dgm:t>
    </dgm:pt>
    <dgm:pt modelId="{89EDD715-CA40-4610-BF3E-F6678C92706B}">
      <dgm:prSet/>
      <dgm:spPr/>
      <dgm:t>
        <a:bodyPr/>
        <a:lstStyle/>
        <a:p>
          <a:pPr rtl="0"/>
          <a:r>
            <a:rPr lang="en-US" dirty="0" err="1" smtClean="0"/>
            <a:t>Antioxin</a:t>
          </a:r>
          <a:r>
            <a:rPr lang="en-US" dirty="0" smtClean="0"/>
            <a:t> SBT</a:t>
          </a:r>
          <a:endParaRPr lang="en-US" dirty="0"/>
        </a:p>
      </dgm:t>
    </dgm:pt>
    <dgm:pt modelId="{74A5F037-A314-4B67-8D50-4E9200CFE10F}" type="parTrans" cxnId="{1A151F2D-5857-450F-9610-90C05DF9EB5E}">
      <dgm:prSet/>
      <dgm:spPr/>
      <dgm:t>
        <a:bodyPr/>
        <a:lstStyle/>
        <a:p>
          <a:endParaRPr lang="en-US"/>
        </a:p>
      </dgm:t>
    </dgm:pt>
    <dgm:pt modelId="{BA8AF715-9DDD-4EF4-9ACC-63EAE048C2CF}" type="sibTrans" cxnId="{1A151F2D-5857-450F-9610-90C05DF9EB5E}">
      <dgm:prSet/>
      <dgm:spPr/>
      <dgm:t>
        <a:bodyPr/>
        <a:lstStyle/>
        <a:p>
          <a:endParaRPr lang="en-US"/>
        </a:p>
      </dgm:t>
    </dgm:pt>
    <dgm:pt modelId="{17628B4B-D307-4409-BA4D-9C8F8AA5AFC3}" type="pres">
      <dgm:prSet presAssocID="{E37696E9-DDB0-46E3-9BA3-194229DB897A}" presName="linear" presStyleCnt="0">
        <dgm:presLayoutVars>
          <dgm:animLvl val="lvl"/>
          <dgm:resizeHandles val="exact"/>
        </dgm:presLayoutVars>
      </dgm:prSet>
      <dgm:spPr/>
      <dgm:t>
        <a:bodyPr/>
        <a:lstStyle/>
        <a:p>
          <a:endParaRPr lang="en-US"/>
        </a:p>
      </dgm:t>
    </dgm:pt>
    <dgm:pt modelId="{3D6F3AEA-8E7C-4AC1-95A8-2942C47FE5C4}" type="pres">
      <dgm:prSet presAssocID="{A7C43003-A9CF-4174-A5C9-92F506767D84}" presName="parentText" presStyleLbl="node1" presStyleIdx="0" presStyleCnt="4">
        <dgm:presLayoutVars>
          <dgm:chMax val="0"/>
          <dgm:bulletEnabled val="1"/>
        </dgm:presLayoutVars>
      </dgm:prSet>
      <dgm:spPr/>
      <dgm:t>
        <a:bodyPr/>
        <a:lstStyle/>
        <a:p>
          <a:endParaRPr lang="en-US"/>
        </a:p>
      </dgm:t>
    </dgm:pt>
    <dgm:pt modelId="{E12758DD-B2BA-4DE9-9244-EBDB5B9E2471}" type="pres">
      <dgm:prSet presAssocID="{71A17B31-22A1-4CE8-A671-579ED853F4F0}" presName="spacer" presStyleCnt="0"/>
      <dgm:spPr/>
    </dgm:pt>
    <dgm:pt modelId="{69F7E1C0-9FC6-45B6-BDB8-5541018DDCDE}" type="pres">
      <dgm:prSet presAssocID="{6D598A81-22B2-4D95-9073-399B5BF14E6B}" presName="parentText" presStyleLbl="node1" presStyleIdx="1" presStyleCnt="4">
        <dgm:presLayoutVars>
          <dgm:chMax val="0"/>
          <dgm:bulletEnabled val="1"/>
        </dgm:presLayoutVars>
      </dgm:prSet>
      <dgm:spPr/>
      <dgm:t>
        <a:bodyPr/>
        <a:lstStyle/>
        <a:p>
          <a:endParaRPr lang="en-US"/>
        </a:p>
      </dgm:t>
    </dgm:pt>
    <dgm:pt modelId="{088D50F6-32B8-4C52-9516-974A6A0EDFC6}" type="pres">
      <dgm:prSet presAssocID="{6D598A81-22B2-4D95-9073-399B5BF14E6B}" presName="childText" presStyleLbl="revTx" presStyleIdx="0" presStyleCnt="3">
        <dgm:presLayoutVars>
          <dgm:bulletEnabled val="1"/>
        </dgm:presLayoutVars>
      </dgm:prSet>
      <dgm:spPr/>
      <dgm:t>
        <a:bodyPr/>
        <a:lstStyle/>
        <a:p>
          <a:endParaRPr lang="en-US"/>
        </a:p>
      </dgm:t>
    </dgm:pt>
    <dgm:pt modelId="{7F2062C7-23A8-4A6F-9679-40CE99739B27}" type="pres">
      <dgm:prSet presAssocID="{F559D860-11D4-4FBE-A967-C7435AD7BF12}" presName="parentText" presStyleLbl="node1" presStyleIdx="2" presStyleCnt="4" custLinFactNeighborX="-198" custLinFactNeighborY="-1684">
        <dgm:presLayoutVars>
          <dgm:chMax val="0"/>
          <dgm:bulletEnabled val="1"/>
        </dgm:presLayoutVars>
      </dgm:prSet>
      <dgm:spPr/>
      <dgm:t>
        <a:bodyPr/>
        <a:lstStyle/>
        <a:p>
          <a:endParaRPr lang="en-US"/>
        </a:p>
      </dgm:t>
    </dgm:pt>
    <dgm:pt modelId="{B2B902B5-3AA7-449C-A2F2-FEA4AF9DD801}" type="pres">
      <dgm:prSet presAssocID="{F559D860-11D4-4FBE-A967-C7435AD7BF12}" presName="childText" presStyleLbl="revTx" presStyleIdx="1" presStyleCnt="3">
        <dgm:presLayoutVars>
          <dgm:bulletEnabled val="1"/>
        </dgm:presLayoutVars>
      </dgm:prSet>
      <dgm:spPr/>
      <dgm:t>
        <a:bodyPr/>
        <a:lstStyle/>
        <a:p>
          <a:endParaRPr lang="en-US"/>
        </a:p>
      </dgm:t>
    </dgm:pt>
    <dgm:pt modelId="{B39FFDD8-6D8E-48A7-8311-7F1E238CD680}" type="pres">
      <dgm:prSet presAssocID="{587840F3-6360-43CA-AAC7-21D16AD5FC6F}" presName="parentText" presStyleLbl="node1" presStyleIdx="3" presStyleCnt="4">
        <dgm:presLayoutVars>
          <dgm:chMax val="0"/>
          <dgm:bulletEnabled val="1"/>
        </dgm:presLayoutVars>
      </dgm:prSet>
      <dgm:spPr/>
      <dgm:t>
        <a:bodyPr/>
        <a:lstStyle/>
        <a:p>
          <a:endParaRPr lang="en-US"/>
        </a:p>
      </dgm:t>
    </dgm:pt>
    <dgm:pt modelId="{A073410D-0DEA-49CC-94FD-788509B45954}" type="pres">
      <dgm:prSet presAssocID="{587840F3-6360-43CA-AAC7-21D16AD5FC6F}" presName="childText" presStyleLbl="revTx" presStyleIdx="2" presStyleCnt="3">
        <dgm:presLayoutVars>
          <dgm:bulletEnabled val="1"/>
        </dgm:presLayoutVars>
      </dgm:prSet>
      <dgm:spPr/>
      <dgm:t>
        <a:bodyPr/>
        <a:lstStyle/>
        <a:p>
          <a:endParaRPr lang="en-US"/>
        </a:p>
      </dgm:t>
    </dgm:pt>
  </dgm:ptLst>
  <dgm:cxnLst>
    <dgm:cxn modelId="{A1BB3158-49F6-43D3-A8C7-B2924CDBDB32}" srcId="{E37696E9-DDB0-46E3-9BA3-194229DB897A}" destId="{A7C43003-A9CF-4174-A5C9-92F506767D84}" srcOrd="0" destOrd="0" parTransId="{9D816942-4AEF-425C-A256-9D3043D1C180}" sibTransId="{71A17B31-22A1-4CE8-A671-579ED853F4F0}"/>
    <dgm:cxn modelId="{DDCB10B4-3187-4FAB-9280-6CC39C13BB71}" type="presOf" srcId="{F559D860-11D4-4FBE-A967-C7435AD7BF12}" destId="{7F2062C7-23A8-4A6F-9679-40CE99739B27}" srcOrd="0" destOrd="0" presId="urn:microsoft.com/office/officeart/2005/8/layout/vList2"/>
    <dgm:cxn modelId="{A81AC288-596D-41B8-82B2-7B49BAFBDEC0}" srcId="{E37696E9-DDB0-46E3-9BA3-194229DB897A}" destId="{587840F3-6360-43CA-AAC7-21D16AD5FC6F}" srcOrd="3" destOrd="0" parTransId="{016A809B-8918-4036-B492-3D9AC50DB43C}" sibTransId="{0C04B723-90A9-4B3B-B4D3-3AE3745CF02E}"/>
    <dgm:cxn modelId="{F9D304E0-1BEE-4D5A-BAFA-3FA776C6A8CB}" srcId="{F559D860-11D4-4FBE-A967-C7435AD7BF12}" destId="{A02099DB-9CB9-44AE-B681-23564F43E5D0}" srcOrd="0" destOrd="0" parTransId="{9AF633AB-3959-4DAF-89DE-F97B8AA257A1}" sibTransId="{96AEC925-E432-4453-9802-277F96657378}"/>
    <dgm:cxn modelId="{57575AC7-5686-4A87-8623-1B013811C539}" type="presOf" srcId="{89EDD715-CA40-4610-BF3E-F6678C92706B}" destId="{A073410D-0DEA-49CC-94FD-788509B45954}" srcOrd="0" destOrd="0" presId="urn:microsoft.com/office/officeart/2005/8/layout/vList2"/>
    <dgm:cxn modelId="{707B39BF-CB8F-4578-9F43-D8B100F893D6}" type="presOf" srcId="{329E80E9-CE29-497B-9437-8F831A3C5EC8}" destId="{088D50F6-32B8-4C52-9516-974A6A0EDFC6}" srcOrd="0" destOrd="0" presId="urn:microsoft.com/office/officeart/2005/8/layout/vList2"/>
    <dgm:cxn modelId="{94DB829C-ABC4-493A-AE9A-C68096277B1E}" type="presOf" srcId="{A7C43003-A9CF-4174-A5C9-92F506767D84}" destId="{3D6F3AEA-8E7C-4AC1-95A8-2942C47FE5C4}" srcOrd="0" destOrd="0" presId="urn:microsoft.com/office/officeart/2005/8/layout/vList2"/>
    <dgm:cxn modelId="{0CF657D0-EFAA-44ED-B854-208CBDDB7954}" srcId="{E37696E9-DDB0-46E3-9BA3-194229DB897A}" destId="{6D598A81-22B2-4D95-9073-399B5BF14E6B}" srcOrd="1" destOrd="0" parTransId="{DC595600-D39A-4593-B2E5-993F18EFD33D}" sibTransId="{33551CB7-D335-4402-BA79-E3479C748CAC}"/>
    <dgm:cxn modelId="{C23DD880-9B25-4D5D-9F3B-3C1223A3085F}" type="presOf" srcId="{587840F3-6360-43CA-AAC7-21D16AD5FC6F}" destId="{B39FFDD8-6D8E-48A7-8311-7F1E238CD680}" srcOrd="0" destOrd="0" presId="urn:microsoft.com/office/officeart/2005/8/layout/vList2"/>
    <dgm:cxn modelId="{6C21CBD8-5AF7-4059-807F-6B20E7B8CBA1}" srcId="{E37696E9-DDB0-46E3-9BA3-194229DB897A}" destId="{F559D860-11D4-4FBE-A967-C7435AD7BF12}" srcOrd="2" destOrd="0" parTransId="{22824355-EAD3-4EF0-B050-CA239A23DC32}" sibTransId="{EE66259E-3ED6-4AEA-85B7-FA69C7CF1CC4}"/>
    <dgm:cxn modelId="{D2491901-BE6F-43D5-A473-D749D96394DA}" type="presOf" srcId="{6D598A81-22B2-4D95-9073-399B5BF14E6B}" destId="{69F7E1C0-9FC6-45B6-BDB8-5541018DDCDE}" srcOrd="0" destOrd="0" presId="urn:microsoft.com/office/officeart/2005/8/layout/vList2"/>
    <dgm:cxn modelId="{63CC4C44-59D1-4B55-83B0-4A5640A9F154}" srcId="{6D598A81-22B2-4D95-9073-399B5BF14E6B}" destId="{329E80E9-CE29-497B-9437-8F831A3C5EC8}" srcOrd="0" destOrd="0" parTransId="{4DB064D1-928C-499B-90B0-F1F5D518D9E6}" sibTransId="{8949A694-9D6C-4BDB-A76A-6625DA63E402}"/>
    <dgm:cxn modelId="{C8944792-E334-4CFC-B4F5-89CB165E1281}" type="presOf" srcId="{E37696E9-DDB0-46E3-9BA3-194229DB897A}" destId="{17628B4B-D307-4409-BA4D-9C8F8AA5AFC3}" srcOrd="0" destOrd="0" presId="urn:microsoft.com/office/officeart/2005/8/layout/vList2"/>
    <dgm:cxn modelId="{1A151F2D-5857-450F-9610-90C05DF9EB5E}" srcId="{587840F3-6360-43CA-AAC7-21D16AD5FC6F}" destId="{89EDD715-CA40-4610-BF3E-F6678C92706B}" srcOrd="0" destOrd="0" parTransId="{74A5F037-A314-4B67-8D50-4E9200CFE10F}" sibTransId="{BA8AF715-9DDD-4EF4-9ACC-63EAE048C2CF}"/>
    <dgm:cxn modelId="{45FCEEE1-E606-4764-9BC2-A7ED45458D70}" type="presOf" srcId="{A02099DB-9CB9-44AE-B681-23564F43E5D0}" destId="{B2B902B5-3AA7-449C-A2F2-FEA4AF9DD801}" srcOrd="0" destOrd="0" presId="urn:microsoft.com/office/officeart/2005/8/layout/vList2"/>
    <dgm:cxn modelId="{29B42055-324C-4A61-BFD0-0254D0A8A5E4}" type="presParOf" srcId="{17628B4B-D307-4409-BA4D-9C8F8AA5AFC3}" destId="{3D6F3AEA-8E7C-4AC1-95A8-2942C47FE5C4}" srcOrd="0" destOrd="0" presId="urn:microsoft.com/office/officeart/2005/8/layout/vList2"/>
    <dgm:cxn modelId="{2FBB0643-23BA-4943-B9C6-8D7B642DB694}" type="presParOf" srcId="{17628B4B-D307-4409-BA4D-9C8F8AA5AFC3}" destId="{E12758DD-B2BA-4DE9-9244-EBDB5B9E2471}" srcOrd="1" destOrd="0" presId="urn:microsoft.com/office/officeart/2005/8/layout/vList2"/>
    <dgm:cxn modelId="{F91B9EA2-EF5D-44F0-BE75-9D2F4959EC67}" type="presParOf" srcId="{17628B4B-D307-4409-BA4D-9C8F8AA5AFC3}" destId="{69F7E1C0-9FC6-45B6-BDB8-5541018DDCDE}" srcOrd="2" destOrd="0" presId="urn:microsoft.com/office/officeart/2005/8/layout/vList2"/>
    <dgm:cxn modelId="{649A9EC7-F54A-4F3E-A703-11A272223906}" type="presParOf" srcId="{17628B4B-D307-4409-BA4D-9C8F8AA5AFC3}" destId="{088D50F6-32B8-4C52-9516-974A6A0EDFC6}" srcOrd="3" destOrd="0" presId="urn:microsoft.com/office/officeart/2005/8/layout/vList2"/>
    <dgm:cxn modelId="{F942B3A4-FCB5-430D-B124-454AAEE1EB2B}" type="presParOf" srcId="{17628B4B-D307-4409-BA4D-9C8F8AA5AFC3}" destId="{7F2062C7-23A8-4A6F-9679-40CE99739B27}" srcOrd="4" destOrd="0" presId="urn:microsoft.com/office/officeart/2005/8/layout/vList2"/>
    <dgm:cxn modelId="{19851B2B-F325-424C-B21A-7BB1DF34ED5E}" type="presParOf" srcId="{17628B4B-D307-4409-BA4D-9C8F8AA5AFC3}" destId="{B2B902B5-3AA7-449C-A2F2-FEA4AF9DD801}" srcOrd="5" destOrd="0" presId="urn:microsoft.com/office/officeart/2005/8/layout/vList2"/>
    <dgm:cxn modelId="{66DB4055-71D2-4793-B337-3C4E0C14E077}" type="presParOf" srcId="{17628B4B-D307-4409-BA4D-9C8F8AA5AFC3}" destId="{B39FFDD8-6D8E-48A7-8311-7F1E238CD680}" srcOrd="6" destOrd="0" presId="urn:microsoft.com/office/officeart/2005/8/layout/vList2"/>
    <dgm:cxn modelId="{DB6683AE-D789-40CC-88B1-8D2C9BF7FFB2}" type="presParOf" srcId="{17628B4B-D307-4409-BA4D-9C8F8AA5AFC3}" destId="{A073410D-0DEA-49CC-94FD-788509B45954}"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B1534764-D505-4D2E-90E4-669BFD99653D}" type="doc">
      <dgm:prSet loTypeId="urn:microsoft.com/office/officeart/2005/8/layout/vList2" loCatId="list" qsTypeId="urn:microsoft.com/office/officeart/2005/8/quickstyle/3d3" qsCatId="3D" csTypeId="urn:microsoft.com/office/officeart/2005/8/colors/colorful4" csCatId="colorful" phldr="1"/>
      <dgm:spPr/>
      <dgm:t>
        <a:bodyPr/>
        <a:lstStyle/>
        <a:p>
          <a:endParaRPr lang="en-US"/>
        </a:p>
      </dgm:t>
    </dgm:pt>
    <dgm:pt modelId="{5264A8E0-BBE1-4B69-AECC-CF04998E0D05}">
      <dgm:prSet/>
      <dgm:spPr/>
      <dgm:t>
        <a:bodyPr/>
        <a:lstStyle/>
        <a:p>
          <a:pPr rtl="0"/>
          <a:r>
            <a:rPr lang="en-US" dirty="0" smtClean="0"/>
            <a:t>The ideal 2-treatment experiment changes only one variable</a:t>
          </a:r>
          <a:endParaRPr lang="en-US" dirty="0"/>
        </a:p>
      </dgm:t>
    </dgm:pt>
    <dgm:pt modelId="{ADE11DB0-E866-47D7-8580-7DA64DCD891C}" type="parTrans" cxnId="{7929D5E9-1983-4927-98E3-E75C64C2D13A}">
      <dgm:prSet/>
      <dgm:spPr/>
      <dgm:t>
        <a:bodyPr/>
        <a:lstStyle/>
        <a:p>
          <a:endParaRPr lang="en-US"/>
        </a:p>
      </dgm:t>
    </dgm:pt>
    <dgm:pt modelId="{3B642E0D-B7C9-4D32-BAA7-D95293D274F8}" type="sibTrans" cxnId="{7929D5E9-1983-4927-98E3-E75C64C2D13A}">
      <dgm:prSet/>
      <dgm:spPr/>
      <dgm:t>
        <a:bodyPr/>
        <a:lstStyle/>
        <a:p>
          <a:endParaRPr lang="en-US"/>
        </a:p>
      </dgm:t>
    </dgm:pt>
    <dgm:pt modelId="{A797E85C-B04C-470F-B41A-2957C10203B7}">
      <dgm:prSet/>
      <dgm:spPr/>
      <dgm:t>
        <a:bodyPr/>
        <a:lstStyle/>
        <a:p>
          <a:pPr rtl="0"/>
          <a:r>
            <a:rPr lang="en-US" dirty="0" smtClean="0"/>
            <a:t>The ideal experiment maximizes the effect of the experimental variable</a:t>
          </a:r>
          <a:endParaRPr lang="en-US" dirty="0"/>
        </a:p>
      </dgm:t>
    </dgm:pt>
    <dgm:pt modelId="{887B2407-41E5-4A61-8D05-A0965674AC5E}" type="parTrans" cxnId="{395C59A2-2242-47F8-A2A3-C013458C4DBD}">
      <dgm:prSet/>
      <dgm:spPr/>
      <dgm:t>
        <a:bodyPr/>
        <a:lstStyle/>
        <a:p>
          <a:endParaRPr lang="en-US"/>
        </a:p>
      </dgm:t>
    </dgm:pt>
    <dgm:pt modelId="{D62DF9C7-4917-4527-9FC2-587491EB4617}" type="sibTrans" cxnId="{395C59A2-2242-47F8-A2A3-C013458C4DBD}">
      <dgm:prSet/>
      <dgm:spPr/>
      <dgm:t>
        <a:bodyPr/>
        <a:lstStyle/>
        <a:p>
          <a:endParaRPr lang="en-US"/>
        </a:p>
      </dgm:t>
    </dgm:pt>
    <dgm:pt modelId="{663D6ADB-FA47-4AFC-A43D-4CA44AF1E908}">
      <dgm:prSet/>
      <dgm:spPr/>
      <dgm:t>
        <a:bodyPr/>
        <a:lstStyle/>
        <a:p>
          <a:pPr rtl="0"/>
          <a:r>
            <a:rPr lang="en-US" dirty="0" smtClean="0"/>
            <a:t>Beer should be excellent </a:t>
          </a:r>
          <a:br>
            <a:rPr lang="en-US" dirty="0" smtClean="0"/>
          </a:br>
          <a:r>
            <a:rPr lang="en-US" dirty="0" smtClean="0"/>
            <a:t>(BJCP 38+ points)</a:t>
          </a:r>
          <a:endParaRPr lang="en-US" dirty="0"/>
        </a:p>
      </dgm:t>
    </dgm:pt>
    <dgm:pt modelId="{5B3AC9B8-2FC5-49FE-ADDF-BBE4F152D49E}" type="parTrans" cxnId="{DBBC85B8-43B7-46AD-B8AC-0F8DF0631A18}">
      <dgm:prSet/>
      <dgm:spPr/>
      <dgm:t>
        <a:bodyPr/>
        <a:lstStyle/>
        <a:p>
          <a:endParaRPr lang="en-US"/>
        </a:p>
      </dgm:t>
    </dgm:pt>
    <dgm:pt modelId="{2A721BC3-C796-45F0-AD15-135311E77C07}" type="sibTrans" cxnId="{DBBC85B8-43B7-46AD-B8AC-0F8DF0631A18}">
      <dgm:prSet/>
      <dgm:spPr/>
      <dgm:t>
        <a:bodyPr/>
        <a:lstStyle/>
        <a:p>
          <a:endParaRPr lang="en-US"/>
        </a:p>
      </dgm:t>
    </dgm:pt>
    <dgm:pt modelId="{CC9E282D-9906-4AEB-BF8A-423D78858142}" type="pres">
      <dgm:prSet presAssocID="{B1534764-D505-4D2E-90E4-669BFD99653D}" presName="linear" presStyleCnt="0">
        <dgm:presLayoutVars>
          <dgm:animLvl val="lvl"/>
          <dgm:resizeHandles val="exact"/>
        </dgm:presLayoutVars>
      </dgm:prSet>
      <dgm:spPr/>
      <dgm:t>
        <a:bodyPr/>
        <a:lstStyle/>
        <a:p>
          <a:endParaRPr lang="en-US"/>
        </a:p>
      </dgm:t>
    </dgm:pt>
    <dgm:pt modelId="{ED66F913-6E6A-4EBF-A092-6293FDC676BA}" type="pres">
      <dgm:prSet presAssocID="{5264A8E0-BBE1-4B69-AECC-CF04998E0D05}" presName="parentText" presStyleLbl="node1" presStyleIdx="0" presStyleCnt="3">
        <dgm:presLayoutVars>
          <dgm:chMax val="0"/>
          <dgm:bulletEnabled val="1"/>
        </dgm:presLayoutVars>
      </dgm:prSet>
      <dgm:spPr/>
      <dgm:t>
        <a:bodyPr/>
        <a:lstStyle/>
        <a:p>
          <a:endParaRPr lang="en-US"/>
        </a:p>
      </dgm:t>
    </dgm:pt>
    <dgm:pt modelId="{CC93CF89-7D87-41FF-82E7-33A9A3AB0196}" type="pres">
      <dgm:prSet presAssocID="{3B642E0D-B7C9-4D32-BAA7-D95293D274F8}" presName="spacer" presStyleCnt="0"/>
      <dgm:spPr/>
    </dgm:pt>
    <dgm:pt modelId="{73C217C4-EDBB-4134-8A01-C173099EFB36}" type="pres">
      <dgm:prSet presAssocID="{A797E85C-B04C-470F-B41A-2957C10203B7}" presName="parentText" presStyleLbl="node1" presStyleIdx="1" presStyleCnt="3">
        <dgm:presLayoutVars>
          <dgm:chMax val="0"/>
          <dgm:bulletEnabled val="1"/>
        </dgm:presLayoutVars>
      </dgm:prSet>
      <dgm:spPr/>
      <dgm:t>
        <a:bodyPr/>
        <a:lstStyle/>
        <a:p>
          <a:endParaRPr lang="en-US"/>
        </a:p>
      </dgm:t>
    </dgm:pt>
    <dgm:pt modelId="{A0D61DB8-D89D-4832-BCDF-8530B4AD0A7F}" type="pres">
      <dgm:prSet presAssocID="{D62DF9C7-4917-4527-9FC2-587491EB4617}" presName="spacer" presStyleCnt="0"/>
      <dgm:spPr/>
    </dgm:pt>
    <dgm:pt modelId="{1D7B4904-EFB6-4579-AB93-914268D4E163}" type="pres">
      <dgm:prSet presAssocID="{663D6ADB-FA47-4AFC-A43D-4CA44AF1E908}" presName="parentText" presStyleLbl="node1" presStyleIdx="2" presStyleCnt="3">
        <dgm:presLayoutVars>
          <dgm:chMax val="0"/>
          <dgm:bulletEnabled val="1"/>
        </dgm:presLayoutVars>
      </dgm:prSet>
      <dgm:spPr/>
      <dgm:t>
        <a:bodyPr/>
        <a:lstStyle/>
        <a:p>
          <a:endParaRPr lang="en-US"/>
        </a:p>
      </dgm:t>
    </dgm:pt>
  </dgm:ptLst>
  <dgm:cxnLst>
    <dgm:cxn modelId="{7929D5E9-1983-4927-98E3-E75C64C2D13A}" srcId="{B1534764-D505-4D2E-90E4-669BFD99653D}" destId="{5264A8E0-BBE1-4B69-AECC-CF04998E0D05}" srcOrd="0" destOrd="0" parTransId="{ADE11DB0-E866-47D7-8580-7DA64DCD891C}" sibTransId="{3B642E0D-B7C9-4D32-BAA7-D95293D274F8}"/>
    <dgm:cxn modelId="{0EFD937D-EAB6-45F3-9323-29207F40DD3C}" type="presOf" srcId="{663D6ADB-FA47-4AFC-A43D-4CA44AF1E908}" destId="{1D7B4904-EFB6-4579-AB93-914268D4E163}" srcOrd="0" destOrd="0" presId="urn:microsoft.com/office/officeart/2005/8/layout/vList2"/>
    <dgm:cxn modelId="{FD0CB86C-E897-4517-8FF3-DCB859C21446}" type="presOf" srcId="{B1534764-D505-4D2E-90E4-669BFD99653D}" destId="{CC9E282D-9906-4AEB-BF8A-423D78858142}" srcOrd="0" destOrd="0" presId="urn:microsoft.com/office/officeart/2005/8/layout/vList2"/>
    <dgm:cxn modelId="{DBBC85B8-43B7-46AD-B8AC-0F8DF0631A18}" srcId="{B1534764-D505-4D2E-90E4-669BFD99653D}" destId="{663D6ADB-FA47-4AFC-A43D-4CA44AF1E908}" srcOrd="2" destOrd="0" parTransId="{5B3AC9B8-2FC5-49FE-ADDF-BBE4F152D49E}" sibTransId="{2A721BC3-C796-45F0-AD15-135311E77C07}"/>
    <dgm:cxn modelId="{86E0B57D-279C-40F1-B455-3F7BAA1A6535}" type="presOf" srcId="{5264A8E0-BBE1-4B69-AECC-CF04998E0D05}" destId="{ED66F913-6E6A-4EBF-A092-6293FDC676BA}" srcOrd="0" destOrd="0" presId="urn:microsoft.com/office/officeart/2005/8/layout/vList2"/>
    <dgm:cxn modelId="{395C59A2-2242-47F8-A2A3-C013458C4DBD}" srcId="{B1534764-D505-4D2E-90E4-669BFD99653D}" destId="{A797E85C-B04C-470F-B41A-2957C10203B7}" srcOrd="1" destOrd="0" parTransId="{887B2407-41E5-4A61-8D05-A0965674AC5E}" sibTransId="{D62DF9C7-4917-4527-9FC2-587491EB4617}"/>
    <dgm:cxn modelId="{85495828-7AE3-4C6C-95A8-11E8592A74AF}" type="presOf" srcId="{A797E85C-B04C-470F-B41A-2957C10203B7}" destId="{73C217C4-EDBB-4134-8A01-C173099EFB36}" srcOrd="0" destOrd="0" presId="urn:microsoft.com/office/officeart/2005/8/layout/vList2"/>
    <dgm:cxn modelId="{AE2177D6-D550-4B31-9432-B2954FBD04F4}" type="presParOf" srcId="{CC9E282D-9906-4AEB-BF8A-423D78858142}" destId="{ED66F913-6E6A-4EBF-A092-6293FDC676BA}" srcOrd="0" destOrd="0" presId="urn:microsoft.com/office/officeart/2005/8/layout/vList2"/>
    <dgm:cxn modelId="{1BC078AF-A42C-414A-B848-ECF72AE290D7}" type="presParOf" srcId="{CC9E282D-9906-4AEB-BF8A-423D78858142}" destId="{CC93CF89-7D87-41FF-82E7-33A9A3AB0196}" srcOrd="1" destOrd="0" presId="urn:microsoft.com/office/officeart/2005/8/layout/vList2"/>
    <dgm:cxn modelId="{774D534E-4B62-4555-BB33-5439209BD4D6}" type="presParOf" srcId="{CC9E282D-9906-4AEB-BF8A-423D78858142}" destId="{73C217C4-EDBB-4134-8A01-C173099EFB36}" srcOrd="2" destOrd="0" presId="urn:microsoft.com/office/officeart/2005/8/layout/vList2"/>
    <dgm:cxn modelId="{18F11FC1-7664-4632-B21A-17D032AA00EA}" type="presParOf" srcId="{CC9E282D-9906-4AEB-BF8A-423D78858142}" destId="{A0D61DB8-D89D-4832-BCDF-8530B4AD0A7F}" srcOrd="3" destOrd="0" presId="urn:microsoft.com/office/officeart/2005/8/layout/vList2"/>
    <dgm:cxn modelId="{95665F93-C04D-4AA5-A403-14BEF23FA965}" type="presParOf" srcId="{CC9E282D-9906-4AEB-BF8A-423D78858142}" destId="{1D7B4904-EFB6-4579-AB93-914268D4E16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B1534764-D505-4D2E-90E4-669BFD99653D}" type="doc">
      <dgm:prSet loTypeId="urn:microsoft.com/office/officeart/2005/8/layout/vList2" loCatId="list" qsTypeId="urn:microsoft.com/office/officeart/2005/8/quickstyle/3d3" qsCatId="3D" csTypeId="urn:microsoft.com/office/officeart/2005/8/colors/colorful4" csCatId="colorful" phldr="1"/>
      <dgm:spPr/>
      <dgm:t>
        <a:bodyPr/>
        <a:lstStyle/>
        <a:p>
          <a:endParaRPr lang="en-US"/>
        </a:p>
      </dgm:t>
    </dgm:pt>
    <dgm:pt modelId="{C10B2E16-D92A-4A2E-BDE8-333AC2BAD7BC}">
      <dgm:prSet/>
      <dgm:spPr/>
      <dgm:t>
        <a:bodyPr/>
        <a:lstStyle/>
        <a:p>
          <a:pPr rtl="0"/>
          <a:r>
            <a:rPr lang="en-US" dirty="0" smtClean="0"/>
            <a:t>Pick a subtle, malty  style</a:t>
          </a:r>
          <a:endParaRPr lang="en-US" dirty="0"/>
        </a:p>
      </dgm:t>
    </dgm:pt>
    <dgm:pt modelId="{4F95A14A-0EBA-4BCA-9338-B30C4EF62699}" type="parTrans" cxnId="{F53E8833-746C-48D9-8093-27B963EB9E0A}">
      <dgm:prSet/>
      <dgm:spPr/>
      <dgm:t>
        <a:bodyPr/>
        <a:lstStyle/>
        <a:p>
          <a:endParaRPr lang="en-US"/>
        </a:p>
      </dgm:t>
    </dgm:pt>
    <dgm:pt modelId="{09747D01-6FE7-4D4A-B711-EAFF07B39346}" type="sibTrans" cxnId="{F53E8833-746C-48D9-8093-27B963EB9E0A}">
      <dgm:prSet/>
      <dgm:spPr/>
      <dgm:t>
        <a:bodyPr/>
        <a:lstStyle/>
        <a:p>
          <a:endParaRPr lang="en-US"/>
        </a:p>
      </dgm:t>
    </dgm:pt>
    <dgm:pt modelId="{6B328B1E-798B-4C9D-BF62-57108318FADF}">
      <dgm:prSet/>
      <dgm:spPr/>
      <dgm:t>
        <a:bodyPr/>
        <a:lstStyle/>
        <a:p>
          <a:pPr rtl="0"/>
          <a:r>
            <a:rPr lang="en-US" dirty="0" smtClean="0"/>
            <a:t>Brewer must be experienced in the style and very consistent</a:t>
          </a:r>
          <a:endParaRPr lang="en-US" dirty="0"/>
        </a:p>
      </dgm:t>
    </dgm:pt>
    <dgm:pt modelId="{3971F438-428B-44B0-8960-CFC670634F10}" type="parTrans" cxnId="{1AEDDF77-D822-4589-A80F-0E959F6771B8}">
      <dgm:prSet/>
      <dgm:spPr/>
      <dgm:t>
        <a:bodyPr/>
        <a:lstStyle/>
        <a:p>
          <a:endParaRPr lang="en-US"/>
        </a:p>
      </dgm:t>
    </dgm:pt>
    <dgm:pt modelId="{5D022CC7-975F-433D-BBDB-2388DF1DB497}" type="sibTrans" cxnId="{1AEDDF77-D822-4589-A80F-0E959F6771B8}">
      <dgm:prSet/>
      <dgm:spPr/>
      <dgm:t>
        <a:bodyPr/>
        <a:lstStyle/>
        <a:p>
          <a:endParaRPr lang="en-US"/>
        </a:p>
      </dgm:t>
    </dgm:pt>
    <dgm:pt modelId="{C769B9DE-693A-4B23-9A2B-18EC516496A0}">
      <dgm:prSet/>
      <dgm:spPr/>
      <dgm:t>
        <a:bodyPr/>
        <a:lstStyle/>
        <a:p>
          <a:pPr rtl="0"/>
          <a:r>
            <a:rPr lang="en-US" dirty="0" smtClean="0"/>
            <a:t>Pick a style to maximize the odds of finding a difference</a:t>
          </a:r>
          <a:endParaRPr lang="en-US" dirty="0"/>
        </a:p>
      </dgm:t>
    </dgm:pt>
    <dgm:pt modelId="{C16D1BAA-C2BB-4B39-B9D5-E4BED67880DB}" type="parTrans" cxnId="{35A5CA32-4339-4BCC-B3D0-B55DC2211020}">
      <dgm:prSet/>
      <dgm:spPr/>
      <dgm:t>
        <a:bodyPr/>
        <a:lstStyle/>
        <a:p>
          <a:endParaRPr lang="en-US"/>
        </a:p>
      </dgm:t>
    </dgm:pt>
    <dgm:pt modelId="{95AC6E4C-F9B9-427B-9FA5-DA167151FEC3}" type="sibTrans" cxnId="{35A5CA32-4339-4BCC-B3D0-B55DC2211020}">
      <dgm:prSet/>
      <dgm:spPr/>
      <dgm:t>
        <a:bodyPr/>
        <a:lstStyle/>
        <a:p>
          <a:endParaRPr lang="en-US"/>
        </a:p>
      </dgm:t>
    </dgm:pt>
    <dgm:pt modelId="{CC9E282D-9906-4AEB-BF8A-423D78858142}" type="pres">
      <dgm:prSet presAssocID="{B1534764-D505-4D2E-90E4-669BFD99653D}" presName="linear" presStyleCnt="0">
        <dgm:presLayoutVars>
          <dgm:animLvl val="lvl"/>
          <dgm:resizeHandles val="exact"/>
        </dgm:presLayoutVars>
      </dgm:prSet>
      <dgm:spPr/>
      <dgm:t>
        <a:bodyPr/>
        <a:lstStyle/>
        <a:p>
          <a:endParaRPr lang="en-US"/>
        </a:p>
      </dgm:t>
    </dgm:pt>
    <dgm:pt modelId="{C70B9288-20B4-47BD-8291-2A67774C8C78}" type="pres">
      <dgm:prSet presAssocID="{6B328B1E-798B-4C9D-BF62-57108318FADF}" presName="parentText" presStyleLbl="node1" presStyleIdx="0" presStyleCnt="3">
        <dgm:presLayoutVars>
          <dgm:chMax val="0"/>
          <dgm:bulletEnabled val="1"/>
        </dgm:presLayoutVars>
      </dgm:prSet>
      <dgm:spPr/>
      <dgm:t>
        <a:bodyPr/>
        <a:lstStyle/>
        <a:p>
          <a:endParaRPr lang="en-US"/>
        </a:p>
      </dgm:t>
    </dgm:pt>
    <dgm:pt modelId="{28C55233-4161-4260-8219-954117FA9E53}" type="pres">
      <dgm:prSet presAssocID="{5D022CC7-975F-433D-BBDB-2388DF1DB497}" presName="spacer" presStyleCnt="0"/>
      <dgm:spPr/>
    </dgm:pt>
    <dgm:pt modelId="{599F8981-86FA-40C2-8482-85BF04C58660}" type="pres">
      <dgm:prSet presAssocID="{C10B2E16-D92A-4A2E-BDE8-333AC2BAD7BC}" presName="parentText" presStyleLbl="node1" presStyleIdx="1" presStyleCnt="3" custLinFactNeighborX="-1532" custLinFactNeighborY="8854">
        <dgm:presLayoutVars>
          <dgm:chMax val="0"/>
          <dgm:bulletEnabled val="1"/>
        </dgm:presLayoutVars>
      </dgm:prSet>
      <dgm:spPr/>
      <dgm:t>
        <a:bodyPr/>
        <a:lstStyle/>
        <a:p>
          <a:endParaRPr lang="en-US"/>
        </a:p>
      </dgm:t>
    </dgm:pt>
    <dgm:pt modelId="{449F7DB3-FF59-446E-B62F-1988CE31A29C}" type="pres">
      <dgm:prSet presAssocID="{09747D01-6FE7-4D4A-B711-EAFF07B39346}" presName="spacer" presStyleCnt="0"/>
      <dgm:spPr/>
    </dgm:pt>
    <dgm:pt modelId="{150798EC-DBC3-4A52-897C-474172A4EDB0}" type="pres">
      <dgm:prSet presAssocID="{C769B9DE-693A-4B23-9A2B-18EC516496A0}" presName="parentText" presStyleLbl="node1" presStyleIdx="2" presStyleCnt="3">
        <dgm:presLayoutVars>
          <dgm:chMax val="0"/>
          <dgm:bulletEnabled val="1"/>
        </dgm:presLayoutVars>
      </dgm:prSet>
      <dgm:spPr/>
      <dgm:t>
        <a:bodyPr/>
        <a:lstStyle/>
        <a:p>
          <a:endParaRPr lang="en-US"/>
        </a:p>
      </dgm:t>
    </dgm:pt>
  </dgm:ptLst>
  <dgm:cxnLst>
    <dgm:cxn modelId="{3E682005-2021-4359-A00F-EA2CA25F69C3}" type="presOf" srcId="{C769B9DE-693A-4B23-9A2B-18EC516496A0}" destId="{150798EC-DBC3-4A52-897C-474172A4EDB0}" srcOrd="0" destOrd="0" presId="urn:microsoft.com/office/officeart/2005/8/layout/vList2"/>
    <dgm:cxn modelId="{758FC4E7-D55A-4882-BDEE-1FA34D827CD6}" type="presOf" srcId="{C10B2E16-D92A-4A2E-BDE8-333AC2BAD7BC}" destId="{599F8981-86FA-40C2-8482-85BF04C58660}" srcOrd="0" destOrd="0" presId="urn:microsoft.com/office/officeart/2005/8/layout/vList2"/>
    <dgm:cxn modelId="{AD1AECB4-6447-44AE-AE92-857B67AC3D6E}" type="presOf" srcId="{B1534764-D505-4D2E-90E4-669BFD99653D}" destId="{CC9E282D-9906-4AEB-BF8A-423D78858142}" srcOrd="0" destOrd="0" presId="urn:microsoft.com/office/officeart/2005/8/layout/vList2"/>
    <dgm:cxn modelId="{66C89B47-F877-40CB-9B42-A67D78771AB0}" type="presOf" srcId="{6B328B1E-798B-4C9D-BF62-57108318FADF}" destId="{C70B9288-20B4-47BD-8291-2A67774C8C78}" srcOrd="0" destOrd="0" presId="urn:microsoft.com/office/officeart/2005/8/layout/vList2"/>
    <dgm:cxn modelId="{35A5CA32-4339-4BCC-B3D0-B55DC2211020}" srcId="{B1534764-D505-4D2E-90E4-669BFD99653D}" destId="{C769B9DE-693A-4B23-9A2B-18EC516496A0}" srcOrd="2" destOrd="0" parTransId="{C16D1BAA-C2BB-4B39-B9D5-E4BED67880DB}" sibTransId="{95AC6E4C-F9B9-427B-9FA5-DA167151FEC3}"/>
    <dgm:cxn modelId="{F53E8833-746C-48D9-8093-27B963EB9E0A}" srcId="{B1534764-D505-4D2E-90E4-669BFD99653D}" destId="{C10B2E16-D92A-4A2E-BDE8-333AC2BAD7BC}" srcOrd="1" destOrd="0" parTransId="{4F95A14A-0EBA-4BCA-9338-B30C4EF62699}" sibTransId="{09747D01-6FE7-4D4A-B711-EAFF07B39346}"/>
    <dgm:cxn modelId="{1AEDDF77-D822-4589-A80F-0E959F6771B8}" srcId="{B1534764-D505-4D2E-90E4-669BFD99653D}" destId="{6B328B1E-798B-4C9D-BF62-57108318FADF}" srcOrd="0" destOrd="0" parTransId="{3971F438-428B-44B0-8960-CFC670634F10}" sibTransId="{5D022CC7-975F-433D-BBDB-2388DF1DB497}"/>
    <dgm:cxn modelId="{542AF85C-9762-47AE-B808-36815FD82A7A}" type="presParOf" srcId="{CC9E282D-9906-4AEB-BF8A-423D78858142}" destId="{C70B9288-20B4-47BD-8291-2A67774C8C78}" srcOrd="0" destOrd="0" presId="urn:microsoft.com/office/officeart/2005/8/layout/vList2"/>
    <dgm:cxn modelId="{AA89CD6A-8FD2-47FC-AF53-29A6B6FAD106}" type="presParOf" srcId="{CC9E282D-9906-4AEB-BF8A-423D78858142}" destId="{28C55233-4161-4260-8219-954117FA9E53}" srcOrd="1" destOrd="0" presId="urn:microsoft.com/office/officeart/2005/8/layout/vList2"/>
    <dgm:cxn modelId="{C8366563-B3CE-4EBA-A7EC-8119E6C57FAC}" type="presParOf" srcId="{CC9E282D-9906-4AEB-BF8A-423D78858142}" destId="{599F8981-86FA-40C2-8482-85BF04C58660}" srcOrd="2" destOrd="0" presId="urn:microsoft.com/office/officeart/2005/8/layout/vList2"/>
    <dgm:cxn modelId="{69475BD5-B27B-45AA-9904-B85F0157DF14}" type="presParOf" srcId="{CC9E282D-9906-4AEB-BF8A-423D78858142}" destId="{449F7DB3-FF59-446E-B62F-1988CE31A29C}" srcOrd="3" destOrd="0" presId="urn:microsoft.com/office/officeart/2005/8/layout/vList2"/>
    <dgm:cxn modelId="{070962F6-FA9D-416C-BB10-A24E16942D86}" type="presParOf" srcId="{CC9E282D-9906-4AEB-BF8A-423D78858142}" destId="{150798EC-DBC3-4A52-897C-474172A4EDB0}"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B1534764-D505-4D2E-90E4-669BFD99653D}" type="doc">
      <dgm:prSet loTypeId="urn:microsoft.com/office/officeart/2005/8/layout/vList2" loCatId="list" qsTypeId="urn:microsoft.com/office/officeart/2005/8/quickstyle/3d3" qsCatId="3D" csTypeId="urn:microsoft.com/office/officeart/2005/8/colors/colorful4" csCatId="colorful" phldr="1"/>
      <dgm:spPr/>
      <dgm:t>
        <a:bodyPr/>
        <a:lstStyle/>
        <a:p>
          <a:endParaRPr lang="en-US"/>
        </a:p>
      </dgm:t>
    </dgm:pt>
    <dgm:pt modelId="{6B328B1E-798B-4C9D-BF62-57108318FADF}">
      <dgm:prSet/>
      <dgm:spPr/>
      <dgm:t>
        <a:bodyPr/>
        <a:lstStyle/>
        <a:p>
          <a:pPr rtl="0"/>
          <a:r>
            <a:rPr lang="en-US" dirty="0" smtClean="0"/>
            <a:t>Is your control a good control?</a:t>
          </a:r>
          <a:endParaRPr lang="en-US" baseline="-25000" dirty="0"/>
        </a:p>
      </dgm:t>
    </dgm:pt>
    <dgm:pt modelId="{3971F438-428B-44B0-8960-CFC670634F10}" type="parTrans" cxnId="{1AEDDF77-D822-4589-A80F-0E959F6771B8}">
      <dgm:prSet/>
      <dgm:spPr/>
      <dgm:t>
        <a:bodyPr/>
        <a:lstStyle/>
        <a:p>
          <a:endParaRPr lang="en-US"/>
        </a:p>
      </dgm:t>
    </dgm:pt>
    <dgm:pt modelId="{5D022CC7-975F-433D-BBDB-2388DF1DB497}" type="sibTrans" cxnId="{1AEDDF77-D822-4589-A80F-0E959F6771B8}">
      <dgm:prSet/>
      <dgm:spPr/>
      <dgm:t>
        <a:bodyPr/>
        <a:lstStyle/>
        <a:p>
          <a:endParaRPr lang="en-US"/>
        </a:p>
      </dgm:t>
    </dgm:pt>
    <dgm:pt modelId="{DDA56C21-2367-45B9-AFB3-DB17925F0B30}">
      <dgm:prSet/>
      <dgm:spPr/>
      <dgm:t>
        <a:bodyPr/>
        <a:lstStyle/>
        <a:p>
          <a:pPr rtl="0"/>
          <a:r>
            <a:rPr lang="en-US" dirty="0" smtClean="0"/>
            <a:t>Low O</a:t>
          </a:r>
          <a:r>
            <a:rPr lang="en-US" baseline="-25000" dirty="0" smtClean="0"/>
            <a:t>2 </a:t>
          </a:r>
          <a:r>
            <a:rPr lang="en-US" baseline="0" dirty="0" smtClean="0"/>
            <a:t>water</a:t>
          </a:r>
          <a:endParaRPr lang="en-US" baseline="-25000" dirty="0"/>
        </a:p>
      </dgm:t>
    </dgm:pt>
    <dgm:pt modelId="{5ACE6EF2-51B7-4DC1-91D4-C0A41119F903}" type="parTrans" cxnId="{4472C39C-ED23-47EA-9F09-E524C4BA82F7}">
      <dgm:prSet/>
      <dgm:spPr/>
      <dgm:t>
        <a:bodyPr/>
        <a:lstStyle/>
        <a:p>
          <a:endParaRPr lang="en-US"/>
        </a:p>
      </dgm:t>
    </dgm:pt>
    <dgm:pt modelId="{3A1E184C-5A0A-4960-8688-9D1714B2AD78}" type="sibTrans" cxnId="{4472C39C-ED23-47EA-9F09-E524C4BA82F7}">
      <dgm:prSet/>
      <dgm:spPr/>
      <dgm:t>
        <a:bodyPr/>
        <a:lstStyle/>
        <a:p>
          <a:endParaRPr lang="en-US"/>
        </a:p>
      </dgm:t>
    </dgm:pt>
    <dgm:pt modelId="{6F7429E5-5DA0-4328-B7F5-F5EA6C6CD4F3}">
      <dgm:prSet/>
      <dgm:spPr/>
      <dgm:t>
        <a:bodyPr/>
        <a:lstStyle/>
        <a:p>
          <a:pPr rtl="0"/>
          <a:r>
            <a:rPr lang="en-US" baseline="0" dirty="0" smtClean="0"/>
            <a:t>Malt has no LOX</a:t>
          </a:r>
          <a:endParaRPr lang="en-US" baseline="0" dirty="0"/>
        </a:p>
      </dgm:t>
    </dgm:pt>
    <dgm:pt modelId="{6D254D37-D3C0-4557-B04C-B839CFDA4268}" type="parTrans" cxnId="{C6905006-282F-4853-A729-5812292BA236}">
      <dgm:prSet/>
      <dgm:spPr/>
      <dgm:t>
        <a:bodyPr/>
        <a:lstStyle/>
        <a:p>
          <a:endParaRPr lang="en-US"/>
        </a:p>
      </dgm:t>
    </dgm:pt>
    <dgm:pt modelId="{77426976-F530-4C70-B10F-D6FD2A448F7A}" type="sibTrans" cxnId="{C6905006-282F-4853-A729-5812292BA236}">
      <dgm:prSet/>
      <dgm:spPr/>
      <dgm:t>
        <a:bodyPr/>
        <a:lstStyle/>
        <a:p>
          <a:endParaRPr lang="en-US"/>
        </a:p>
      </dgm:t>
    </dgm:pt>
    <dgm:pt modelId="{17648532-A390-4E80-A3CD-93922285E1F2}">
      <dgm:prSet/>
      <dgm:spPr/>
      <dgm:t>
        <a:bodyPr/>
        <a:lstStyle/>
        <a:p>
          <a:pPr rtl="0"/>
          <a:r>
            <a:rPr lang="en-US" baseline="0" dirty="0" smtClean="0"/>
            <a:t>Mash pH 5.4 to 5.2</a:t>
          </a:r>
          <a:endParaRPr lang="en-US" baseline="0" dirty="0"/>
        </a:p>
      </dgm:t>
    </dgm:pt>
    <dgm:pt modelId="{6C0D29D6-A0AD-4108-ABBC-B32F67688E1C}" type="parTrans" cxnId="{28876EE3-5C1B-4471-ABCC-85ECA7DC4143}">
      <dgm:prSet/>
      <dgm:spPr/>
      <dgm:t>
        <a:bodyPr/>
        <a:lstStyle/>
        <a:p>
          <a:endParaRPr lang="en-US"/>
        </a:p>
      </dgm:t>
    </dgm:pt>
    <dgm:pt modelId="{F4470EEA-D5EB-4A24-B38E-AD5DE9839AC4}" type="sibTrans" cxnId="{28876EE3-5C1B-4471-ABCC-85ECA7DC4143}">
      <dgm:prSet/>
      <dgm:spPr/>
      <dgm:t>
        <a:bodyPr/>
        <a:lstStyle/>
        <a:p>
          <a:endParaRPr lang="en-US"/>
        </a:p>
      </dgm:t>
    </dgm:pt>
    <dgm:pt modelId="{E488FAE8-0404-47B6-89B7-B506FF7B4BFD}">
      <dgm:prSet/>
      <dgm:spPr/>
      <dgm:t>
        <a:bodyPr/>
        <a:lstStyle/>
        <a:p>
          <a:pPr rtl="0"/>
          <a:r>
            <a:rPr lang="en-US" baseline="0" dirty="0" smtClean="0"/>
            <a:t>Mash in ≥ 148ºF/ 64ºC</a:t>
          </a:r>
          <a:endParaRPr lang="en-US" baseline="0" dirty="0"/>
        </a:p>
      </dgm:t>
    </dgm:pt>
    <dgm:pt modelId="{9267B73C-5757-4523-8211-4F0870F55127}" type="parTrans" cxnId="{387AEF23-8B0B-4081-85C6-AAE07C260B9F}">
      <dgm:prSet/>
      <dgm:spPr/>
      <dgm:t>
        <a:bodyPr/>
        <a:lstStyle/>
        <a:p>
          <a:endParaRPr lang="en-US"/>
        </a:p>
      </dgm:t>
    </dgm:pt>
    <dgm:pt modelId="{22156CDD-996E-4674-95F5-0EA750321562}" type="sibTrans" cxnId="{387AEF23-8B0B-4081-85C6-AAE07C260B9F}">
      <dgm:prSet/>
      <dgm:spPr/>
      <dgm:t>
        <a:bodyPr/>
        <a:lstStyle/>
        <a:p>
          <a:endParaRPr lang="en-US"/>
        </a:p>
      </dgm:t>
    </dgm:pt>
    <dgm:pt modelId="{E3119992-B6EF-4A39-A7B9-FA2D4E8E5866}">
      <dgm:prSet/>
      <dgm:spPr/>
      <dgm:t>
        <a:bodyPr/>
        <a:lstStyle/>
        <a:p>
          <a:pPr rtl="0"/>
          <a:r>
            <a:rPr lang="en-US" baseline="0" dirty="0" smtClean="0"/>
            <a:t>Mash cap</a:t>
          </a:r>
          <a:endParaRPr lang="en-US" baseline="0" dirty="0"/>
        </a:p>
      </dgm:t>
    </dgm:pt>
    <dgm:pt modelId="{901FD9AE-216B-41F5-AC7E-A68A08E0731E}" type="parTrans" cxnId="{00550F2B-DA0A-4614-BEA2-CC6DF7F7D4D7}">
      <dgm:prSet/>
      <dgm:spPr/>
      <dgm:t>
        <a:bodyPr/>
        <a:lstStyle/>
        <a:p>
          <a:endParaRPr lang="en-US"/>
        </a:p>
      </dgm:t>
    </dgm:pt>
    <dgm:pt modelId="{B4283E11-3C48-4E8C-B414-B28B4994D814}" type="sibTrans" cxnId="{00550F2B-DA0A-4614-BEA2-CC6DF7F7D4D7}">
      <dgm:prSet/>
      <dgm:spPr/>
      <dgm:t>
        <a:bodyPr/>
        <a:lstStyle/>
        <a:p>
          <a:endParaRPr lang="en-US"/>
        </a:p>
      </dgm:t>
    </dgm:pt>
    <dgm:pt modelId="{43D359E0-62B3-402B-867B-AEF8385D9177}">
      <dgm:prSet/>
      <dgm:spPr/>
      <dgm:t>
        <a:bodyPr/>
        <a:lstStyle/>
        <a:p>
          <a:pPr rtl="0"/>
          <a:r>
            <a:rPr lang="en-US" baseline="0" dirty="0" smtClean="0"/>
            <a:t>No air during recirculation</a:t>
          </a:r>
          <a:endParaRPr lang="en-US" baseline="0" dirty="0"/>
        </a:p>
      </dgm:t>
    </dgm:pt>
    <dgm:pt modelId="{47C17868-C716-418F-AA19-DFD57ED3C6D0}" type="parTrans" cxnId="{CD446DD3-0717-411E-8EA1-E346AA0921B0}">
      <dgm:prSet/>
      <dgm:spPr/>
      <dgm:t>
        <a:bodyPr/>
        <a:lstStyle/>
        <a:p>
          <a:endParaRPr lang="en-US"/>
        </a:p>
      </dgm:t>
    </dgm:pt>
    <dgm:pt modelId="{29232C4A-6FC8-4423-9141-D57D957B7B95}" type="sibTrans" cxnId="{CD446DD3-0717-411E-8EA1-E346AA0921B0}">
      <dgm:prSet/>
      <dgm:spPr/>
      <dgm:t>
        <a:bodyPr/>
        <a:lstStyle/>
        <a:p>
          <a:endParaRPr lang="en-US"/>
        </a:p>
      </dgm:t>
    </dgm:pt>
    <dgm:pt modelId="{36FC71CE-0433-4690-ABDB-47141494F72D}">
      <dgm:prSet/>
      <dgm:spPr/>
      <dgm:t>
        <a:bodyPr/>
        <a:lstStyle/>
        <a:p>
          <a:pPr rtl="0"/>
          <a:r>
            <a:rPr lang="en-US" baseline="0" dirty="0" smtClean="0"/>
            <a:t>Gentle mash mixing/ no splashing</a:t>
          </a:r>
          <a:endParaRPr lang="en-US" baseline="0" dirty="0"/>
        </a:p>
      </dgm:t>
    </dgm:pt>
    <dgm:pt modelId="{01909D0F-180D-47FC-A23F-74DAF19316E6}" type="parTrans" cxnId="{C7CFC3F7-443D-4B6D-9826-BF324AADC22E}">
      <dgm:prSet/>
      <dgm:spPr/>
      <dgm:t>
        <a:bodyPr/>
        <a:lstStyle/>
        <a:p>
          <a:endParaRPr lang="en-US"/>
        </a:p>
      </dgm:t>
    </dgm:pt>
    <dgm:pt modelId="{0828E7CB-B185-469A-853B-EF25A0F21519}" type="sibTrans" cxnId="{C7CFC3F7-443D-4B6D-9826-BF324AADC22E}">
      <dgm:prSet/>
      <dgm:spPr/>
      <dgm:t>
        <a:bodyPr/>
        <a:lstStyle/>
        <a:p>
          <a:endParaRPr lang="en-US"/>
        </a:p>
      </dgm:t>
    </dgm:pt>
    <dgm:pt modelId="{CC9E282D-9906-4AEB-BF8A-423D78858142}" type="pres">
      <dgm:prSet presAssocID="{B1534764-D505-4D2E-90E4-669BFD99653D}" presName="linear" presStyleCnt="0">
        <dgm:presLayoutVars>
          <dgm:animLvl val="lvl"/>
          <dgm:resizeHandles val="exact"/>
        </dgm:presLayoutVars>
      </dgm:prSet>
      <dgm:spPr/>
      <dgm:t>
        <a:bodyPr/>
        <a:lstStyle/>
        <a:p>
          <a:endParaRPr lang="en-US"/>
        </a:p>
      </dgm:t>
    </dgm:pt>
    <dgm:pt modelId="{C70B9288-20B4-47BD-8291-2A67774C8C78}" type="pres">
      <dgm:prSet presAssocID="{6B328B1E-798B-4C9D-BF62-57108318FADF}" presName="parentText" presStyleLbl="node1" presStyleIdx="0" presStyleCnt="1">
        <dgm:presLayoutVars>
          <dgm:chMax val="0"/>
          <dgm:bulletEnabled val="1"/>
        </dgm:presLayoutVars>
      </dgm:prSet>
      <dgm:spPr/>
      <dgm:t>
        <a:bodyPr/>
        <a:lstStyle/>
        <a:p>
          <a:endParaRPr lang="en-US"/>
        </a:p>
      </dgm:t>
    </dgm:pt>
    <dgm:pt modelId="{37AF9F43-F6DD-4C3B-AB6F-5876AB216C55}" type="pres">
      <dgm:prSet presAssocID="{6B328B1E-798B-4C9D-BF62-57108318FADF}" presName="childText" presStyleLbl="revTx" presStyleIdx="0" presStyleCnt="1">
        <dgm:presLayoutVars>
          <dgm:bulletEnabled val="1"/>
        </dgm:presLayoutVars>
      </dgm:prSet>
      <dgm:spPr/>
      <dgm:t>
        <a:bodyPr/>
        <a:lstStyle/>
        <a:p>
          <a:endParaRPr lang="en-US"/>
        </a:p>
      </dgm:t>
    </dgm:pt>
  </dgm:ptLst>
  <dgm:cxnLst>
    <dgm:cxn modelId="{ACF41893-D0FE-4261-ACB8-86DB3FB02CBD}" type="presOf" srcId="{E3119992-B6EF-4A39-A7B9-FA2D4E8E5866}" destId="{37AF9F43-F6DD-4C3B-AB6F-5876AB216C55}" srcOrd="0" destOrd="5" presId="urn:microsoft.com/office/officeart/2005/8/layout/vList2"/>
    <dgm:cxn modelId="{CD446DD3-0717-411E-8EA1-E346AA0921B0}" srcId="{6B328B1E-798B-4C9D-BF62-57108318FADF}" destId="{43D359E0-62B3-402B-867B-AEF8385D9177}" srcOrd="6" destOrd="0" parTransId="{47C17868-C716-418F-AA19-DFD57ED3C6D0}" sibTransId="{29232C4A-6FC8-4423-9141-D57D957B7B95}"/>
    <dgm:cxn modelId="{2CD53A85-D25D-4BE5-B092-632B23FED8AD}" type="presOf" srcId="{6F7429E5-5DA0-4328-B7F5-F5EA6C6CD4F3}" destId="{37AF9F43-F6DD-4C3B-AB6F-5876AB216C55}" srcOrd="0" destOrd="1" presId="urn:microsoft.com/office/officeart/2005/8/layout/vList2"/>
    <dgm:cxn modelId="{6BF9E519-1B3A-48BA-9148-6222250CCE61}" type="presOf" srcId="{43D359E0-62B3-402B-867B-AEF8385D9177}" destId="{37AF9F43-F6DD-4C3B-AB6F-5876AB216C55}" srcOrd="0" destOrd="6" presId="urn:microsoft.com/office/officeart/2005/8/layout/vList2"/>
    <dgm:cxn modelId="{00550F2B-DA0A-4614-BEA2-CC6DF7F7D4D7}" srcId="{6B328B1E-798B-4C9D-BF62-57108318FADF}" destId="{E3119992-B6EF-4A39-A7B9-FA2D4E8E5866}" srcOrd="5" destOrd="0" parTransId="{901FD9AE-216B-41F5-AC7E-A68A08E0731E}" sibTransId="{B4283E11-3C48-4E8C-B414-B28B4994D814}"/>
    <dgm:cxn modelId="{28876EE3-5C1B-4471-ABCC-85ECA7DC4143}" srcId="{6B328B1E-798B-4C9D-BF62-57108318FADF}" destId="{17648532-A390-4E80-A3CD-93922285E1F2}" srcOrd="2" destOrd="0" parTransId="{6C0D29D6-A0AD-4108-ABBC-B32F67688E1C}" sibTransId="{F4470EEA-D5EB-4A24-B38E-AD5DE9839AC4}"/>
    <dgm:cxn modelId="{48CEE487-C3F9-481B-84E5-EF17ABEFFDE1}" type="presOf" srcId="{DDA56C21-2367-45B9-AFB3-DB17925F0B30}" destId="{37AF9F43-F6DD-4C3B-AB6F-5876AB216C55}" srcOrd="0" destOrd="0" presId="urn:microsoft.com/office/officeart/2005/8/layout/vList2"/>
    <dgm:cxn modelId="{12CB987B-89D1-4441-8A66-8D4CEDF04A59}" type="presOf" srcId="{17648532-A390-4E80-A3CD-93922285E1F2}" destId="{37AF9F43-F6DD-4C3B-AB6F-5876AB216C55}" srcOrd="0" destOrd="2" presId="urn:microsoft.com/office/officeart/2005/8/layout/vList2"/>
    <dgm:cxn modelId="{D927ECB6-C911-4509-85DA-2EF1E0665341}" type="presOf" srcId="{B1534764-D505-4D2E-90E4-669BFD99653D}" destId="{CC9E282D-9906-4AEB-BF8A-423D78858142}" srcOrd="0" destOrd="0" presId="urn:microsoft.com/office/officeart/2005/8/layout/vList2"/>
    <dgm:cxn modelId="{4472C39C-ED23-47EA-9F09-E524C4BA82F7}" srcId="{6B328B1E-798B-4C9D-BF62-57108318FADF}" destId="{DDA56C21-2367-45B9-AFB3-DB17925F0B30}" srcOrd="0" destOrd="0" parTransId="{5ACE6EF2-51B7-4DC1-91D4-C0A41119F903}" sibTransId="{3A1E184C-5A0A-4960-8688-9D1714B2AD78}"/>
    <dgm:cxn modelId="{890399D1-502C-4055-958A-020BE5C343F4}" type="presOf" srcId="{E488FAE8-0404-47B6-89B7-B506FF7B4BFD}" destId="{37AF9F43-F6DD-4C3B-AB6F-5876AB216C55}" srcOrd="0" destOrd="3" presId="urn:microsoft.com/office/officeart/2005/8/layout/vList2"/>
    <dgm:cxn modelId="{1AEDDF77-D822-4589-A80F-0E959F6771B8}" srcId="{B1534764-D505-4D2E-90E4-669BFD99653D}" destId="{6B328B1E-798B-4C9D-BF62-57108318FADF}" srcOrd="0" destOrd="0" parTransId="{3971F438-428B-44B0-8960-CFC670634F10}" sibTransId="{5D022CC7-975F-433D-BBDB-2388DF1DB497}"/>
    <dgm:cxn modelId="{3EB31F29-12FA-4A79-8F70-DDD47DCAE275}" type="presOf" srcId="{36FC71CE-0433-4690-ABDB-47141494F72D}" destId="{37AF9F43-F6DD-4C3B-AB6F-5876AB216C55}" srcOrd="0" destOrd="4" presId="urn:microsoft.com/office/officeart/2005/8/layout/vList2"/>
    <dgm:cxn modelId="{387AEF23-8B0B-4081-85C6-AAE07C260B9F}" srcId="{6B328B1E-798B-4C9D-BF62-57108318FADF}" destId="{E488FAE8-0404-47B6-89B7-B506FF7B4BFD}" srcOrd="3" destOrd="0" parTransId="{9267B73C-5757-4523-8211-4F0870F55127}" sibTransId="{22156CDD-996E-4674-95F5-0EA750321562}"/>
    <dgm:cxn modelId="{64851E64-EDF5-454C-8E0A-08A58B427510}" type="presOf" srcId="{6B328B1E-798B-4C9D-BF62-57108318FADF}" destId="{C70B9288-20B4-47BD-8291-2A67774C8C78}" srcOrd="0" destOrd="0" presId="urn:microsoft.com/office/officeart/2005/8/layout/vList2"/>
    <dgm:cxn modelId="{C7CFC3F7-443D-4B6D-9826-BF324AADC22E}" srcId="{6B328B1E-798B-4C9D-BF62-57108318FADF}" destId="{36FC71CE-0433-4690-ABDB-47141494F72D}" srcOrd="4" destOrd="0" parTransId="{01909D0F-180D-47FC-A23F-74DAF19316E6}" sibTransId="{0828E7CB-B185-469A-853B-EF25A0F21519}"/>
    <dgm:cxn modelId="{C6905006-282F-4853-A729-5812292BA236}" srcId="{6B328B1E-798B-4C9D-BF62-57108318FADF}" destId="{6F7429E5-5DA0-4328-B7F5-F5EA6C6CD4F3}" srcOrd="1" destOrd="0" parTransId="{6D254D37-D3C0-4557-B04C-B839CFDA4268}" sibTransId="{77426976-F530-4C70-B10F-D6FD2A448F7A}"/>
    <dgm:cxn modelId="{ABE9E45D-A74C-4737-83A1-1F70BD18D532}" type="presParOf" srcId="{CC9E282D-9906-4AEB-BF8A-423D78858142}" destId="{C70B9288-20B4-47BD-8291-2A67774C8C78}" srcOrd="0" destOrd="0" presId="urn:microsoft.com/office/officeart/2005/8/layout/vList2"/>
    <dgm:cxn modelId="{02D51CDC-FFD0-4DBC-9E09-530CF32CD9AC}" type="presParOf" srcId="{CC9E282D-9906-4AEB-BF8A-423D78858142}" destId="{37AF9F43-F6DD-4C3B-AB6F-5876AB216C5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B1534764-D505-4D2E-90E4-669BFD99653D}" type="doc">
      <dgm:prSet loTypeId="urn:microsoft.com/office/officeart/2005/8/layout/vList2" loCatId="list" qsTypeId="urn:microsoft.com/office/officeart/2005/8/quickstyle/3d3" qsCatId="3D" csTypeId="urn:microsoft.com/office/officeart/2005/8/colors/colorful4" csCatId="colorful" phldr="1"/>
      <dgm:spPr/>
      <dgm:t>
        <a:bodyPr/>
        <a:lstStyle/>
        <a:p>
          <a:endParaRPr lang="en-US"/>
        </a:p>
      </dgm:t>
    </dgm:pt>
    <dgm:pt modelId="{6B328B1E-798B-4C9D-BF62-57108318FADF}">
      <dgm:prSet/>
      <dgm:spPr/>
      <dgm:t>
        <a:bodyPr/>
        <a:lstStyle/>
        <a:p>
          <a:pPr rtl="0"/>
          <a:r>
            <a:rPr lang="en-US" dirty="0" smtClean="0"/>
            <a:t>Other variables that can affect beer oxidation</a:t>
          </a:r>
          <a:endParaRPr lang="en-US" baseline="-25000" dirty="0"/>
        </a:p>
      </dgm:t>
    </dgm:pt>
    <dgm:pt modelId="{3971F438-428B-44B0-8960-CFC670634F10}" type="parTrans" cxnId="{1AEDDF77-D822-4589-A80F-0E959F6771B8}">
      <dgm:prSet/>
      <dgm:spPr/>
      <dgm:t>
        <a:bodyPr/>
        <a:lstStyle/>
        <a:p>
          <a:endParaRPr lang="en-US"/>
        </a:p>
      </dgm:t>
    </dgm:pt>
    <dgm:pt modelId="{5D022CC7-975F-433D-BBDB-2388DF1DB497}" type="sibTrans" cxnId="{1AEDDF77-D822-4589-A80F-0E959F6771B8}">
      <dgm:prSet/>
      <dgm:spPr/>
      <dgm:t>
        <a:bodyPr/>
        <a:lstStyle/>
        <a:p>
          <a:endParaRPr lang="en-US"/>
        </a:p>
      </dgm:t>
    </dgm:pt>
    <dgm:pt modelId="{DDA56C21-2367-45B9-AFB3-DB17925F0B30}">
      <dgm:prSet custT="1"/>
      <dgm:spPr/>
      <dgm:t>
        <a:bodyPr/>
        <a:lstStyle/>
        <a:p>
          <a:pPr rtl="0"/>
          <a:r>
            <a:rPr lang="en-US" sz="3600" baseline="0" dirty="0" smtClean="0"/>
            <a:t>Wort is not turbid</a:t>
          </a:r>
          <a:endParaRPr lang="en-US" sz="3600" baseline="0" dirty="0"/>
        </a:p>
      </dgm:t>
    </dgm:pt>
    <dgm:pt modelId="{5ACE6EF2-51B7-4DC1-91D4-C0A41119F903}" type="parTrans" cxnId="{4472C39C-ED23-47EA-9F09-E524C4BA82F7}">
      <dgm:prSet/>
      <dgm:spPr/>
      <dgm:t>
        <a:bodyPr/>
        <a:lstStyle/>
        <a:p>
          <a:endParaRPr lang="en-US"/>
        </a:p>
      </dgm:t>
    </dgm:pt>
    <dgm:pt modelId="{3A1E184C-5A0A-4960-8688-9D1714B2AD78}" type="sibTrans" cxnId="{4472C39C-ED23-47EA-9F09-E524C4BA82F7}">
      <dgm:prSet/>
      <dgm:spPr/>
      <dgm:t>
        <a:bodyPr/>
        <a:lstStyle/>
        <a:p>
          <a:endParaRPr lang="en-US"/>
        </a:p>
      </dgm:t>
    </dgm:pt>
    <dgm:pt modelId="{7178969C-0BDB-4BA6-BA13-DA506C1E7FCF}">
      <dgm:prSet custT="1"/>
      <dgm:spPr/>
      <dgm:t>
        <a:bodyPr/>
        <a:lstStyle/>
        <a:p>
          <a:pPr rtl="0"/>
          <a:r>
            <a:rPr lang="en-US" sz="3600" baseline="0" dirty="0" smtClean="0"/>
            <a:t>Separate hot / cold break</a:t>
          </a:r>
          <a:endParaRPr lang="en-US" sz="3600" baseline="0" dirty="0"/>
        </a:p>
      </dgm:t>
    </dgm:pt>
    <dgm:pt modelId="{1ED929A8-AB7F-4A91-AD0D-B43FDDA287A0}" type="parTrans" cxnId="{59D0FB93-6927-40C4-8B77-48CCBE1A07A0}">
      <dgm:prSet/>
      <dgm:spPr/>
      <dgm:t>
        <a:bodyPr/>
        <a:lstStyle/>
        <a:p>
          <a:endParaRPr lang="en-US"/>
        </a:p>
      </dgm:t>
    </dgm:pt>
    <dgm:pt modelId="{1E27E89C-ADD1-4BFD-A9E9-81419A75F268}" type="sibTrans" cxnId="{59D0FB93-6927-40C4-8B77-48CCBE1A07A0}">
      <dgm:prSet/>
      <dgm:spPr/>
      <dgm:t>
        <a:bodyPr/>
        <a:lstStyle/>
        <a:p>
          <a:endParaRPr lang="en-US"/>
        </a:p>
      </dgm:t>
    </dgm:pt>
    <dgm:pt modelId="{F95654B9-6AB9-42AC-BCFB-B68112F5BC65}">
      <dgm:prSet custT="1"/>
      <dgm:spPr/>
      <dgm:t>
        <a:bodyPr/>
        <a:lstStyle/>
        <a:p>
          <a:r>
            <a:rPr lang="en-US" sz="3600" baseline="0" dirty="0" smtClean="0"/>
            <a:t>Sufficient/ active/ oxygenated yeast</a:t>
          </a:r>
          <a:endParaRPr lang="en-US" sz="3600" dirty="0"/>
        </a:p>
      </dgm:t>
    </dgm:pt>
    <dgm:pt modelId="{75789F0D-B30E-4DB2-9D85-497E38C3FEA3}" type="parTrans" cxnId="{400E245B-C614-48C9-BBF5-0705A1EBCAB4}">
      <dgm:prSet/>
      <dgm:spPr/>
      <dgm:t>
        <a:bodyPr/>
        <a:lstStyle/>
        <a:p>
          <a:endParaRPr lang="en-US"/>
        </a:p>
      </dgm:t>
    </dgm:pt>
    <dgm:pt modelId="{BE37411D-93F0-4721-B583-91725A6E6A70}" type="sibTrans" cxnId="{400E245B-C614-48C9-BBF5-0705A1EBCAB4}">
      <dgm:prSet/>
      <dgm:spPr/>
      <dgm:t>
        <a:bodyPr/>
        <a:lstStyle/>
        <a:p>
          <a:endParaRPr lang="en-US"/>
        </a:p>
      </dgm:t>
    </dgm:pt>
    <dgm:pt modelId="{359C5CF4-F512-48C0-8C97-15B212BCFE83}">
      <dgm:prSet custT="1"/>
      <dgm:spPr/>
      <dgm:t>
        <a:bodyPr/>
        <a:lstStyle/>
        <a:p>
          <a:pPr rtl="0"/>
          <a:r>
            <a:rPr lang="en-US" sz="3600" baseline="0" dirty="0" smtClean="0"/>
            <a:t>Low thermal load</a:t>
          </a:r>
          <a:endParaRPr lang="en-US" sz="3600" baseline="0" dirty="0"/>
        </a:p>
      </dgm:t>
    </dgm:pt>
    <dgm:pt modelId="{BD02FC3E-1ED0-4C3E-A96D-0DA986451CD5}" type="parTrans" cxnId="{0DEDE55E-8017-4994-8BD4-4C3FB8663FD8}">
      <dgm:prSet/>
      <dgm:spPr/>
      <dgm:t>
        <a:bodyPr/>
        <a:lstStyle/>
        <a:p>
          <a:endParaRPr lang="en-US"/>
        </a:p>
      </dgm:t>
    </dgm:pt>
    <dgm:pt modelId="{39D86B94-DC3B-4DD3-9887-5229461D1856}" type="sibTrans" cxnId="{0DEDE55E-8017-4994-8BD4-4C3FB8663FD8}">
      <dgm:prSet/>
      <dgm:spPr/>
      <dgm:t>
        <a:bodyPr/>
        <a:lstStyle/>
        <a:p>
          <a:endParaRPr lang="en-US"/>
        </a:p>
      </dgm:t>
    </dgm:pt>
    <dgm:pt modelId="{450B72AC-5ABA-4CF3-82F3-40904BED3AA5}">
      <dgm:prSet custT="1"/>
      <dgm:spPr/>
      <dgm:t>
        <a:bodyPr/>
        <a:lstStyle/>
        <a:p>
          <a:pPr rtl="0"/>
          <a:r>
            <a:rPr lang="en-US" sz="3600" baseline="0" dirty="0" smtClean="0"/>
            <a:t>“Spunding” or keg-conditioning</a:t>
          </a:r>
          <a:endParaRPr lang="en-US" sz="3600" baseline="0" dirty="0"/>
        </a:p>
      </dgm:t>
    </dgm:pt>
    <dgm:pt modelId="{C587FFB6-DED1-4075-9A6D-9EDE07801BF2}" type="parTrans" cxnId="{484D8F52-48E9-4185-969D-5CB4D6FBF054}">
      <dgm:prSet/>
      <dgm:spPr/>
      <dgm:t>
        <a:bodyPr/>
        <a:lstStyle/>
        <a:p>
          <a:endParaRPr lang="en-US"/>
        </a:p>
      </dgm:t>
    </dgm:pt>
    <dgm:pt modelId="{89D019D9-425A-44BC-8B90-CFAC88A68220}" type="sibTrans" cxnId="{484D8F52-48E9-4185-969D-5CB4D6FBF054}">
      <dgm:prSet/>
      <dgm:spPr/>
      <dgm:t>
        <a:bodyPr/>
        <a:lstStyle/>
        <a:p>
          <a:endParaRPr lang="en-US"/>
        </a:p>
      </dgm:t>
    </dgm:pt>
    <dgm:pt modelId="{CC9E282D-9906-4AEB-BF8A-423D78858142}" type="pres">
      <dgm:prSet presAssocID="{B1534764-D505-4D2E-90E4-669BFD99653D}" presName="linear" presStyleCnt="0">
        <dgm:presLayoutVars>
          <dgm:animLvl val="lvl"/>
          <dgm:resizeHandles val="exact"/>
        </dgm:presLayoutVars>
      </dgm:prSet>
      <dgm:spPr/>
      <dgm:t>
        <a:bodyPr/>
        <a:lstStyle/>
        <a:p>
          <a:endParaRPr lang="en-US"/>
        </a:p>
      </dgm:t>
    </dgm:pt>
    <dgm:pt modelId="{C70B9288-20B4-47BD-8291-2A67774C8C78}" type="pres">
      <dgm:prSet presAssocID="{6B328B1E-798B-4C9D-BF62-57108318FADF}" presName="parentText" presStyleLbl="node1" presStyleIdx="0" presStyleCnt="1">
        <dgm:presLayoutVars>
          <dgm:chMax val="0"/>
          <dgm:bulletEnabled val="1"/>
        </dgm:presLayoutVars>
      </dgm:prSet>
      <dgm:spPr/>
      <dgm:t>
        <a:bodyPr/>
        <a:lstStyle/>
        <a:p>
          <a:endParaRPr lang="en-US"/>
        </a:p>
      </dgm:t>
    </dgm:pt>
    <dgm:pt modelId="{37AF9F43-F6DD-4C3B-AB6F-5876AB216C55}" type="pres">
      <dgm:prSet presAssocID="{6B328B1E-798B-4C9D-BF62-57108318FADF}" presName="childText" presStyleLbl="revTx" presStyleIdx="0" presStyleCnt="1">
        <dgm:presLayoutVars>
          <dgm:bulletEnabled val="1"/>
        </dgm:presLayoutVars>
      </dgm:prSet>
      <dgm:spPr/>
      <dgm:t>
        <a:bodyPr/>
        <a:lstStyle/>
        <a:p>
          <a:endParaRPr lang="en-US"/>
        </a:p>
      </dgm:t>
    </dgm:pt>
  </dgm:ptLst>
  <dgm:cxnLst>
    <dgm:cxn modelId="{0DEDE55E-8017-4994-8BD4-4C3FB8663FD8}" srcId="{6B328B1E-798B-4C9D-BF62-57108318FADF}" destId="{359C5CF4-F512-48C0-8C97-15B212BCFE83}" srcOrd="1" destOrd="0" parTransId="{BD02FC3E-1ED0-4C3E-A96D-0DA986451CD5}" sibTransId="{39D86B94-DC3B-4DD3-9887-5229461D1856}"/>
    <dgm:cxn modelId="{400E245B-C614-48C9-BBF5-0705A1EBCAB4}" srcId="{6B328B1E-798B-4C9D-BF62-57108318FADF}" destId="{F95654B9-6AB9-42AC-BCFB-B68112F5BC65}" srcOrd="3" destOrd="0" parTransId="{75789F0D-B30E-4DB2-9D85-497E38C3FEA3}" sibTransId="{BE37411D-93F0-4721-B583-91725A6E6A70}"/>
    <dgm:cxn modelId="{03959902-0F3E-4353-BC18-4C964292204E}" type="presOf" srcId="{359C5CF4-F512-48C0-8C97-15B212BCFE83}" destId="{37AF9F43-F6DD-4C3B-AB6F-5876AB216C55}" srcOrd="0" destOrd="1" presId="urn:microsoft.com/office/officeart/2005/8/layout/vList2"/>
    <dgm:cxn modelId="{484D8F52-48E9-4185-969D-5CB4D6FBF054}" srcId="{6B328B1E-798B-4C9D-BF62-57108318FADF}" destId="{450B72AC-5ABA-4CF3-82F3-40904BED3AA5}" srcOrd="4" destOrd="0" parTransId="{C587FFB6-DED1-4075-9A6D-9EDE07801BF2}" sibTransId="{89D019D9-425A-44BC-8B90-CFAC88A68220}"/>
    <dgm:cxn modelId="{F9F82F70-EF14-43AC-8FE6-2905F6F2B400}" type="presOf" srcId="{DDA56C21-2367-45B9-AFB3-DB17925F0B30}" destId="{37AF9F43-F6DD-4C3B-AB6F-5876AB216C55}" srcOrd="0" destOrd="0" presId="urn:microsoft.com/office/officeart/2005/8/layout/vList2"/>
    <dgm:cxn modelId="{B4122577-0046-4982-948F-38DA724A6E33}" type="presOf" srcId="{B1534764-D505-4D2E-90E4-669BFD99653D}" destId="{CC9E282D-9906-4AEB-BF8A-423D78858142}" srcOrd="0" destOrd="0" presId="urn:microsoft.com/office/officeart/2005/8/layout/vList2"/>
    <dgm:cxn modelId="{59D0FB93-6927-40C4-8B77-48CCBE1A07A0}" srcId="{6B328B1E-798B-4C9D-BF62-57108318FADF}" destId="{7178969C-0BDB-4BA6-BA13-DA506C1E7FCF}" srcOrd="2" destOrd="0" parTransId="{1ED929A8-AB7F-4A91-AD0D-B43FDDA287A0}" sibTransId="{1E27E89C-ADD1-4BFD-A9E9-81419A75F268}"/>
    <dgm:cxn modelId="{0CE8C09B-93C9-4B89-912F-1E72D25892B6}" type="presOf" srcId="{F95654B9-6AB9-42AC-BCFB-B68112F5BC65}" destId="{37AF9F43-F6DD-4C3B-AB6F-5876AB216C55}" srcOrd="0" destOrd="3" presId="urn:microsoft.com/office/officeart/2005/8/layout/vList2"/>
    <dgm:cxn modelId="{5C6D68B4-4902-41A7-9ED4-B4BFD025F969}" type="presOf" srcId="{7178969C-0BDB-4BA6-BA13-DA506C1E7FCF}" destId="{37AF9F43-F6DD-4C3B-AB6F-5876AB216C55}" srcOrd="0" destOrd="2" presId="urn:microsoft.com/office/officeart/2005/8/layout/vList2"/>
    <dgm:cxn modelId="{1AEDDF77-D822-4589-A80F-0E959F6771B8}" srcId="{B1534764-D505-4D2E-90E4-669BFD99653D}" destId="{6B328B1E-798B-4C9D-BF62-57108318FADF}" srcOrd="0" destOrd="0" parTransId="{3971F438-428B-44B0-8960-CFC670634F10}" sibTransId="{5D022CC7-975F-433D-BBDB-2388DF1DB497}"/>
    <dgm:cxn modelId="{4472C39C-ED23-47EA-9F09-E524C4BA82F7}" srcId="{6B328B1E-798B-4C9D-BF62-57108318FADF}" destId="{DDA56C21-2367-45B9-AFB3-DB17925F0B30}" srcOrd="0" destOrd="0" parTransId="{5ACE6EF2-51B7-4DC1-91D4-C0A41119F903}" sibTransId="{3A1E184C-5A0A-4960-8688-9D1714B2AD78}"/>
    <dgm:cxn modelId="{051F224C-2618-4FE4-92FD-702484ACB33D}" type="presOf" srcId="{6B328B1E-798B-4C9D-BF62-57108318FADF}" destId="{C70B9288-20B4-47BD-8291-2A67774C8C78}" srcOrd="0" destOrd="0" presId="urn:microsoft.com/office/officeart/2005/8/layout/vList2"/>
    <dgm:cxn modelId="{7031A537-3180-408C-808A-9DE3109F35CB}" type="presOf" srcId="{450B72AC-5ABA-4CF3-82F3-40904BED3AA5}" destId="{37AF9F43-F6DD-4C3B-AB6F-5876AB216C55}" srcOrd="0" destOrd="4" presId="urn:microsoft.com/office/officeart/2005/8/layout/vList2"/>
    <dgm:cxn modelId="{650FED22-F00C-4D3D-B20F-A873CD4E336A}" type="presParOf" srcId="{CC9E282D-9906-4AEB-BF8A-423D78858142}" destId="{C70B9288-20B4-47BD-8291-2A67774C8C78}" srcOrd="0" destOrd="0" presId="urn:microsoft.com/office/officeart/2005/8/layout/vList2"/>
    <dgm:cxn modelId="{04D7B71C-E1A5-4F05-AC9A-B737A96A7AB6}" type="presParOf" srcId="{CC9E282D-9906-4AEB-BF8A-423D78858142}" destId="{37AF9F43-F6DD-4C3B-AB6F-5876AB216C5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BA02C906-6E2A-416A-BC9A-04445F526F5D}" type="doc">
      <dgm:prSet loTypeId="urn:microsoft.com/office/officeart/2005/8/layout/vList2" loCatId="list" qsTypeId="urn:microsoft.com/office/officeart/2005/8/quickstyle/simple5" qsCatId="simple" csTypeId="urn:microsoft.com/office/officeart/2005/8/colors/accent2_2" csCatId="accent2" phldr="1"/>
      <dgm:spPr/>
      <dgm:t>
        <a:bodyPr/>
        <a:lstStyle/>
        <a:p>
          <a:endParaRPr lang="en-US"/>
        </a:p>
      </dgm:t>
    </dgm:pt>
    <dgm:pt modelId="{564016C8-8B00-405B-A7CD-2902D1507884}">
      <dgm:prSet/>
      <dgm:spPr/>
      <dgm:t>
        <a:bodyPr/>
        <a:lstStyle/>
        <a:p>
          <a:pPr rtl="0"/>
          <a:r>
            <a:rPr lang="en-US" dirty="0" smtClean="0"/>
            <a:t>Oxygen consumption can be estimated indirectly measuring metabisulfite changes </a:t>
          </a:r>
          <a:endParaRPr lang="en-US" dirty="0"/>
        </a:p>
      </dgm:t>
    </dgm:pt>
    <dgm:pt modelId="{9E72E454-FD45-4A7F-8854-C00A16EE0AFB}" type="parTrans" cxnId="{E2440A59-9464-484C-A53F-552821E5212A}">
      <dgm:prSet/>
      <dgm:spPr/>
      <dgm:t>
        <a:bodyPr/>
        <a:lstStyle/>
        <a:p>
          <a:endParaRPr lang="en-US"/>
        </a:p>
      </dgm:t>
    </dgm:pt>
    <dgm:pt modelId="{2EEA738C-0FB3-4159-A899-233A26C170F2}" type="sibTrans" cxnId="{E2440A59-9464-484C-A53F-552821E5212A}">
      <dgm:prSet/>
      <dgm:spPr/>
      <dgm:t>
        <a:bodyPr/>
        <a:lstStyle/>
        <a:p>
          <a:endParaRPr lang="en-US"/>
        </a:p>
      </dgm:t>
    </dgm:pt>
    <dgm:pt modelId="{C52E3F61-B0A5-44B9-AABB-66B0C60CD661}">
      <dgm:prSet/>
      <dgm:spPr/>
      <dgm:t>
        <a:bodyPr/>
        <a:lstStyle/>
        <a:p>
          <a:pPr rtl="0"/>
          <a:r>
            <a:rPr lang="en-US" dirty="0" smtClean="0"/>
            <a:t>A validated method is the Iodine titration method</a:t>
          </a:r>
          <a:br>
            <a:rPr lang="en-US" dirty="0" smtClean="0"/>
          </a:br>
          <a:r>
            <a:rPr lang="en-US" dirty="0" smtClean="0"/>
            <a:t>(e.g. Hanna 3822 Sulfite Test Kit)</a:t>
          </a:r>
          <a:endParaRPr lang="en-US" dirty="0"/>
        </a:p>
      </dgm:t>
    </dgm:pt>
    <dgm:pt modelId="{36C6D0C3-7F7C-4208-B884-D96690B54467}" type="parTrans" cxnId="{7EB7AECC-0324-47E4-9BD7-3EC13F38F811}">
      <dgm:prSet/>
      <dgm:spPr/>
      <dgm:t>
        <a:bodyPr/>
        <a:lstStyle/>
        <a:p>
          <a:endParaRPr lang="en-US"/>
        </a:p>
      </dgm:t>
    </dgm:pt>
    <dgm:pt modelId="{9DC576F9-E843-4153-9797-A0B2EFDD4E88}" type="sibTrans" cxnId="{7EB7AECC-0324-47E4-9BD7-3EC13F38F811}">
      <dgm:prSet/>
      <dgm:spPr/>
      <dgm:t>
        <a:bodyPr/>
        <a:lstStyle/>
        <a:p>
          <a:endParaRPr lang="en-US"/>
        </a:p>
      </dgm:t>
    </dgm:pt>
    <dgm:pt modelId="{3FAFF807-4630-442F-B899-B3334FB2E3C8}">
      <dgm:prSet/>
      <dgm:spPr/>
      <dgm:t>
        <a:bodyPr/>
        <a:lstStyle/>
        <a:p>
          <a:pPr rtl="0"/>
          <a:r>
            <a:rPr lang="en-US" dirty="0" smtClean="0"/>
            <a:t>Best breweries consume 30-40 mg O</a:t>
          </a:r>
          <a:r>
            <a:rPr lang="en-US" baseline="-25000" dirty="0" smtClean="0"/>
            <a:t>2</a:t>
          </a:r>
          <a:r>
            <a:rPr lang="en-US" dirty="0" smtClean="0"/>
            <a:t>/L of wort</a:t>
          </a:r>
          <a:br>
            <a:rPr lang="en-US" dirty="0" smtClean="0"/>
          </a:br>
          <a:r>
            <a:rPr lang="en-US" dirty="0" smtClean="0"/>
            <a:t>(about 1:1 SMB to O</a:t>
          </a:r>
          <a:r>
            <a:rPr lang="en-US" baseline="-25000" dirty="0" smtClean="0"/>
            <a:t>2</a:t>
          </a:r>
          <a:r>
            <a:rPr lang="en-US" dirty="0" smtClean="0"/>
            <a:t> per </a:t>
          </a:r>
          <a:r>
            <a:rPr lang="en-US" dirty="0" err="1" smtClean="0"/>
            <a:t>Ilett</a:t>
          </a:r>
          <a:r>
            <a:rPr lang="en-US" dirty="0" smtClean="0"/>
            <a:t>, 1995)</a:t>
          </a:r>
          <a:endParaRPr lang="en-US" dirty="0"/>
        </a:p>
      </dgm:t>
    </dgm:pt>
    <dgm:pt modelId="{28ABC25E-C771-4D6A-8C9A-4B034F66DE2B}" type="parTrans" cxnId="{3C1C0DD8-6266-4FF5-A227-A6BF0A9D3B68}">
      <dgm:prSet/>
      <dgm:spPr/>
      <dgm:t>
        <a:bodyPr/>
        <a:lstStyle/>
        <a:p>
          <a:endParaRPr lang="en-US"/>
        </a:p>
      </dgm:t>
    </dgm:pt>
    <dgm:pt modelId="{B50D7E25-5460-46C7-A724-B9A35405A028}" type="sibTrans" cxnId="{3C1C0DD8-6266-4FF5-A227-A6BF0A9D3B68}">
      <dgm:prSet/>
      <dgm:spPr/>
      <dgm:t>
        <a:bodyPr/>
        <a:lstStyle/>
        <a:p>
          <a:endParaRPr lang="en-US"/>
        </a:p>
      </dgm:t>
    </dgm:pt>
    <dgm:pt modelId="{B498858F-3EC0-4A30-8648-01170B53F7EC}">
      <dgm:prSet/>
      <dgm:spPr/>
      <dgm:t>
        <a:bodyPr/>
        <a:lstStyle/>
        <a:p>
          <a:pPr rtl="0"/>
          <a:r>
            <a:rPr lang="en-US" dirty="0" smtClean="0"/>
            <a:t>Some breweries can consume up to 200 mg O</a:t>
          </a:r>
          <a:r>
            <a:rPr lang="en-US" baseline="-25000" dirty="0" smtClean="0"/>
            <a:t>2</a:t>
          </a:r>
          <a:r>
            <a:rPr lang="en-US" dirty="0" smtClean="0"/>
            <a:t>/L wort</a:t>
          </a:r>
          <a:endParaRPr lang="en-US" dirty="0"/>
        </a:p>
      </dgm:t>
    </dgm:pt>
    <dgm:pt modelId="{8C861AF3-C044-4CAA-857D-FA79CFD6EF23}" type="parTrans" cxnId="{0518E53B-C419-4738-A5EF-033A81AC5BD6}">
      <dgm:prSet/>
      <dgm:spPr/>
      <dgm:t>
        <a:bodyPr/>
        <a:lstStyle/>
        <a:p>
          <a:endParaRPr lang="en-US"/>
        </a:p>
      </dgm:t>
    </dgm:pt>
    <dgm:pt modelId="{E9677672-09B5-4341-A27F-B2E5431296A5}" type="sibTrans" cxnId="{0518E53B-C419-4738-A5EF-033A81AC5BD6}">
      <dgm:prSet/>
      <dgm:spPr/>
      <dgm:t>
        <a:bodyPr/>
        <a:lstStyle/>
        <a:p>
          <a:endParaRPr lang="en-US"/>
        </a:p>
      </dgm:t>
    </dgm:pt>
    <dgm:pt modelId="{67F036A0-D76C-4629-9E73-50CC93FD632B}">
      <dgm:prSet/>
      <dgm:spPr/>
      <dgm:t>
        <a:bodyPr/>
        <a:lstStyle/>
        <a:p>
          <a:pPr rtl="0"/>
          <a:r>
            <a:rPr lang="en-US" dirty="0" smtClean="0"/>
            <a:t>A direct determination of the oxygen content of the mash is not possible because of the active oxidase systems </a:t>
          </a:r>
          <a:br>
            <a:rPr lang="en-US" dirty="0" smtClean="0"/>
          </a:br>
          <a:r>
            <a:rPr lang="en-US" dirty="0" smtClean="0"/>
            <a:t>(rendering DO meters useless for mashing measurements)</a:t>
          </a:r>
          <a:endParaRPr lang="en-US" dirty="0"/>
        </a:p>
      </dgm:t>
    </dgm:pt>
    <dgm:pt modelId="{AD44A583-8A64-41A3-965D-FE044FEDBA46}" type="parTrans" cxnId="{937BE97B-A3BF-4229-BC91-D7C6346AAD68}">
      <dgm:prSet/>
      <dgm:spPr/>
      <dgm:t>
        <a:bodyPr/>
        <a:lstStyle/>
        <a:p>
          <a:endParaRPr lang="en-US"/>
        </a:p>
      </dgm:t>
    </dgm:pt>
    <dgm:pt modelId="{75FA9911-952F-49FB-A0B0-60532D9D2D8B}" type="sibTrans" cxnId="{937BE97B-A3BF-4229-BC91-D7C6346AAD68}">
      <dgm:prSet/>
      <dgm:spPr/>
      <dgm:t>
        <a:bodyPr/>
        <a:lstStyle/>
        <a:p>
          <a:endParaRPr lang="en-US"/>
        </a:p>
      </dgm:t>
    </dgm:pt>
    <dgm:pt modelId="{BBCA7E62-F9B2-4B24-8E01-1E3BD8554C89}" type="pres">
      <dgm:prSet presAssocID="{BA02C906-6E2A-416A-BC9A-04445F526F5D}" presName="linear" presStyleCnt="0">
        <dgm:presLayoutVars>
          <dgm:animLvl val="lvl"/>
          <dgm:resizeHandles val="exact"/>
        </dgm:presLayoutVars>
      </dgm:prSet>
      <dgm:spPr/>
      <dgm:t>
        <a:bodyPr/>
        <a:lstStyle/>
        <a:p>
          <a:endParaRPr lang="en-US"/>
        </a:p>
      </dgm:t>
    </dgm:pt>
    <dgm:pt modelId="{DB3F12A2-6340-4872-93F2-525970B5BB3B}" type="pres">
      <dgm:prSet presAssocID="{564016C8-8B00-405B-A7CD-2902D1507884}" presName="parentText" presStyleLbl="node1" presStyleIdx="0" presStyleCnt="4">
        <dgm:presLayoutVars>
          <dgm:chMax val="0"/>
          <dgm:bulletEnabled val="1"/>
        </dgm:presLayoutVars>
      </dgm:prSet>
      <dgm:spPr/>
      <dgm:t>
        <a:bodyPr/>
        <a:lstStyle/>
        <a:p>
          <a:endParaRPr lang="en-US"/>
        </a:p>
      </dgm:t>
    </dgm:pt>
    <dgm:pt modelId="{6E0A3DA1-C341-4417-84AD-BCD4E9CFE906}" type="pres">
      <dgm:prSet presAssocID="{564016C8-8B00-405B-A7CD-2902D1507884}" presName="childText" presStyleLbl="revTx" presStyleIdx="0" presStyleCnt="1">
        <dgm:presLayoutVars>
          <dgm:bulletEnabled val="1"/>
        </dgm:presLayoutVars>
      </dgm:prSet>
      <dgm:spPr/>
      <dgm:t>
        <a:bodyPr/>
        <a:lstStyle/>
        <a:p>
          <a:endParaRPr lang="en-US"/>
        </a:p>
      </dgm:t>
    </dgm:pt>
    <dgm:pt modelId="{2FE5ECD9-FBF1-4DFF-A8B8-C0510688ADED}" type="pres">
      <dgm:prSet presAssocID="{3FAFF807-4630-442F-B899-B3334FB2E3C8}" presName="parentText" presStyleLbl="node1" presStyleIdx="1" presStyleCnt="4">
        <dgm:presLayoutVars>
          <dgm:chMax val="0"/>
          <dgm:bulletEnabled val="1"/>
        </dgm:presLayoutVars>
      </dgm:prSet>
      <dgm:spPr/>
      <dgm:t>
        <a:bodyPr/>
        <a:lstStyle/>
        <a:p>
          <a:endParaRPr lang="en-US"/>
        </a:p>
      </dgm:t>
    </dgm:pt>
    <dgm:pt modelId="{DEF9F6B7-9899-470B-B5D8-A32E945543B1}" type="pres">
      <dgm:prSet presAssocID="{B50D7E25-5460-46C7-A724-B9A35405A028}" presName="spacer" presStyleCnt="0"/>
      <dgm:spPr/>
    </dgm:pt>
    <dgm:pt modelId="{6A5D6D0E-EC1D-42C7-8E30-8BDB0CF0BB77}" type="pres">
      <dgm:prSet presAssocID="{B498858F-3EC0-4A30-8648-01170B53F7EC}" presName="parentText" presStyleLbl="node1" presStyleIdx="2" presStyleCnt="4">
        <dgm:presLayoutVars>
          <dgm:chMax val="0"/>
          <dgm:bulletEnabled val="1"/>
        </dgm:presLayoutVars>
      </dgm:prSet>
      <dgm:spPr/>
      <dgm:t>
        <a:bodyPr/>
        <a:lstStyle/>
        <a:p>
          <a:endParaRPr lang="en-US"/>
        </a:p>
      </dgm:t>
    </dgm:pt>
    <dgm:pt modelId="{F6A75EA3-EE60-4805-944B-AC073E039D22}" type="pres">
      <dgm:prSet presAssocID="{E9677672-09B5-4341-A27F-B2E5431296A5}" presName="spacer" presStyleCnt="0"/>
      <dgm:spPr/>
    </dgm:pt>
    <dgm:pt modelId="{81499372-5FBD-4C1B-8255-12BFBD868109}" type="pres">
      <dgm:prSet presAssocID="{67F036A0-D76C-4629-9E73-50CC93FD632B}" presName="parentText" presStyleLbl="node1" presStyleIdx="3" presStyleCnt="4">
        <dgm:presLayoutVars>
          <dgm:chMax val="0"/>
          <dgm:bulletEnabled val="1"/>
        </dgm:presLayoutVars>
      </dgm:prSet>
      <dgm:spPr/>
      <dgm:t>
        <a:bodyPr/>
        <a:lstStyle/>
        <a:p>
          <a:endParaRPr lang="en-US"/>
        </a:p>
      </dgm:t>
    </dgm:pt>
  </dgm:ptLst>
  <dgm:cxnLst>
    <dgm:cxn modelId="{0518E53B-C419-4738-A5EF-033A81AC5BD6}" srcId="{BA02C906-6E2A-416A-BC9A-04445F526F5D}" destId="{B498858F-3EC0-4A30-8648-01170B53F7EC}" srcOrd="2" destOrd="0" parTransId="{8C861AF3-C044-4CAA-857D-FA79CFD6EF23}" sibTransId="{E9677672-09B5-4341-A27F-B2E5431296A5}"/>
    <dgm:cxn modelId="{937BE97B-A3BF-4229-BC91-D7C6346AAD68}" srcId="{BA02C906-6E2A-416A-BC9A-04445F526F5D}" destId="{67F036A0-D76C-4629-9E73-50CC93FD632B}" srcOrd="3" destOrd="0" parTransId="{AD44A583-8A64-41A3-965D-FE044FEDBA46}" sibTransId="{75FA9911-952F-49FB-A0B0-60532D9D2D8B}"/>
    <dgm:cxn modelId="{7EB7AECC-0324-47E4-9BD7-3EC13F38F811}" srcId="{564016C8-8B00-405B-A7CD-2902D1507884}" destId="{C52E3F61-B0A5-44B9-AABB-66B0C60CD661}" srcOrd="0" destOrd="0" parTransId="{36C6D0C3-7F7C-4208-B884-D96690B54467}" sibTransId="{9DC576F9-E843-4153-9797-A0B2EFDD4E88}"/>
    <dgm:cxn modelId="{0664F66C-7043-4884-AA1B-EBB1CC612209}" type="presOf" srcId="{3FAFF807-4630-442F-B899-B3334FB2E3C8}" destId="{2FE5ECD9-FBF1-4DFF-A8B8-C0510688ADED}" srcOrd="0" destOrd="0" presId="urn:microsoft.com/office/officeart/2005/8/layout/vList2"/>
    <dgm:cxn modelId="{89B87D6D-E6B0-4156-A037-8896549CFA8B}" type="presOf" srcId="{BA02C906-6E2A-416A-BC9A-04445F526F5D}" destId="{BBCA7E62-F9B2-4B24-8E01-1E3BD8554C89}" srcOrd="0" destOrd="0" presId="urn:microsoft.com/office/officeart/2005/8/layout/vList2"/>
    <dgm:cxn modelId="{16D39172-99B8-4209-8B14-C89CB7213EAE}" type="presOf" srcId="{564016C8-8B00-405B-A7CD-2902D1507884}" destId="{DB3F12A2-6340-4872-93F2-525970B5BB3B}" srcOrd="0" destOrd="0" presId="urn:microsoft.com/office/officeart/2005/8/layout/vList2"/>
    <dgm:cxn modelId="{6A5CCF60-7F6A-4082-AAE2-897A030445D6}" type="presOf" srcId="{67F036A0-D76C-4629-9E73-50CC93FD632B}" destId="{81499372-5FBD-4C1B-8255-12BFBD868109}" srcOrd="0" destOrd="0" presId="urn:microsoft.com/office/officeart/2005/8/layout/vList2"/>
    <dgm:cxn modelId="{0E43AA4B-AE14-4855-9CAA-0878B5713CB6}" type="presOf" srcId="{C52E3F61-B0A5-44B9-AABB-66B0C60CD661}" destId="{6E0A3DA1-C341-4417-84AD-BCD4E9CFE906}" srcOrd="0" destOrd="0" presId="urn:microsoft.com/office/officeart/2005/8/layout/vList2"/>
    <dgm:cxn modelId="{E2310B72-EE18-4E89-89AC-A32C2CF541C0}" type="presOf" srcId="{B498858F-3EC0-4A30-8648-01170B53F7EC}" destId="{6A5D6D0E-EC1D-42C7-8E30-8BDB0CF0BB77}" srcOrd="0" destOrd="0" presId="urn:microsoft.com/office/officeart/2005/8/layout/vList2"/>
    <dgm:cxn modelId="{3C1C0DD8-6266-4FF5-A227-A6BF0A9D3B68}" srcId="{BA02C906-6E2A-416A-BC9A-04445F526F5D}" destId="{3FAFF807-4630-442F-B899-B3334FB2E3C8}" srcOrd="1" destOrd="0" parTransId="{28ABC25E-C771-4D6A-8C9A-4B034F66DE2B}" sibTransId="{B50D7E25-5460-46C7-A724-B9A35405A028}"/>
    <dgm:cxn modelId="{E2440A59-9464-484C-A53F-552821E5212A}" srcId="{BA02C906-6E2A-416A-BC9A-04445F526F5D}" destId="{564016C8-8B00-405B-A7CD-2902D1507884}" srcOrd="0" destOrd="0" parTransId="{9E72E454-FD45-4A7F-8854-C00A16EE0AFB}" sibTransId="{2EEA738C-0FB3-4159-A899-233A26C170F2}"/>
    <dgm:cxn modelId="{D7BB442A-B7E6-433B-BB1F-BC564B792DB1}" type="presParOf" srcId="{BBCA7E62-F9B2-4B24-8E01-1E3BD8554C89}" destId="{DB3F12A2-6340-4872-93F2-525970B5BB3B}" srcOrd="0" destOrd="0" presId="urn:microsoft.com/office/officeart/2005/8/layout/vList2"/>
    <dgm:cxn modelId="{023B53D4-C80A-4E5C-AA11-A04326DE70CF}" type="presParOf" srcId="{BBCA7E62-F9B2-4B24-8E01-1E3BD8554C89}" destId="{6E0A3DA1-C341-4417-84AD-BCD4E9CFE906}" srcOrd="1" destOrd="0" presId="urn:microsoft.com/office/officeart/2005/8/layout/vList2"/>
    <dgm:cxn modelId="{904538B2-C380-4257-B9CB-4E0A739DCB73}" type="presParOf" srcId="{BBCA7E62-F9B2-4B24-8E01-1E3BD8554C89}" destId="{2FE5ECD9-FBF1-4DFF-A8B8-C0510688ADED}" srcOrd="2" destOrd="0" presId="urn:microsoft.com/office/officeart/2005/8/layout/vList2"/>
    <dgm:cxn modelId="{A2FF032E-D428-44AC-A246-522F4F84C5DC}" type="presParOf" srcId="{BBCA7E62-F9B2-4B24-8E01-1E3BD8554C89}" destId="{DEF9F6B7-9899-470B-B5D8-A32E945543B1}" srcOrd="3" destOrd="0" presId="urn:microsoft.com/office/officeart/2005/8/layout/vList2"/>
    <dgm:cxn modelId="{15829A50-67F5-4BB6-8C27-C9EBB85AD053}" type="presParOf" srcId="{BBCA7E62-F9B2-4B24-8E01-1E3BD8554C89}" destId="{6A5D6D0E-EC1D-42C7-8E30-8BDB0CF0BB77}" srcOrd="4" destOrd="0" presId="urn:microsoft.com/office/officeart/2005/8/layout/vList2"/>
    <dgm:cxn modelId="{834EEAA0-CA3D-410C-869D-B45640612C65}" type="presParOf" srcId="{BBCA7E62-F9B2-4B24-8E01-1E3BD8554C89}" destId="{F6A75EA3-EE60-4805-944B-AC073E039D22}" srcOrd="5" destOrd="0" presId="urn:microsoft.com/office/officeart/2005/8/layout/vList2"/>
    <dgm:cxn modelId="{1A55899D-A7BF-44B8-9DB6-EE5472CDCF5F}" type="presParOf" srcId="{BBCA7E62-F9B2-4B24-8E01-1E3BD8554C89}" destId="{81499372-5FBD-4C1B-8255-12BFBD868109}"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5956C77A-4678-49AB-BCF5-DA66558DA3F4}" type="doc">
      <dgm:prSet loTypeId="urn:microsoft.com/office/officeart/2005/8/layout/vList2" loCatId="list" qsTypeId="urn:microsoft.com/office/officeart/2005/8/quickstyle/3d1" qsCatId="3D" csTypeId="urn:microsoft.com/office/officeart/2005/8/colors/colorful2" csCatId="colorful" phldr="1"/>
      <dgm:spPr/>
      <dgm:t>
        <a:bodyPr/>
        <a:lstStyle/>
        <a:p>
          <a:endParaRPr lang="en-US"/>
        </a:p>
      </dgm:t>
    </dgm:pt>
    <dgm:pt modelId="{A3F0A139-9B59-44D4-A3EC-061F0E2FEE8D}">
      <dgm:prSet/>
      <dgm:spPr/>
      <dgm:t>
        <a:bodyPr/>
        <a:lstStyle/>
        <a:p>
          <a:pPr rtl="0"/>
          <a:r>
            <a:rPr lang="en-US" dirty="0" smtClean="0"/>
            <a:t>Guinard and Bamforth have done experiments demonstrating that in certain cases stale beer can be preferred to fresh beer</a:t>
          </a:r>
          <a:endParaRPr lang="en-US" dirty="0"/>
        </a:p>
      </dgm:t>
    </dgm:pt>
    <dgm:pt modelId="{A1526C0F-639B-4988-B78B-9F74C51A18C9}" type="parTrans" cxnId="{8D2D695A-9C03-4766-865A-6C43CE6E9C89}">
      <dgm:prSet/>
      <dgm:spPr/>
      <dgm:t>
        <a:bodyPr/>
        <a:lstStyle/>
        <a:p>
          <a:endParaRPr lang="en-US"/>
        </a:p>
      </dgm:t>
    </dgm:pt>
    <dgm:pt modelId="{289166F0-FE38-4555-9CBB-0C348DECD30C}" type="sibTrans" cxnId="{8D2D695A-9C03-4766-865A-6C43CE6E9C89}">
      <dgm:prSet/>
      <dgm:spPr/>
      <dgm:t>
        <a:bodyPr/>
        <a:lstStyle/>
        <a:p>
          <a:endParaRPr lang="en-US"/>
        </a:p>
      </dgm:t>
    </dgm:pt>
    <dgm:pt modelId="{CAE6E06A-996B-4460-8A11-E31F497EBDA7}">
      <dgm:prSet/>
      <dgm:spPr/>
      <dgm:t>
        <a:bodyPr/>
        <a:lstStyle/>
        <a:p>
          <a:pPr rtl="0"/>
          <a:r>
            <a:rPr lang="en-US" dirty="0" smtClean="0"/>
            <a:t>It is possible that there is a flavor to low-oxygen-mash beer and it is reasonable to assume that it is more prevalent in German beers as modern low-oxygen brewhouses were originally designed in Germany and are more prevalent there</a:t>
          </a:r>
          <a:endParaRPr lang="en-US" dirty="0"/>
        </a:p>
      </dgm:t>
    </dgm:pt>
    <dgm:pt modelId="{E5DA4E55-DAFE-426E-9E3D-FB622F7B8A51}" type="parTrans" cxnId="{92E7B6C3-E73B-4306-B9DA-F496C6EDE552}">
      <dgm:prSet/>
      <dgm:spPr/>
      <dgm:t>
        <a:bodyPr/>
        <a:lstStyle/>
        <a:p>
          <a:endParaRPr lang="en-US"/>
        </a:p>
      </dgm:t>
    </dgm:pt>
    <dgm:pt modelId="{09368DCC-71F2-4B83-93FC-08F53184C4C8}" type="sibTrans" cxnId="{92E7B6C3-E73B-4306-B9DA-F496C6EDE552}">
      <dgm:prSet/>
      <dgm:spPr/>
      <dgm:t>
        <a:bodyPr/>
        <a:lstStyle/>
        <a:p>
          <a:endParaRPr lang="en-US"/>
        </a:p>
      </dgm:t>
    </dgm:pt>
    <dgm:pt modelId="{21CB6DC7-F2E1-4305-9EAA-314D5BDE2B16}">
      <dgm:prSet/>
      <dgm:spPr/>
      <dgm:t>
        <a:bodyPr/>
        <a:lstStyle/>
        <a:p>
          <a:pPr rtl="0"/>
          <a:r>
            <a:rPr lang="en-US" dirty="0" smtClean="0"/>
            <a:t>It is unlikely that low-oxygen-mash beers will be proven as better beers – </a:t>
          </a:r>
          <a:r>
            <a:rPr lang="en-US" dirty="0" smtClean="0">
              <a:solidFill>
                <a:srgbClr val="FFFF00"/>
              </a:solidFill>
            </a:rPr>
            <a:t>it probably depends on your starting point</a:t>
          </a:r>
          <a:endParaRPr lang="en-US" dirty="0">
            <a:solidFill>
              <a:srgbClr val="FFFF00"/>
            </a:solidFill>
          </a:endParaRPr>
        </a:p>
      </dgm:t>
    </dgm:pt>
    <dgm:pt modelId="{C3063AF8-B08B-4464-8047-6793E611384C}" type="parTrans" cxnId="{A0265037-1BC8-4074-8C1C-7F4F8EA11026}">
      <dgm:prSet/>
      <dgm:spPr/>
      <dgm:t>
        <a:bodyPr/>
        <a:lstStyle/>
        <a:p>
          <a:endParaRPr lang="en-US"/>
        </a:p>
      </dgm:t>
    </dgm:pt>
    <dgm:pt modelId="{919BEB48-BD62-4547-8533-8A946A9BCCD6}" type="sibTrans" cxnId="{A0265037-1BC8-4074-8C1C-7F4F8EA11026}">
      <dgm:prSet/>
      <dgm:spPr/>
      <dgm:t>
        <a:bodyPr/>
        <a:lstStyle/>
        <a:p>
          <a:endParaRPr lang="en-US"/>
        </a:p>
      </dgm:t>
    </dgm:pt>
    <dgm:pt modelId="{CD805EBE-8B9D-4AA9-AB4E-0CE7303807AD}">
      <dgm:prSet/>
      <dgm:spPr/>
      <dgm:t>
        <a:bodyPr/>
        <a:lstStyle/>
        <a:p>
          <a:pPr rtl="0"/>
          <a:r>
            <a:rPr lang="en-US" dirty="0" smtClean="0"/>
            <a:t>Great beer is in the taste of the be(er)holder</a:t>
          </a:r>
          <a:endParaRPr lang="en-US" dirty="0"/>
        </a:p>
      </dgm:t>
    </dgm:pt>
    <dgm:pt modelId="{04AE52E7-528E-44B4-9F4E-5380738961A7}" type="parTrans" cxnId="{8CF0F85C-1150-4648-86AF-2634F59D8522}">
      <dgm:prSet/>
      <dgm:spPr/>
      <dgm:t>
        <a:bodyPr/>
        <a:lstStyle/>
        <a:p>
          <a:endParaRPr lang="en-US"/>
        </a:p>
      </dgm:t>
    </dgm:pt>
    <dgm:pt modelId="{D7263116-5F50-454D-B793-B01EE0D57B9E}" type="sibTrans" cxnId="{8CF0F85C-1150-4648-86AF-2634F59D8522}">
      <dgm:prSet/>
      <dgm:spPr/>
      <dgm:t>
        <a:bodyPr/>
        <a:lstStyle/>
        <a:p>
          <a:endParaRPr lang="en-US"/>
        </a:p>
      </dgm:t>
    </dgm:pt>
    <dgm:pt modelId="{CEB7F5A0-62A6-455D-9BD6-6610F897B5FC}" type="pres">
      <dgm:prSet presAssocID="{5956C77A-4678-49AB-BCF5-DA66558DA3F4}" presName="linear" presStyleCnt="0">
        <dgm:presLayoutVars>
          <dgm:animLvl val="lvl"/>
          <dgm:resizeHandles val="exact"/>
        </dgm:presLayoutVars>
      </dgm:prSet>
      <dgm:spPr/>
      <dgm:t>
        <a:bodyPr/>
        <a:lstStyle/>
        <a:p>
          <a:endParaRPr lang="en-US"/>
        </a:p>
      </dgm:t>
    </dgm:pt>
    <dgm:pt modelId="{B32E8525-EEDD-4532-8C66-7060B3861872}" type="pres">
      <dgm:prSet presAssocID="{A3F0A139-9B59-44D4-A3EC-061F0E2FEE8D}" presName="parentText" presStyleLbl="node1" presStyleIdx="0" presStyleCnt="4">
        <dgm:presLayoutVars>
          <dgm:chMax val="0"/>
          <dgm:bulletEnabled val="1"/>
        </dgm:presLayoutVars>
      </dgm:prSet>
      <dgm:spPr/>
      <dgm:t>
        <a:bodyPr/>
        <a:lstStyle/>
        <a:p>
          <a:endParaRPr lang="en-US"/>
        </a:p>
      </dgm:t>
    </dgm:pt>
    <dgm:pt modelId="{37A20C39-627C-42BE-BFA0-90AB8AC85F0F}" type="pres">
      <dgm:prSet presAssocID="{289166F0-FE38-4555-9CBB-0C348DECD30C}" presName="spacer" presStyleCnt="0"/>
      <dgm:spPr/>
    </dgm:pt>
    <dgm:pt modelId="{F1A88DBD-A11C-4917-8578-D36814C9F23E}" type="pres">
      <dgm:prSet presAssocID="{CAE6E06A-996B-4460-8A11-E31F497EBDA7}" presName="parentText" presStyleLbl="node1" presStyleIdx="1" presStyleCnt="4">
        <dgm:presLayoutVars>
          <dgm:chMax val="0"/>
          <dgm:bulletEnabled val="1"/>
        </dgm:presLayoutVars>
      </dgm:prSet>
      <dgm:spPr/>
      <dgm:t>
        <a:bodyPr/>
        <a:lstStyle/>
        <a:p>
          <a:endParaRPr lang="en-US"/>
        </a:p>
      </dgm:t>
    </dgm:pt>
    <dgm:pt modelId="{3DDCAD7C-06F5-4C0F-9312-0525C70BF085}" type="pres">
      <dgm:prSet presAssocID="{09368DCC-71F2-4B83-93FC-08F53184C4C8}" presName="spacer" presStyleCnt="0"/>
      <dgm:spPr/>
    </dgm:pt>
    <dgm:pt modelId="{3B64382A-8C6F-42E3-99B1-57320C81B6EC}" type="pres">
      <dgm:prSet presAssocID="{21CB6DC7-F2E1-4305-9EAA-314D5BDE2B16}" presName="parentText" presStyleLbl="node1" presStyleIdx="2" presStyleCnt="4">
        <dgm:presLayoutVars>
          <dgm:chMax val="0"/>
          <dgm:bulletEnabled val="1"/>
        </dgm:presLayoutVars>
      </dgm:prSet>
      <dgm:spPr/>
      <dgm:t>
        <a:bodyPr/>
        <a:lstStyle/>
        <a:p>
          <a:endParaRPr lang="en-US"/>
        </a:p>
      </dgm:t>
    </dgm:pt>
    <dgm:pt modelId="{4D74B9F4-4865-4A06-A59E-68D17086BE05}" type="pres">
      <dgm:prSet presAssocID="{919BEB48-BD62-4547-8533-8A946A9BCCD6}" presName="spacer" presStyleCnt="0"/>
      <dgm:spPr/>
    </dgm:pt>
    <dgm:pt modelId="{AC3C9A9A-70D7-4DB2-A8D9-AC7E17065A20}" type="pres">
      <dgm:prSet presAssocID="{CD805EBE-8B9D-4AA9-AB4E-0CE7303807AD}" presName="parentText" presStyleLbl="node1" presStyleIdx="3" presStyleCnt="4">
        <dgm:presLayoutVars>
          <dgm:chMax val="0"/>
          <dgm:bulletEnabled val="1"/>
        </dgm:presLayoutVars>
      </dgm:prSet>
      <dgm:spPr/>
      <dgm:t>
        <a:bodyPr/>
        <a:lstStyle/>
        <a:p>
          <a:endParaRPr lang="en-US"/>
        </a:p>
      </dgm:t>
    </dgm:pt>
  </dgm:ptLst>
  <dgm:cxnLst>
    <dgm:cxn modelId="{8D2D695A-9C03-4766-865A-6C43CE6E9C89}" srcId="{5956C77A-4678-49AB-BCF5-DA66558DA3F4}" destId="{A3F0A139-9B59-44D4-A3EC-061F0E2FEE8D}" srcOrd="0" destOrd="0" parTransId="{A1526C0F-639B-4988-B78B-9F74C51A18C9}" sibTransId="{289166F0-FE38-4555-9CBB-0C348DECD30C}"/>
    <dgm:cxn modelId="{92E7B6C3-E73B-4306-B9DA-F496C6EDE552}" srcId="{5956C77A-4678-49AB-BCF5-DA66558DA3F4}" destId="{CAE6E06A-996B-4460-8A11-E31F497EBDA7}" srcOrd="1" destOrd="0" parTransId="{E5DA4E55-DAFE-426E-9E3D-FB622F7B8A51}" sibTransId="{09368DCC-71F2-4B83-93FC-08F53184C4C8}"/>
    <dgm:cxn modelId="{A0265037-1BC8-4074-8C1C-7F4F8EA11026}" srcId="{5956C77A-4678-49AB-BCF5-DA66558DA3F4}" destId="{21CB6DC7-F2E1-4305-9EAA-314D5BDE2B16}" srcOrd="2" destOrd="0" parTransId="{C3063AF8-B08B-4464-8047-6793E611384C}" sibTransId="{919BEB48-BD62-4547-8533-8A946A9BCCD6}"/>
    <dgm:cxn modelId="{1F8C589A-585E-4608-8602-B1857BD88A0E}" type="presOf" srcId="{A3F0A139-9B59-44D4-A3EC-061F0E2FEE8D}" destId="{B32E8525-EEDD-4532-8C66-7060B3861872}" srcOrd="0" destOrd="0" presId="urn:microsoft.com/office/officeart/2005/8/layout/vList2"/>
    <dgm:cxn modelId="{27197729-8A3C-4784-ADD4-38BAC589CDFD}" type="presOf" srcId="{5956C77A-4678-49AB-BCF5-DA66558DA3F4}" destId="{CEB7F5A0-62A6-455D-9BD6-6610F897B5FC}" srcOrd="0" destOrd="0" presId="urn:microsoft.com/office/officeart/2005/8/layout/vList2"/>
    <dgm:cxn modelId="{F72AB314-4AE6-45A7-8F13-0C6642095A45}" type="presOf" srcId="{CD805EBE-8B9D-4AA9-AB4E-0CE7303807AD}" destId="{AC3C9A9A-70D7-4DB2-A8D9-AC7E17065A20}" srcOrd="0" destOrd="0" presId="urn:microsoft.com/office/officeart/2005/8/layout/vList2"/>
    <dgm:cxn modelId="{4A0B11D0-AAD5-4BD7-A176-9E066DEBC82D}" type="presOf" srcId="{21CB6DC7-F2E1-4305-9EAA-314D5BDE2B16}" destId="{3B64382A-8C6F-42E3-99B1-57320C81B6EC}" srcOrd="0" destOrd="0" presId="urn:microsoft.com/office/officeart/2005/8/layout/vList2"/>
    <dgm:cxn modelId="{8CF0F85C-1150-4648-86AF-2634F59D8522}" srcId="{5956C77A-4678-49AB-BCF5-DA66558DA3F4}" destId="{CD805EBE-8B9D-4AA9-AB4E-0CE7303807AD}" srcOrd="3" destOrd="0" parTransId="{04AE52E7-528E-44B4-9F4E-5380738961A7}" sibTransId="{D7263116-5F50-454D-B793-B01EE0D57B9E}"/>
    <dgm:cxn modelId="{5BEC4D00-054D-4BF2-8BAA-9BAE228EE045}" type="presOf" srcId="{CAE6E06A-996B-4460-8A11-E31F497EBDA7}" destId="{F1A88DBD-A11C-4917-8578-D36814C9F23E}" srcOrd="0" destOrd="0" presId="urn:microsoft.com/office/officeart/2005/8/layout/vList2"/>
    <dgm:cxn modelId="{C00E7ACF-BC5C-4FB0-9110-EE0C2594981F}" type="presParOf" srcId="{CEB7F5A0-62A6-455D-9BD6-6610F897B5FC}" destId="{B32E8525-EEDD-4532-8C66-7060B3861872}" srcOrd="0" destOrd="0" presId="urn:microsoft.com/office/officeart/2005/8/layout/vList2"/>
    <dgm:cxn modelId="{CE528CE8-A60D-417D-8B77-61BF566A842F}" type="presParOf" srcId="{CEB7F5A0-62A6-455D-9BD6-6610F897B5FC}" destId="{37A20C39-627C-42BE-BFA0-90AB8AC85F0F}" srcOrd="1" destOrd="0" presId="urn:microsoft.com/office/officeart/2005/8/layout/vList2"/>
    <dgm:cxn modelId="{0BACC0CA-9BFC-45CA-ADAF-62C798733707}" type="presParOf" srcId="{CEB7F5A0-62A6-455D-9BD6-6610F897B5FC}" destId="{F1A88DBD-A11C-4917-8578-D36814C9F23E}" srcOrd="2" destOrd="0" presId="urn:microsoft.com/office/officeart/2005/8/layout/vList2"/>
    <dgm:cxn modelId="{0F3B0B85-32FF-462E-8026-793989F410C2}" type="presParOf" srcId="{CEB7F5A0-62A6-455D-9BD6-6610F897B5FC}" destId="{3DDCAD7C-06F5-4C0F-9312-0525C70BF085}" srcOrd="3" destOrd="0" presId="urn:microsoft.com/office/officeart/2005/8/layout/vList2"/>
    <dgm:cxn modelId="{DEFD5194-5FB1-47C2-9A64-2828AD0758E5}" type="presParOf" srcId="{CEB7F5A0-62A6-455D-9BD6-6610F897B5FC}" destId="{3B64382A-8C6F-42E3-99B1-57320C81B6EC}" srcOrd="4" destOrd="0" presId="urn:microsoft.com/office/officeart/2005/8/layout/vList2"/>
    <dgm:cxn modelId="{D1A997ED-C5A8-4B28-A544-09521AF2DFCD}" type="presParOf" srcId="{CEB7F5A0-62A6-455D-9BD6-6610F897B5FC}" destId="{4D74B9F4-4865-4A06-A59E-68D17086BE05}" srcOrd="5" destOrd="0" presId="urn:microsoft.com/office/officeart/2005/8/layout/vList2"/>
    <dgm:cxn modelId="{37C47FE0-0343-4BC1-BF9C-12138FB395C1}" type="presParOf" srcId="{CEB7F5A0-62A6-455D-9BD6-6610F897B5FC}" destId="{AC3C9A9A-70D7-4DB2-A8D9-AC7E17065A20}"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BF089A0A-8A5A-4587-852E-67C2CE877537}" type="doc">
      <dgm:prSet loTypeId="urn:microsoft.com/office/officeart/2005/8/layout/vList2" loCatId="list" qsTypeId="urn:microsoft.com/office/officeart/2005/8/quickstyle/3d2" qsCatId="3D" csTypeId="urn:microsoft.com/office/officeart/2005/8/colors/accent2_2" csCatId="accent2"/>
      <dgm:spPr/>
      <dgm:t>
        <a:bodyPr/>
        <a:lstStyle/>
        <a:p>
          <a:endParaRPr lang="en-US"/>
        </a:p>
      </dgm:t>
    </dgm:pt>
    <dgm:pt modelId="{18E02CE0-7D94-45E7-B3CC-23F0B907A65E}">
      <dgm:prSet/>
      <dgm:spPr/>
      <dgm:t>
        <a:bodyPr/>
        <a:lstStyle/>
        <a:p>
          <a:pPr rtl="0"/>
          <a:r>
            <a:rPr lang="en-US" smtClean="0"/>
            <a:t>Polyphenols are a structural class of organic chemicals characterized by the presence of large multiples of phenol structural units</a:t>
          </a:r>
          <a:endParaRPr lang="en-US"/>
        </a:p>
      </dgm:t>
    </dgm:pt>
    <dgm:pt modelId="{A167DFF1-9D18-4CFE-BB91-0859ACEC22F3}" type="parTrans" cxnId="{900EA817-7BAE-4629-9808-6B9CAF4E3A12}">
      <dgm:prSet/>
      <dgm:spPr/>
      <dgm:t>
        <a:bodyPr/>
        <a:lstStyle/>
        <a:p>
          <a:endParaRPr lang="en-US"/>
        </a:p>
      </dgm:t>
    </dgm:pt>
    <dgm:pt modelId="{3DC8A04D-4292-4301-B053-8ECC90A8BDC8}" type="sibTrans" cxnId="{900EA817-7BAE-4629-9808-6B9CAF4E3A12}">
      <dgm:prSet/>
      <dgm:spPr/>
      <dgm:t>
        <a:bodyPr/>
        <a:lstStyle/>
        <a:p>
          <a:endParaRPr lang="en-US"/>
        </a:p>
      </dgm:t>
    </dgm:pt>
    <dgm:pt modelId="{66EA65F9-BF68-4AC3-8AEA-6C93C5221670}">
      <dgm:prSet/>
      <dgm:spPr/>
      <dgm:t>
        <a:bodyPr/>
        <a:lstStyle/>
        <a:p>
          <a:pPr rtl="0"/>
          <a:r>
            <a:rPr lang="en-US" smtClean="0"/>
            <a:t>Tannins are a type of polyphenols that binds to and precipitates proteins and various other organic compounds including amino acids</a:t>
          </a:r>
          <a:endParaRPr lang="en-US"/>
        </a:p>
      </dgm:t>
    </dgm:pt>
    <dgm:pt modelId="{89F4DACF-62B9-4C31-AB95-AADA37144569}" type="parTrans" cxnId="{04746B0E-718D-417F-A8E1-A9E036440AE5}">
      <dgm:prSet/>
      <dgm:spPr/>
      <dgm:t>
        <a:bodyPr/>
        <a:lstStyle/>
        <a:p>
          <a:endParaRPr lang="en-US"/>
        </a:p>
      </dgm:t>
    </dgm:pt>
    <dgm:pt modelId="{A21908A0-626D-43D0-BE48-659B38B2F75D}" type="sibTrans" cxnId="{04746B0E-718D-417F-A8E1-A9E036440AE5}">
      <dgm:prSet/>
      <dgm:spPr/>
      <dgm:t>
        <a:bodyPr/>
        <a:lstStyle/>
        <a:p>
          <a:endParaRPr lang="en-US"/>
        </a:p>
      </dgm:t>
    </dgm:pt>
    <dgm:pt modelId="{67B8C61B-4DC9-4588-8805-40822EE1F43F}">
      <dgm:prSet/>
      <dgm:spPr/>
      <dgm:t>
        <a:bodyPr/>
        <a:lstStyle/>
        <a:p>
          <a:pPr rtl="0"/>
          <a:r>
            <a:rPr lang="en-US" smtClean="0"/>
            <a:t>Tannins have molecular weights ranging from 500 to over 3,000 (gallotannins) and up to 20,000 (proanthocyanidins)</a:t>
          </a:r>
          <a:endParaRPr lang="en-US"/>
        </a:p>
      </dgm:t>
    </dgm:pt>
    <dgm:pt modelId="{6EF3A5C4-BFFB-4F07-967F-8BFF34FBFAA6}" type="parTrans" cxnId="{F77D2F7F-04D3-4C3F-A6FC-2AD7D8079E39}">
      <dgm:prSet/>
      <dgm:spPr/>
      <dgm:t>
        <a:bodyPr/>
        <a:lstStyle/>
        <a:p>
          <a:endParaRPr lang="en-US"/>
        </a:p>
      </dgm:t>
    </dgm:pt>
    <dgm:pt modelId="{B15EBF32-FBEB-4C0A-9EEE-2AEACE2F1B3F}" type="sibTrans" cxnId="{F77D2F7F-04D3-4C3F-A6FC-2AD7D8079E39}">
      <dgm:prSet/>
      <dgm:spPr/>
      <dgm:t>
        <a:bodyPr/>
        <a:lstStyle/>
        <a:p>
          <a:endParaRPr lang="en-US"/>
        </a:p>
      </dgm:t>
    </dgm:pt>
    <dgm:pt modelId="{66BE7570-A987-42D8-A078-9925F39AF8E6}">
      <dgm:prSet/>
      <dgm:spPr/>
      <dgm:t>
        <a:bodyPr/>
        <a:lstStyle/>
        <a:p>
          <a:pPr rtl="0"/>
          <a:r>
            <a:rPr lang="en-US" smtClean="0"/>
            <a:t>Tannins and many non-tannin polyphenols have antioxidant properties, but it is not yet definitely clear whether these properties protect worts and/or beers from oxidation</a:t>
          </a:r>
          <a:endParaRPr lang="en-US"/>
        </a:p>
      </dgm:t>
    </dgm:pt>
    <dgm:pt modelId="{231FC8AE-3058-46DA-A703-D9AEEF4B531B}" type="parTrans" cxnId="{C37DDF44-5576-4DD8-98C8-1160B79AD3E3}">
      <dgm:prSet/>
      <dgm:spPr/>
      <dgm:t>
        <a:bodyPr/>
        <a:lstStyle/>
        <a:p>
          <a:endParaRPr lang="en-US"/>
        </a:p>
      </dgm:t>
    </dgm:pt>
    <dgm:pt modelId="{B772B9E1-A732-41C9-A91D-A8DADD5A6C42}" type="sibTrans" cxnId="{C37DDF44-5576-4DD8-98C8-1160B79AD3E3}">
      <dgm:prSet/>
      <dgm:spPr/>
      <dgm:t>
        <a:bodyPr/>
        <a:lstStyle/>
        <a:p>
          <a:endParaRPr lang="en-US"/>
        </a:p>
      </dgm:t>
    </dgm:pt>
    <dgm:pt modelId="{47ACC842-28D3-4028-B8F1-C6AE53DF655A}" type="pres">
      <dgm:prSet presAssocID="{BF089A0A-8A5A-4587-852E-67C2CE877537}" presName="linear" presStyleCnt="0">
        <dgm:presLayoutVars>
          <dgm:animLvl val="lvl"/>
          <dgm:resizeHandles val="exact"/>
        </dgm:presLayoutVars>
      </dgm:prSet>
      <dgm:spPr/>
      <dgm:t>
        <a:bodyPr/>
        <a:lstStyle/>
        <a:p>
          <a:endParaRPr lang="en-US"/>
        </a:p>
      </dgm:t>
    </dgm:pt>
    <dgm:pt modelId="{8EEEA766-4819-498B-AC80-D9F938C83210}" type="pres">
      <dgm:prSet presAssocID="{18E02CE0-7D94-45E7-B3CC-23F0B907A65E}" presName="parentText" presStyleLbl="node1" presStyleIdx="0" presStyleCnt="4">
        <dgm:presLayoutVars>
          <dgm:chMax val="0"/>
          <dgm:bulletEnabled val="1"/>
        </dgm:presLayoutVars>
      </dgm:prSet>
      <dgm:spPr/>
      <dgm:t>
        <a:bodyPr/>
        <a:lstStyle/>
        <a:p>
          <a:endParaRPr lang="en-US"/>
        </a:p>
      </dgm:t>
    </dgm:pt>
    <dgm:pt modelId="{2598B12A-3D96-4D55-90EE-0E94C6DA3AFD}" type="pres">
      <dgm:prSet presAssocID="{3DC8A04D-4292-4301-B053-8ECC90A8BDC8}" presName="spacer" presStyleCnt="0"/>
      <dgm:spPr/>
    </dgm:pt>
    <dgm:pt modelId="{8237C06B-4C74-4355-9B79-EC2812D4B6F9}" type="pres">
      <dgm:prSet presAssocID="{66EA65F9-BF68-4AC3-8AEA-6C93C5221670}" presName="parentText" presStyleLbl="node1" presStyleIdx="1" presStyleCnt="4">
        <dgm:presLayoutVars>
          <dgm:chMax val="0"/>
          <dgm:bulletEnabled val="1"/>
        </dgm:presLayoutVars>
      </dgm:prSet>
      <dgm:spPr/>
      <dgm:t>
        <a:bodyPr/>
        <a:lstStyle/>
        <a:p>
          <a:endParaRPr lang="en-US"/>
        </a:p>
      </dgm:t>
    </dgm:pt>
    <dgm:pt modelId="{D00E988A-D6D5-413A-BE94-7098777BA8B9}" type="pres">
      <dgm:prSet presAssocID="{A21908A0-626D-43D0-BE48-659B38B2F75D}" presName="spacer" presStyleCnt="0"/>
      <dgm:spPr/>
    </dgm:pt>
    <dgm:pt modelId="{8FFFAF1D-845A-42C8-A890-F18C089D20D7}" type="pres">
      <dgm:prSet presAssocID="{67B8C61B-4DC9-4588-8805-40822EE1F43F}" presName="parentText" presStyleLbl="node1" presStyleIdx="2" presStyleCnt="4">
        <dgm:presLayoutVars>
          <dgm:chMax val="0"/>
          <dgm:bulletEnabled val="1"/>
        </dgm:presLayoutVars>
      </dgm:prSet>
      <dgm:spPr/>
      <dgm:t>
        <a:bodyPr/>
        <a:lstStyle/>
        <a:p>
          <a:endParaRPr lang="en-US"/>
        </a:p>
      </dgm:t>
    </dgm:pt>
    <dgm:pt modelId="{CB94D905-05B9-498F-AC6B-81806088CD16}" type="pres">
      <dgm:prSet presAssocID="{B15EBF32-FBEB-4C0A-9EEE-2AEACE2F1B3F}" presName="spacer" presStyleCnt="0"/>
      <dgm:spPr/>
    </dgm:pt>
    <dgm:pt modelId="{1813D522-F00D-4A11-BF53-A477E1951DE9}" type="pres">
      <dgm:prSet presAssocID="{66BE7570-A987-42D8-A078-9925F39AF8E6}" presName="parentText" presStyleLbl="node1" presStyleIdx="3" presStyleCnt="4">
        <dgm:presLayoutVars>
          <dgm:chMax val="0"/>
          <dgm:bulletEnabled val="1"/>
        </dgm:presLayoutVars>
      </dgm:prSet>
      <dgm:spPr/>
      <dgm:t>
        <a:bodyPr/>
        <a:lstStyle/>
        <a:p>
          <a:endParaRPr lang="en-US"/>
        </a:p>
      </dgm:t>
    </dgm:pt>
  </dgm:ptLst>
  <dgm:cxnLst>
    <dgm:cxn modelId="{BB908F4B-D364-48AC-894B-7107C8AD9159}" type="presOf" srcId="{BF089A0A-8A5A-4587-852E-67C2CE877537}" destId="{47ACC842-28D3-4028-B8F1-C6AE53DF655A}" srcOrd="0" destOrd="0" presId="urn:microsoft.com/office/officeart/2005/8/layout/vList2"/>
    <dgm:cxn modelId="{C37DDF44-5576-4DD8-98C8-1160B79AD3E3}" srcId="{BF089A0A-8A5A-4587-852E-67C2CE877537}" destId="{66BE7570-A987-42D8-A078-9925F39AF8E6}" srcOrd="3" destOrd="0" parTransId="{231FC8AE-3058-46DA-A703-D9AEEF4B531B}" sibTransId="{B772B9E1-A732-41C9-A91D-A8DADD5A6C42}"/>
    <dgm:cxn modelId="{B4525727-A744-4263-9D1D-18D191D535EA}" type="presOf" srcId="{66EA65F9-BF68-4AC3-8AEA-6C93C5221670}" destId="{8237C06B-4C74-4355-9B79-EC2812D4B6F9}" srcOrd="0" destOrd="0" presId="urn:microsoft.com/office/officeart/2005/8/layout/vList2"/>
    <dgm:cxn modelId="{900EA817-7BAE-4629-9808-6B9CAF4E3A12}" srcId="{BF089A0A-8A5A-4587-852E-67C2CE877537}" destId="{18E02CE0-7D94-45E7-B3CC-23F0B907A65E}" srcOrd="0" destOrd="0" parTransId="{A167DFF1-9D18-4CFE-BB91-0859ACEC22F3}" sibTransId="{3DC8A04D-4292-4301-B053-8ECC90A8BDC8}"/>
    <dgm:cxn modelId="{F77D2F7F-04D3-4C3F-A6FC-2AD7D8079E39}" srcId="{BF089A0A-8A5A-4587-852E-67C2CE877537}" destId="{67B8C61B-4DC9-4588-8805-40822EE1F43F}" srcOrd="2" destOrd="0" parTransId="{6EF3A5C4-BFFB-4F07-967F-8BFF34FBFAA6}" sibTransId="{B15EBF32-FBEB-4C0A-9EEE-2AEACE2F1B3F}"/>
    <dgm:cxn modelId="{A59CFC87-60EA-4D92-BFF1-76DC8836441A}" type="presOf" srcId="{66BE7570-A987-42D8-A078-9925F39AF8E6}" destId="{1813D522-F00D-4A11-BF53-A477E1951DE9}" srcOrd="0" destOrd="0" presId="urn:microsoft.com/office/officeart/2005/8/layout/vList2"/>
    <dgm:cxn modelId="{B08D6931-12CD-414A-BC67-7D658CE4DD7B}" type="presOf" srcId="{18E02CE0-7D94-45E7-B3CC-23F0B907A65E}" destId="{8EEEA766-4819-498B-AC80-D9F938C83210}" srcOrd="0" destOrd="0" presId="urn:microsoft.com/office/officeart/2005/8/layout/vList2"/>
    <dgm:cxn modelId="{04746B0E-718D-417F-A8E1-A9E036440AE5}" srcId="{BF089A0A-8A5A-4587-852E-67C2CE877537}" destId="{66EA65F9-BF68-4AC3-8AEA-6C93C5221670}" srcOrd="1" destOrd="0" parTransId="{89F4DACF-62B9-4C31-AB95-AADA37144569}" sibTransId="{A21908A0-626D-43D0-BE48-659B38B2F75D}"/>
    <dgm:cxn modelId="{FB445A6D-9533-4062-9075-332632F1C415}" type="presOf" srcId="{67B8C61B-4DC9-4588-8805-40822EE1F43F}" destId="{8FFFAF1D-845A-42C8-A890-F18C089D20D7}" srcOrd="0" destOrd="0" presId="urn:microsoft.com/office/officeart/2005/8/layout/vList2"/>
    <dgm:cxn modelId="{BFA751BF-73FA-48F4-A7C7-2DF20155A328}" type="presParOf" srcId="{47ACC842-28D3-4028-B8F1-C6AE53DF655A}" destId="{8EEEA766-4819-498B-AC80-D9F938C83210}" srcOrd="0" destOrd="0" presId="urn:microsoft.com/office/officeart/2005/8/layout/vList2"/>
    <dgm:cxn modelId="{9A845B4E-0654-4381-9DC8-3018590E5B46}" type="presParOf" srcId="{47ACC842-28D3-4028-B8F1-C6AE53DF655A}" destId="{2598B12A-3D96-4D55-90EE-0E94C6DA3AFD}" srcOrd="1" destOrd="0" presId="urn:microsoft.com/office/officeart/2005/8/layout/vList2"/>
    <dgm:cxn modelId="{530476E5-C606-4FC9-8276-4E9698C54F18}" type="presParOf" srcId="{47ACC842-28D3-4028-B8F1-C6AE53DF655A}" destId="{8237C06B-4C74-4355-9B79-EC2812D4B6F9}" srcOrd="2" destOrd="0" presId="urn:microsoft.com/office/officeart/2005/8/layout/vList2"/>
    <dgm:cxn modelId="{78BF4CDA-FAE6-47A8-BBA2-B26251C7CB99}" type="presParOf" srcId="{47ACC842-28D3-4028-B8F1-C6AE53DF655A}" destId="{D00E988A-D6D5-413A-BE94-7098777BA8B9}" srcOrd="3" destOrd="0" presId="urn:microsoft.com/office/officeart/2005/8/layout/vList2"/>
    <dgm:cxn modelId="{705D5A7D-CD84-4218-93B2-AA0E757795BA}" type="presParOf" srcId="{47ACC842-28D3-4028-B8F1-C6AE53DF655A}" destId="{8FFFAF1D-845A-42C8-A890-F18C089D20D7}" srcOrd="4" destOrd="0" presId="urn:microsoft.com/office/officeart/2005/8/layout/vList2"/>
    <dgm:cxn modelId="{6C06B606-D8B0-4CD5-BDAB-3518B17E7634}" type="presParOf" srcId="{47ACC842-28D3-4028-B8F1-C6AE53DF655A}" destId="{CB94D905-05B9-498F-AC6B-81806088CD16}" srcOrd="5" destOrd="0" presId="urn:microsoft.com/office/officeart/2005/8/layout/vList2"/>
    <dgm:cxn modelId="{44684769-50D2-4B4F-934F-DA72A9FB18CE}" type="presParOf" srcId="{47ACC842-28D3-4028-B8F1-C6AE53DF655A}" destId="{1813D522-F00D-4A11-BF53-A477E1951DE9}"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331CE6-A0A6-4FB3-91E1-F590EDC8394B}">
      <dsp:nvSpPr>
        <dsp:cNvPr id="0" name=""/>
        <dsp:cNvSpPr/>
      </dsp:nvSpPr>
      <dsp:spPr>
        <a:xfrm>
          <a:off x="0" y="29531"/>
          <a:ext cx="8458200" cy="1216800"/>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150000"/>
            </a:lnSpc>
            <a:spcBef>
              <a:spcPct val="0"/>
            </a:spcBef>
            <a:spcAft>
              <a:spcPct val="35000"/>
            </a:spcAft>
          </a:pPr>
          <a:r>
            <a:rPr lang="en-US" sz="2400" kern="1200" dirty="0" smtClean="0"/>
            <a:t>German Brewing Forum</a:t>
          </a:r>
        </a:p>
      </dsp:txBody>
      <dsp:txXfrm>
        <a:off x="59399" y="88930"/>
        <a:ext cx="8339402" cy="1098002"/>
      </dsp:txXfrm>
    </dsp:sp>
    <dsp:sp modelId="{9CAAA0D9-A2EE-4781-A4B0-976FD6BE8FB7}">
      <dsp:nvSpPr>
        <dsp:cNvPr id="0" name=""/>
        <dsp:cNvSpPr/>
      </dsp:nvSpPr>
      <dsp:spPr>
        <a:xfrm>
          <a:off x="0" y="1246331"/>
          <a:ext cx="8458200" cy="1278225"/>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268548" tIns="30480" rIns="170688" bIns="30480" numCol="1" spcCol="1270" anchor="t" anchorCtr="0">
          <a:noAutofit/>
        </a:bodyPr>
        <a:lstStyle/>
        <a:p>
          <a:pPr marL="228600" lvl="1" indent="-228600" algn="l" defTabSz="1066800" rtl="0">
            <a:lnSpc>
              <a:spcPct val="100000"/>
            </a:lnSpc>
            <a:spcBef>
              <a:spcPct val="0"/>
            </a:spcBef>
            <a:spcAft>
              <a:spcPct val="20000"/>
            </a:spcAft>
            <a:buChar char="••"/>
          </a:pPr>
          <a:r>
            <a:rPr lang="en-US" sz="2400" kern="1200" dirty="0" err="1" smtClean="0"/>
            <a:t>Techbräu</a:t>
          </a:r>
          <a:endParaRPr lang="en-US" sz="2400" kern="1200" dirty="0" smtClean="0"/>
        </a:p>
        <a:p>
          <a:pPr marL="228600" lvl="1" indent="-228600" algn="l" defTabSz="1066800" rtl="0">
            <a:lnSpc>
              <a:spcPct val="100000"/>
            </a:lnSpc>
            <a:spcBef>
              <a:spcPct val="0"/>
            </a:spcBef>
            <a:spcAft>
              <a:spcPct val="20000"/>
            </a:spcAft>
            <a:buChar char="••"/>
          </a:pPr>
          <a:r>
            <a:rPr lang="en-US" sz="2400" kern="1200" dirty="0" smtClean="0"/>
            <a:t>Nico</a:t>
          </a:r>
        </a:p>
        <a:p>
          <a:pPr marL="228600" lvl="1" indent="-228600" algn="l" defTabSz="1066800" rtl="0">
            <a:lnSpc>
              <a:spcPct val="100000"/>
            </a:lnSpc>
            <a:spcBef>
              <a:spcPct val="0"/>
            </a:spcBef>
            <a:spcAft>
              <a:spcPct val="20000"/>
            </a:spcAft>
            <a:buChar char="••"/>
          </a:pPr>
          <a:r>
            <a:rPr lang="en-US" sz="2400" kern="1200" dirty="0" smtClean="0"/>
            <a:t>Abbey (CT)</a:t>
          </a:r>
        </a:p>
      </dsp:txBody>
      <dsp:txXfrm>
        <a:off x="0" y="1246331"/>
        <a:ext cx="8458200" cy="1278225"/>
      </dsp:txXfrm>
    </dsp:sp>
    <dsp:sp modelId="{DFED1D25-3021-44FD-8751-3F69DD76DFB2}">
      <dsp:nvSpPr>
        <dsp:cNvPr id="0" name=""/>
        <dsp:cNvSpPr/>
      </dsp:nvSpPr>
      <dsp:spPr>
        <a:xfrm>
          <a:off x="0" y="2524556"/>
          <a:ext cx="8458200" cy="1216800"/>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t>Reviewers</a:t>
          </a:r>
          <a:endParaRPr lang="en-US" sz="2400" kern="1200" dirty="0"/>
        </a:p>
      </dsp:txBody>
      <dsp:txXfrm>
        <a:off x="59399" y="2583955"/>
        <a:ext cx="8339402" cy="1098002"/>
      </dsp:txXfrm>
    </dsp:sp>
    <dsp:sp modelId="{216516DE-3267-4973-9C21-06DC8040509B}">
      <dsp:nvSpPr>
        <dsp:cNvPr id="0" name=""/>
        <dsp:cNvSpPr/>
      </dsp:nvSpPr>
      <dsp:spPr>
        <a:xfrm>
          <a:off x="0" y="3741356"/>
          <a:ext cx="8458200" cy="1715512"/>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268548" tIns="30480" rIns="170688" bIns="30480" numCol="1" spcCol="1270" anchor="t" anchorCtr="0">
          <a:noAutofit/>
        </a:bodyPr>
        <a:lstStyle/>
        <a:p>
          <a:pPr marL="228600" lvl="1" indent="-228600" algn="l" defTabSz="1066800" rtl="0">
            <a:lnSpc>
              <a:spcPct val="100000"/>
            </a:lnSpc>
            <a:spcBef>
              <a:spcPct val="0"/>
            </a:spcBef>
            <a:spcAft>
              <a:spcPct val="20000"/>
            </a:spcAft>
            <a:buChar char="••"/>
          </a:pPr>
          <a:r>
            <a:rPr lang="en-US" sz="2400" kern="1200" dirty="0" smtClean="0"/>
            <a:t>CT Owen</a:t>
          </a:r>
          <a:endParaRPr lang="en-US" sz="2400" kern="1200" dirty="0"/>
        </a:p>
        <a:p>
          <a:pPr marL="228600" lvl="1" indent="-228600" algn="l" defTabSz="1066800" rtl="0">
            <a:lnSpc>
              <a:spcPct val="100000"/>
            </a:lnSpc>
            <a:spcBef>
              <a:spcPct val="0"/>
            </a:spcBef>
            <a:spcAft>
              <a:spcPct val="20000"/>
            </a:spcAft>
            <a:buChar char="••"/>
          </a:pPr>
          <a:r>
            <a:rPr lang="en-US" sz="2400" kern="1200" dirty="0" smtClean="0"/>
            <a:t>Matt </a:t>
          </a:r>
          <a:r>
            <a:rPr lang="en-US" sz="2400" kern="1200" dirty="0" err="1" smtClean="0"/>
            <a:t>Chrispen</a:t>
          </a:r>
          <a:endParaRPr lang="en-US" sz="2400" kern="1200" dirty="0"/>
        </a:p>
        <a:p>
          <a:pPr marL="228600" lvl="1" indent="-228600" algn="l" defTabSz="1066800" rtl="0">
            <a:lnSpc>
              <a:spcPct val="100000"/>
            </a:lnSpc>
            <a:spcBef>
              <a:spcPct val="0"/>
            </a:spcBef>
            <a:spcAft>
              <a:spcPct val="20000"/>
            </a:spcAft>
            <a:buChar char="••"/>
          </a:pPr>
          <a:r>
            <a:rPr lang="en-US" sz="2400" kern="1200" dirty="0" smtClean="0"/>
            <a:t>Bryan </a:t>
          </a:r>
          <a:r>
            <a:rPr lang="en-US" sz="2400" kern="1200" dirty="0" err="1" smtClean="0"/>
            <a:t>Rabe</a:t>
          </a:r>
          <a:endParaRPr lang="en-US" sz="2400" kern="1200" dirty="0"/>
        </a:p>
        <a:p>
          <a:pPr marL="228600" lvl="1" indent="-228600" algn="l" defTabSz="1066800" rtl="0">
            <a:lnSpc>
              <a:spcPct val="100000"/>
            </a:lnSpc>
            <a:spcBef>
              <a:spcPct val="0"/>
            </a:spcBef>
            <a:spcAft>
              <a:spcPct val="20000"/>
            </a:spcAft>
            <a:buChar char="••"/>
          </a:pPr>
          <a:r>
            <a:rPr lang="en-US" sz="2400" kern="1200" dirty="0" smtClean="0"/>
            <a:t>Jeff </a:t>
          </a:r>
          <a:r>
            <a:rPr lang="en-US" sz="2400" kern="1200" dirty="0" err="1" smtClean="0"/>
            <a:t>Rankert</a:t>
          </a:r>
          <a:endParaRPr lang="en-US" sz="2400" kern="1200" dirty="0"/>
        </a:p>
      </dsp:txBody>
      <dsp:txXfrm>
        <a:off x="0" y="3741356"/>
        <a:ext cx="8458200" cy="17155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331CE6-A0A6-4FB3-91E1-F590EDC8394B}">
      <dsp:nvSpPr>
        <dsp:cNvPr id="0" name=""/>
        <dsp:cNvSpPr/>
      </dsp:nvSpPr>
      <dsp:spPr>
        <a:xfrm>
          <a:off x="0" y="2896"/>
          <a:ext cx="8458200" cy="674395"/>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150000"/>
            </a:lnSpc>
            <a:spcBef>
              <a:spcPct val="0"/>
            </a:spcBef>
            <a:spcAft>
              <a:spcPct val="35000"/>
            </a:spcAft>
          </a:pPr>
          <a:r>
            <a:rPr lang="en-US" sz="2400" kern="1200" dirty="0" smtClean="0"/>
            <a:t>What is HSO and where it fits</a:t>
          </a:r>
          <a:endParaRPr lang="en-US" sz="2400" kern="1200" dirty="0"/>
        </a:p>
      </dsp:txBody>
      <dsp:txXfrm>
        <a:off x="32921" y="35817"/>
        <a:ext cx="8392358" cy="608553"/>
      </dsp:txXfrm>
    </dsp:sp>
    <dsp:sp modelId="{F8B7355A-90CE-4901-82A3-668E5068DFC8}">
      <dsp:nvSpPr>
        <dsp:cNvPr id="0" name=""/>
        <dsp:cNvSpPr/>
      </dsp:nvSpPr>
      <dsp:spPr>
        <a:xfrm>
          <a:off x="0" y="686618"/>
          <a:ext cx="8458200" cy="674395"/>
        </a:xfrm>
        <a:prstGeom prst="roundRect">
          <a:avLst/>
        </a:prstGeom>
        <a:solidFill>
          <a:schemeClr val="accent3">
            <a:hueOff val="-65850"/>
            <a:satOff val="3631"/>
            <a:lumOff val="-28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t>The evidence for HSO (or not)</a:t>
          </a:r>
          <a:endParaRPr lang="en-US" sz="2400" kern="1200" dirty="0"/>
        </a:p>
      </dsp:txBody>
      <dsp:txXfrm>
        <a:off x="32921" y="719539"/>
        <a:ext cx="8392358" cy="608553"/>
      </dsp:txXfrm>
    </dsp:sp>
    <dsp:sp modelId="{DFED1D25-3021-44FD-8751-3F69DD76DFB2}">
      <dsp:nvSpPr>
        <dsp:cNvPr id="0" name=""/>
        <dsp:cNvSpPr/>
      </dsp:nvSpPr>
      <dsp:spPr>
        <a:xfrm>
          <a:off x="0" y="1376100"/>
          <a:ext cx="8458200" cy="674395"/>
        </a:xfrm>
        <a:prstGeom prst="roundRect">
          <a:avLst/>
        </a:prstGeom>
        <a:solidFill>
          <a:schemeClr val="accent3">
            <a:hueOff val="-131701"/>
            <a:satOff val="7262"/>
            <a:lumOff val="-56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t>Narziss pilot experiments</a:t>
          </a:r>
          <a:endParaRPr lang="en-US" sz="2400" kern="1200" dirty="0"/>
        </a:p>
      </dsp:txBody>
      <dsp:txXfrm>
        <a:off x="32921" y="1409021"/>
        <a:ext cx="8392358" cy="608553"/>
      </dsp:txXfrm>
    </dsp:sp>
    <dsp:sp modelId="{C26BFCC8-7FDC-4160-A4D0-21AFCE6BC5A0}">
      <dsp:nvSpPr>
        <dsp:cNvPr id="0" name=""/>
        <dsp:cNvSpPr/>
      </dsp:nvSpPr>
      <dsp:spPr>
        <a:xfrm>
          <a:off x="0" y="2062701"/>
          <a:ext cx="8458200" cy="674395"/>
        </a:xfrm>
        <a:prstGeom prst="roundRect">
          <a:avLst/>
        </a:prstGeom>
        <a:solidFill>
          <a:schemeClr val="accent3">
            <a:hueOff val="-197551"/>
            <a:satOff val="10893"/>
            <a:lumOff val="-84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t>Conclusions from the scientists</a:t>
          </a:r>
          <a:endParaRPr lang="en-US" sz="2400" kern="1200" dirty="0"/>
        </a:p>
      </dsp:txBody>
      <dsp:txXfrm>
        <a:off x="32921" y="2095622"/>
        <a:ext cx="8392358" cy="608553"/>
      </dsp:txXfrm>
    </dsp:sp>
    <dsp:sp modelId="{60F99F36-3238-4BC3-8E21-D9A3310AA6A2}">
      <dsp:nvSpPr>
        <dsp:cNvPr id="0" name=""/>
        <dsp:cNvSpPr/>
      </dsp:nvSpPr>
      <dsp:spPr>
        <a:xfrm>
          <a:off x="0" y="2749303"/>
          <a:ext cx="8458200" cy="674395"/>
        </a:xfrm>
        <a:prstGeom prst="roundRect">
          <a:avLst/>
        </a:prstGeom>
        <a:solidFill>
          <a:schemeClr val="accent3">
            <a:hueOff val="-263402"/>
            <a:satOff val="14523"/>
            <a:lumOff val="-112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t>What can you do to minimize HSO</a:t>
          </a:r>
          <a:endParaRPr lang="en-US" sz="2400" kern="1200" dirty="0"/>
        </a:p>
      </dsp:txBody>
      <dsp:txXfrm>
        <a:off x="32921" y="2782224"/>
        <a:ext cx="8392358" cy="608553"/>
      </dsp:txXfrm>
    </dsp:sp>
    <dsp:sp modelId="{561D83E1-5088-426D-BCD4-FD0F8662461C}">
      <dsp:nvSpPr>
        <dsp:cNvPr id="0" name=""/>
        <dsp:cNvSpPr/>
      </dsp:nvSpPr>
      <dsp:spPr>
        <a:xfrm>
          <a:off x="0" y="3435904"/>
          <a:ext cx="8458200" cy="674395"/>
        </a:xfrm>
        <a:prstGeom prst="roundRect">
          <a:avLst/>
        </a:prstGeom>
        <a:solidFill>
          <a:schemeClr val="accent3">
            <a:hueOff val="-329252"/>
            <a:satOff val="18154"/>
            <a:lumOff val="-140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t>Antioxidants and HSO</a:t>
          </a:r>
          <a:endParaRPr lang="en-US" sz="2400" kern="1200" dirty="0"/>
        </a:p>
      </dsp:txBody>
      <dsp:txXfrm>
        <a:off x="32921" y="3468825"/>
        <a:ext cx="8392358" cy="608553"/>
      </dsp:txXfrm>
    </dsp:sp>
    <dsp:sp modelId="{10D40DB1-186F-4543-9654-0C256457FC81}">
      <dsp:nvSpPr>
        <dsp:cNvPr id="0" name=""/>
        <dsp:cNvSpPr/>
      </dsp:nvSpPr>
      <dsp:spPr>
        <a:xfrm>
          <a:off x="0" y="4122506"/>
          <a:ext cx="8458200" cy="674395"/>
        </a:xfrm>
        <a:prstGeom prst="roundRect">
          <a:avLst/>
        </a:prstGeom>
        <a:solidFill>
          <a:schemeClr val="accent3">
            <a:hueOff val="-395103"/>
            <a:satOff val="21785"/>
            <a:lumOff val="-168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t>How to design your own HSO experiment</a:t>
          </a:r>
          <a:endParaRPr lang="en-US" sz="2400" kern="1200" dirty="0"/>
        </a:p>
      </dsp:txBody>
      <dsp:txXfrm>
        <a:off x="32921" y="4155427"/>
        <a:ext cx="8392358" cy="608553"/>
      </dsp:txXfrm>
    </dsp:sp>
    <dsp:sp modelId="{C9572C02-2FF5-4A7E-A329-64B4DDE7F08A}">
      <dsp:nvSpPr>
        <dsp:cNvPr id="0" name=""/>
        <dsp:cNvSpPr/>
      </dsp:nvSpPr>
      <dsp:spPr>
        <a:xfrm>
          <a:off x="0" y="4809107"/>
          <a:ext cx="8458200" cy="674395"/>
        </a:xfrm>
        <a:prstGeom prst="roundRect">
          <a:avLst/>
        </a:prstGeom>
        <a:solidFill>
          <a:schemeClr val="accent3">
            <a:hueOff val="-460953"/>
            <a:satOff val="25416"/>
            <a:lumOff val="-196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t>Can you taste the difference?</a:t>
          </a:r>
          <a:endParaRPr lang="en-US" sz="2400" kern="1200" dirty="0"/>
        </a:p>
      </dsp:txBody>
      <dsp:txXfrm>
        <a:off x="32921" y="4842028"/>
        <a:ext cx="8392358" cy="60855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F0A088E-754E-4725-93F4-A51F78BC0789}" type="datetimeFigureOut">
              <a:rPr lang="en-US" smtClean="0"/>
              <a:t>13-Sep-17</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BA2776-0E53-4B56-A18D-5A73284776E3}" type="slidenum">
              <a:rPr lang="en-US" smtClean="0"/>
              <a:t>‹#›</a:t>
            </a:fld>
            <a:endParaRPr lang="en-US" dirty="0"/>
          </a:p>
        </p:txBody>
      </p:sp>
    </p:spTree>
    <p:extLst>
      <p:ext uri="{BB962C8B-B14F-4D97-AF65-F5344CB8AC3E}">
        <p14:creationId xmlns:p14="http://schemas.microsoft.com/office/powerpoint/2010/main" val="3727893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1</a:t>
            </a:fld>
            <a:endParaRPr lang="en-US" dirty="0"/>
          </a:p>
        </p:txBody>
      </p:sp>
    </p:spTree>
    <p:extLst>
      <p:ext uri="{BB962C8B-B14F-4D97-AF65-F5344CB8AC3E}">
        <p14:creationId xmlns:p14="http://schemas.microsoft.com/office/powerpoint/2010/main" val="28622761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smtClean="0"/>
              <a:t>This presentation will cover</a:t>
            </a:r>
          </a:p>
          <a:p>
            <a:pPr marL="171450" lvl="0" indent="-171450" rtl="0">
              <a:lnSpc>
                <a:spcPct val="150000"/>
              </a:lnSpc>
              <a:buFont typeface="Arial" panose="020B0604020202020204" pitchFamily="34" charset="0"/>
              <a:buChar char="•"/>
            </a:pPr>
            <a:r>
              <a:rPr lang="en-US" sz="1200" dirty="0" smtClean="0"/>
              <a:t>What is HSO and where it fits</a:t>
            </a:r>
          </a:p>
          <a:p>
            <a:pPr marL="171450" lvl="0" indent="-171450" rtl="0">
              <a:buFont typeface="Arial" panose="020B0604020202020204" pitchFamily="34" charset="0"/>
              <a:buChar char="•"/>
            </a:pPr>
            <a:r>
              <a:rPr lang="en-US" sz="1200" dirty="0" smtClean="0"/>
              <a:t>The evidence for HSO (or not)</a:t>
            </a:r>
          </a:p>
          <a:p>
            <a:pPr marL="171450" lvl="0" indent="-171450" rtl="0">
              <a:buFont typeface="Arial" panose="020B0604020202020204" pitchFamily="34" charset="0"/>
              <a:buChar char="•"/>
            </a:pPr>
            <a:r>
              <a:rPr lang="en-US" sz="1200" dirty="0" smtClean="0"/>
              <a:t>Narziss pilot experiments</a:t>
            </a:r>
          </a:p>
          <a:p>
            <a:pPr marL="171450" lvl="0" indent="-171450" rtl="0">
              <a:buFont typeface="Arial" panose="020B0604020202020204" pitchFamily="34" charset="0"/>
              <a:buChar char="•"/>
            </a:pPr>
            <a:r>
              <a:rPr lang="en-US" sz="1200" dirty="0" smtClean="0"/>
              <a:t>Conclusions from the scientists</a:t>
            </a:r>
          </a:p>
          <a:p>
            <a:pPr marL="171450" lvl="0" indent="-171450" rtl="0">
              <a:buFont typeface="Arial" panose="020B0604020202020204" pitchFamily="34" charset="0"/>
              <a:buChar char="•"/>
            </a:pPr>
            <a:r>
              <a:rPr lang="en-US" sz="1200" dirty="0" smtClean="0"/>
              <a:t>What can you do to minimize HSO</a:t>
            </a:r>
          </a:p>
          <a:p>
            <a:pPr marL="171450" lvl="0" indent="-171450" rtl="0">
              <a:buFont typeface="Arial" panose="020B0604020202020204" pitchFamily="34" charset="0"/>
              <a:buChar char="•"/>
            </a:pPr>
            <a:r>
              <a:rPr lang="en-US" sz="1200" dirty="0" smtClean="0"/>
              <a:t>Antioxidants and HSO</a:t>
            </a:r>
          </a:p>
          <a:p>
            <a:pPr marL="171450" lvl="0" indent="-171450" rtl="0">
              <a:buFont typeface="Arial" panose="020B0604020202020204" pitchFamily="34" charset="0"/>
              <a:buChar char="•"/>
            </a:pPr>
            <a:r>
              <a:rPr lang="en-US" sz="1200" dirty="0" smtClean="0"/>
              <a:t>How to design your own HSO experiment</a:t>
            </a:r>
          </a:p>
          <a:p>
            <a:pPr marL="171450" lvl="0" indent="-171450" rtl="0">
              <a:buFont typeface="Arial" panose="020B0604020202020204" pitchFamily="34" charset="0"/>
              <a:buChar char="•"/>
            </a:pPr>
            <a:r>
              <a:rPr lang="en-US" sz="1200" dirty="0" smtClean="0"/>
              <a:t>Can you taste the difference?</a:t>
            </a:r>
          </a:p>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2</a:t>
            </a:fld>
            <a:endParaRPr lang="en-US" dirty="0"/>
          </a:p>
        </p:txBody>
      </p:sp>
    </p:spTree>
    <p:extLst>
      <p:ext uri="{BB962C8B-B14F-4D97-AF65-F5344CB8AC3E}">
        <p14:creationId xmlns:p14="http://schemas.microsoft.com/office/powerpoint/2010/main" val="5370338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smtClean="0"/>
              <a:t>This presentation will cover</a:t>
            </a:r>
          </a:p>
          <a:p>
            <a:pPr marL="171450" lvl="0" indent="-171450" rtl="0">
              <a:lnSpc>
                <a:spcPct val="150000"/>
              </a:lnSpc>
              <a:buFont typeface="Arial" panose="020B0604020202020204" pitchFamily="34" charset="0"/>
              <a:buChar char="•"/>
            </a:pPr>
            <a:r>
              <a:rPr lang="en-US" sz="1200" dirty="0" smtClean="0"/>
              <a:t>What is HSO and where it fits</a:t>
            </a:r>
          </a:p>
          <a:p>
            <a:pPr marL="171450" lvl="0" indent="-171450" rtl="0">
              <a:buFont typeface="Arial" panose="020B0604020202020204" pitchFamily="34" charset="0"/>
              <a:buChar char="•"/>
            </a:pPr>
            <a:r>
              <a:rPr lang="en-US" sz="1200" dirty="0" smtClean="0"/>
              <a:t>The evidence for HSO (or not)</a:t>
            </a:r>
          </a:p>
          <a:p>
            <a:pPr marL="171450" lvl="0" indent="-171450" rtl="0">
              <a:buFont typeface="Arial" panose="020B0604020202020204" pitchFamily="34" charset="0"/>
              <a:buChar char="•"/>
            </a:pPr>
            <a:r>
              <a:rPr lang="en-US" sz="1200" dirty="0" smtClean="0"/>
              <a:t>Narziss pilot experiments</a:t>
            </a:r>
          </a:p>
          <a:p>
            <a:pPr marL="171450" lvl="0" indent="-171450" rtl="0">
              <a:buFont typeface="Arial" panose="020B0604020202020204" pitchFamily="34" charset="0"/>
              <a:buChar char="•"/>
            </a:pPr>
            <a:r>
              <a:rPr lang="en-US" sz="1200" dirty="0" smtClean="0"/>
              <a:t>Conclusions from the scientists</a:t>
            </a:r>
          </a:p>
          <a:p>
            <a:pPr marL="171450" lvl="0" indent="-171450" rtl="0">
              <a:buFont typeface="Arial" panose="020B0604020202020204" pitchFamily="34" charset="0"/>
              <a:buChar char="•"/>
            </a:pPr>
            <a:r>
              <a:rPr lang="en-US" sz="1200" dirty="0" smtClean="0"/>
              <a:t>What can you do to minimize HSO</a:t>
            </a:r>
          </a:p>
          <a:p>
            <a:pPr marL="171450" lvl="0" indent="-171450" rtl="0">
              <a:buFont typeface="Arial" panose="020B0604020202020204" pitchFamily="34" charset="0"/>
              <a:buChar char="•"/>
            </a:pPr>
            <a:r>
              <a:rPr lang="en-US" sz="1200" dirty="0" smtClean="0"/>
              <a:t>Antioxidants and HSO</a:t>
            </a:r>
          </a:p>
          <a:p>
            <a:pPr marL="171450" lvl="0" indent="-171450" rtl="0">
              <a:buFont typeface="Arial" panose="020B0604020202020204" pitchFamily="34" charset="0"/>
              <a:buChar char="•"/>
            </a:pPr>
            <a:r>
              <a:rPr lang="en-US" sz="1200" dirty="0" smtClean="0"/>
              <a:t>How to design your own HSO experiment</a:t>
            </a:r>
          </a:p>
          <a:p>
            <a:pPr marL="171450" lvl="0" indent="-171450" rtl="0">
              <a:buFont typeface="Arial" panose="020B0604020202020204" pitchFamily="34" charset="0"/>
              <a:buChar char="•"/>
            </a:pPr>
            <a:r>
              <a:rPr lang="en-US" sz="1200" dirty="0" smtClean="0"/>
              <a:t>Can you taste the difference?</a:t>
            </a:r>
          </a:p>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3</a:t>
            </a:fld>
            <a:endParaRPr lang="en-US" dirty="0"/>
          </a:p>
        </p:txBody>
      </p:sp>
    </p:spTree>
    <p:extLst>
      <p:ext uri="{BB962C8B-B14F-4D97-AF65-F5344CB8AC3E}">
        <p14:creationId xmlns:p14="http://schemas.microsoft.com/office/powerpoint/2010/main" val="248001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Introduction</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Hot side oxidation,</a:t>
            </a:r>
            <a:r>
              <a:rPr lang="en-US" sz="1200" kern="1200" baseline="0" dirty="0" smtClean="0">
                <a:solidFill>
                  <a:schemeClr val="tx1"/>
                </a:solidFill>
                <a:effectLst/>
                <a:latin typeface="+mn-lt"/>
                <a:ea typeface="+mn-ea"/>
                <a:cs typeface="+mn-cs"/>
              </a:rPr>
              <a:t> aka HSA</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i</a:t>
            </a:r>
            <a:r>
              <a:rPr lang="en-US" sz="1200" kern="1200" dirty="0" smtClean="0">
                <a:solidFill>
                  <a:schemeClr val="tx1"/>
                </a:solidFill>
                <a:effectLst/>
                <a:latin typeface="+mn-lt"/>
                <a:ea typeface="+mn-ea"/>
                <a:cs typeface="+mn-cs"/>
              </a:rPr>
              <a:t>s one of today’s hottest topics</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Avoiding it is part</a:t>
            </a:r>
            <a:r>
              <a:rPr lang="en-US" sz="1200" kern="1200" baseline="0" dirty="0" smtClean="0">
                <a:solidFill>
                  <a:schemeClr val="tx1"/>
                </a:solidFill>
                <a:effectLst/>
                <a:latin typeface="+mn-lt"/>
                <a:ea typeface="+mn-ea"/>
                <a:cs typeface="+mn-cs"/>
              </a:rPr>
              <a:t> of the LO brewing aka LODO brewing process</a:t>
            </a:r>
          </a:p>
          <a:p>
            <a:pPr marL="171450" indent="-171450">
              <a:buFont typeface="Arial" panose="020B0604020202020204" pitchFamily="34" charset="0"/>
              <a:buChar char="•"/>
            </a:pPr>
            <a:r>
              <a:rPr lang="en-US" sz="1200" kern="1200" baseline="0" dirty="0" smtClean="0">
                <a:solidFill>
                  <a:schemeClr val="tx1"/>
                </a:solidFill>
                <a:effectLst/>
                <a:latin typeface="+mn-lt"/>
                <a:ea typeface="+mn-ea"/>
                <a:cs typeface="+mn-cs"/>
              </a:rPr>
              <a:t>You can type low oxygen brewing in Google and it will direct you to several recent references on the topic</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Relatively</a:t>
            </a:r>
            <a:r>
              <a:rPr lang="en-US" sz="1200" kern="1200" baseline="0" dirty="0" smtClean="0">
                <a:solidFill>
                  <a:schemeClr val="tx1"/>
                </a:solidFill>
                <a:effectLst/>
                <a:latin typeface="+mn-lt"/>
                <a:ea typeface="+mn-ea"/>
                <a:cs typeface="+mn-cs"/>
              </a:rPr>
              <a:t> new to brewing – this may be new to you or you probably read/ heard that HSA or HSO is a myth or you read/ heard about LODO.</a:t>
            </a:r>
            <a:endParaRPr lang="en-US" sz="12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Relatively</a:t>
            </a:r>
            <a:r>
              <a:rPr lang="en-US" sz="1200" kern="1200" baseline="0" dirty="0" smtClean="0">
                <a:solidFill>
                  <a:schemeClr val="tx1"/>
                </a:solidFill>
                <a:effectLst/>
                <a:latin typeface="+mn-lt"/>
                <a:ea typeface="+mn-ea"/>
                <a:cs typeface="+mn-cs"/>
              </a:rPr>
              <a:t> old to brewing – You may have heard or read about George Fix, one of the first homebrew celebrities, and the one that popularized the HSA concept among homebrewers (before it became a myth)</a:t>
            </a:r>
            <a:endParaRPr lang="en-US" sz="1200" kern="1200" dirty="0" smtClean="0">
              <a:solidFill>
                <a:schemeClr val="tx1"/>
              </a:solidFill>
              <a:effectLst/>
              <a:latin typeface="+mn-lt"/>
              <a:ea typeface="+mn-ea"/>
              <a:cs typeface="+mn-cs"/>
            </a:endParaRPr>
          </a:p>
          <a:p>
            <a:pPr marL="171450" indent="-171450">
              <a:buFont typeface="Arial" panose="020B0604020202020204" pitchFamily="34" charset="0"/>
              <a:buChar char="•"/>
            </a:pPr>
            <a:endParaRPr lang="en-US" sz="12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Truth is that it is that it has kept the brewing community interested for many years, and that many major centers of brewing research have worked on the problem. </a:t>
            </a: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All</a:t>
            </a:r>
            <a:r>
              <a:rPr lang="en-US" sz="1200" kern="1200" baseline="0" dirty="0" smtClean="0">
                <a:solidFill>
                  <a:schemeClr val="tx1"/>
                </a:solidFill>
                <a:effectLst/>
                <a:latin typeface="+mn-lt"/>
                <a:ea typeface="+mn-ea"/>
                <a:cs typeface="+mn-cs"/>
              </a:rPr>
              <a:t> German manufactures I know presently manufacture equipment modified to apply low oxygen techniques, and there are many commercial products designed to either control HSO or to deal with the byproducts of HSO via finings.</a:t>
            </a:r>
            <a:endParaRPr lang="en-US" sz="12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The interest in oxidation during the mash started in the 70s. At the time, has been known for many years that oxidation was bad for beer and staling molecules like trans-2-nonenal had already been identified. </a:t>
            </a:r>
          </a:p>
          <a:p>
            <a:pPr marL="171450" indent="-171450">
              <a:buFont typeface="Arial" panose="020B0604020202020204" pitchFamily="34" charset="0"/>
              <a:buChar char="•"/>
            </a:pPr>
            <a:r>
              <a:rPr lang="en-US" sz="1200" kern="1200" baseline="0" dirty="0" smtClean="0">
                <a:solidFill>
                  <a:schemeClr val="tx1"/>
                </a:solidFill>
                <a:effectLst/>
                <a:latin typeface="+mn-lt"/>
                <a:ea typeface="+mn-ea"/>
                <a:cs typeface="+mn-cs"/>
              </a:rPr>
              <a:t>In 1975, </a:t>
            </a:r>
            <a:r>
              <a:rPr lang="en-US" sz="1200" kern="1200" dirty="0" smtClean="0">
                <a:solidFill>
                  <a:schemeClr val="tx1"/>
                </a:solidFill>
                <a:effectLst/>
                <a:latin typeface="+mn-lt"/>
                <a:ea typeface="+mn-ea"/>
                <a:cs typeface="+mn-cs"/>
              </a:rPr>
              <a:t>Hashimoto’s finding that the increase</a:t>
            </a:r>
            <a:r>
              <a:rPr lang="en-US" sz="1200" kern="1200" baseline="0" dirty="0" smtClean="0">
                <a:solidFill>
                  <a:schemeClr val="tx1"/>
                </a:solidFill>
                <a:effectLst/>
                <a:latin typeface="+mn-lt"/>
                <a:ea typeface="+mn-ea"/>
                <a:cs typeface="+mn-cs"/>
              </a:rPr>
              <a:t> in t-2-nonenal was unrelated to bottle oxidation led to many experiments on hot side oxidation; unfortunately many of them did not provide any organoleptic data. </a:t>
            </a:r>
          </a:p>
          <a:p>
            <a:pPr marL="171450" indent="-171450">
              <a:buFont typeface="Arial" panose="020B0604020202020204" pitchFamily="34" charset="0"/>
              <a:buChar char="•"/>
            </a:pPr>
            <a:r>
              <a:rPr lang="en-US" sz="1200" kern="1200" baseline="0" dirty="0" smtClean="0">
                <a:solidFill>
                  <a:schemeClr val="tx1"/>
                </a:solidFill>
                <a:effectLst/>
                <a:latin typeface="+mn-lt"/>
                <a:ea typeface="+mn-ea"/>
                <a:cs typeface="+mn-cs"/>
              </a:rPr>
              <a:t>I will now present most of the organoleptic data available to us with additional data for historical context.</a:t>
            </a:r>
          </a:p>
        </p:txBody>
      </p:sp>
      <p:sp>
        <p:nvSpPr>
          <p:cNvPr id="4" name="Slide Number Placeholder 3"/>
          <p:cNvSpPr>
            <a:spLocks noGrp="1"/>
          </p:cNvSpPr>
          <p:nvPr>
            <p:ph type="sldNum" sz="quarter" idx="10"/>
          </p:nvPr>
        </p:nvSpPr>
        <p:spPr/>
        <p:txBody>
          <a:bodyPr/>
          <a:lstStyle/>
          <a:p>
            <a:fld id="{20BA2776-0E53-4B56-A18D-5A73284776E3}" type="slidenum">
              <a:rPr lang="en-US" smtClean="0"/>
              <a:t>4</a:t>
            </a:fld>
            <a:endParaRPr lang="en-US" dirty="0"/>
          </a:p>
        </p:txBody>
      </p:sp>
    </p:spTree>
    <p:extLst>
      <p:ext uri="{BB962C8B-B14F-4D97-AF65-F5344CB8AC3E}">
        <p14:creationId xmlns:p14="http://schemas.microsoft.com/office/powerpoint/2010/main" val="4227728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Definition of HSO</a:t>
            </a:r>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5</a:t>
            </a:fld>
            <a:endParaRPr lang="en-US" dirty="0"/>
          </a:p>
        </p:txBody>
      </p:sp>
    </p:spTree>
    <p:extLst>
      <p:ext uri="{BB962C8B-B14F-4D97-AF65-F5344CB8AC3E}">
        <p14:creationId xmlns:p14="http://schemas.microsoft.com/office/powerpoint/2010/main" val="375313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smtClean="0">
                <a:solidFill>
                  <a:schemeClr val="tx1"/>
                </a:solidFill>
                <a:latin typeface="+mn-lt"/>
                <a:ea typeface="+mn-ea"/>
                <a:cs typeface="+mn-cs"/>
              </a:rPr>
              <a:t>A summary of some factors influencing beer quality in comparison with the initial beer flavor is shown in this figure.</a:t>
            </a:r>
            <a:endParaRPr lang="en-US" i="0" dirty="0" smtClean="0"/>
          </a:p>
          <a:p>
            <a:endParaRPr lang="en-US" sz="1200" b="0" i="0"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6</a:t>
            </a:fld>
            <a:endParaRPr lang="en-US" dirty="0"/>
          </a:p>
        </p:txBody>
      </p:sp>
    </p:spTree>
    <p:extLst>
      <p:ext uri="{BB962C8B-B14F-4D97-AF65-F5344CB8AC3E}">
        <p14:creationId xmlns:p14="http://schemas.microsoft.com/office/powerpoint/2010/main" val="17969604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Beer and oxidation - timeline</a:t>
            </a:r>
            <a:endParaRPr lang="en-US" baseline="0" dirty="0" smtClean="0"/>
          </a:p>
        </p:txBody>
      </p:sp>
      <p:sp>
        <p:nvSpPr>
          <p:cNvPr id="4" name="Slide Number Placeholder 3"/>
          <p:cNvSpPr>
            <a:spLocks noGrp="1"/>
          </p:cNvSpPr>
          <p:nvPr>
            <p:ph type="sldNum" sz="quarter" idx="10"/>
          </p:nvPr>
        </p:nvSpPr>
        <p:spPr/>
        <p:txBody>
          <a:bodyPr/>
          <a:lstStyle/>
          <a:p>
            <a:fld id="{20BA2776-0E53-4B56-A18D-5A73284776E3}" type="slidenum">
              <a:rPr lang="en-US" smtClean="0"/>
              <a:t>7</a:t>
            </a:fld>
            <a:endParaRPr lang="en-US" dirty="0"/>
          </a:p>
        </p:txBody>
      </p:sp>
    </p:spTree>
    <p:extLst>
      <p:ext uri="{BB962C8B-B14F-4D97-AF65-F5344CB8AC3E}">
        <p14:creationId xmlns:p14="http://schemas.microsoft.com/office/powerpoint/2010/main" val="11378801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smtClean="0"/>
              <a:t>No extra comments</a:t>
            </a:r>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8</a:t>
            </a:fld>
            <a:endParaRPr lang="en-US" dirty="0"/>
          </a:p>
        </p:txBody>
      </p:sp>
    </p:spTree>
    <p:extLst>
      <p:ext uri="{BB962C8B-B14F-4D97-AF65-F5344CB8AC3E}">
        <p14:creationId xmlns:p14="http://schemas.microsoft.com/office/powerpoint/2010/main" val="33840453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smtClean="0"/>
              <a:t>Describe factors</a:t>
            </a:r>
            <a:r>
              <a:rPr lang="en-US" baseline="0" dirty="0" smtClean="0"/>
              <a:t> interacting in the mash</a:t>
            </a:r>
          </a:p>
          <a:p>
            <a:endParaRPr lang="en-US" baseline="0" dirty="0" smtClean="0"/>
          </a:p>
          <a:p>
            <a:r>
              <a:rPr lang="en-US" baseline="0" dirty="0" smtClean="0"/>
              <a:t>LOX</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It is the point at which milled grist is mixed with water than the LOX risk is greatest because it is here that substrate concentrations are high enough for LOX and it is not yet destroyed</a:t>
            </a:r>
          </a:p>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9</a:t>
            </a:fld>
            <a:endParaRPr lang="en-US" dirty="0"/>
          </a:p>
        </p:txBody>
      </p:sp>
    </p:spTree>
    <p:extLst>
      <p:ext uri="{BB962C8B-B14F-4D97-AF65-F5344CB8AC3E}">
        <p14:creationId xmlns:p14="http://schemas.microsoft.com/office/powerpoint/2010/main" val="28334719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smtClean="0"/>
              <a:t>Chemoluminiscence</a:t>
            </a:r>
            <a:r>
              <a:rPr lang="en-US" baseline="0" dirty="0" smtClean="0"/>
              <a:t> method</a:t>
            </a:r>
          </a:p>
          <a:p>
            <a:r>
              <a:rPr lang="en-US" baseline="0" dirty="0" smtClean="0"/>
              <a:t>Also see Wurzbacher 2011 – Antioxidant activity in beer</a:t>
            </a:r>
          </a:p>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10</a:t>
            </a:fld>
            <a:endParaRPr lang="en-US" dirty="0"/>
          </a:p>
        </p:txBody>
      </p:sp>
    </p:spTree>
    <p:extLst>
      <p:ext uri="{BB962C8B-B14F-4D97-AF65-F5344CB8AC3E}">
        <p14:creationId xmlns:p14="http://schemas.microsoft.com/office/powerpoint/2010/main" val="2833471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smtClean="0"/>
              <a:t>No extra comments</a:t>
            </a:r>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11</a:t>
            </a:fld>
            <a:endParaRPr lang="en-US" dirty="0"/>
          </a:p>
        </p:txBody>
      </p:sp>
    </p:spTree>
    <p:extLst>
      <p:ext uri="{BB962C8B-B14F-4D97-AF65-F5344CB8AC3E}">
        <p14:creationId xmlns:p14="http://schemas.microsoft.com/office/powerpoint/2010/main" val="14760298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Mash oxidation risks per Bamforth </a:t>
            </a:r>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12</a:t>
            </a:fld>
            <a:endParaRPr lang="en-US" dirty="0"/>
          </a:p>
        </p:txBody>
      </p:sp>
    </p:spTree>
    <p:extLst>
      <p:ext uri="{BB962C8B-B14F-4D97-AF65-F5344CB8AC3E}">
        <p14:creationId xmlns:p14="http://schemas.microsoft.com/office/powerpoint/2010/main" val="39732102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smtClean="0"/>
              <a:t>Mash oxidations risks per Künze</a:t>
            </a:r>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13</a:t>
            </a:fld>
            <a:endParaRPr lang="en-US" dirty="0"/>
          </a:p>
        </p:txBody>
      </p:sp>
    </p:spTree>
    <p:extLst>
      <p:ext uri="{BB962C8B-B14F-4D97-AF65-F5344CB8AC3E}">
        <p14:creationId xmlns:p14="http://schemas.microsoft.com/office/powerpoint/2010/main" val="21969539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Well, we have seen the hypotheses but what does the data say?</a:t>
            </a:r>
          </a:p>
          <a:p>
            <a:endParaRPr lang="en-US" dirty="0" smtClean="0"/>
          </a:p>
          <a:p>
            <a:r>
              <a:rPr lang="en-US" sz="1200" kern="1200" dirty="0" smtClean="0">
                <a:solidFill>
                  <a:schemeClr val="tx1"/>
                </a:solidFill>
                <a:effectLst/>
                <a:latin typeface="+mn-lt"/>
                <a:ea typeface="+mn-ea"/>
                <a:cs typeface="+mn-cs"/>
              </a:rPr>
              <a:t>Hot side oxidation is one of today’s hottest topics and may be new to many of you but reality is that it has kept the brewing community interested for many years, and that many major centers of brewing research have worked on the problem. </a:t>
            </a:r>
          </a:p>
          <a:p>
            <a:r>
              <a:rPr lang="en-US" sz="1200" kern="1200" dirty="0" smtClean="0">
                <a:solidFill>
                  <a:schemeClr val="tx1"/>
                </a:solidFill>
                <a:effectLst/>
                <a:latin typeface="+mn-lt"/>
                <a:ea typeface="+mn-ea"/>
                <a:cs typeface="+mn-cs"/>
              </a:rPr>
              <a:t>The interest in oxidation during the mash started in the 70s. At the time, has been known for many years that oxidation was bad for beer and staling molecules like trans-2-nonenal had already been identified. As I mentioned before, the research Hashimoto published</a:t>
            </a:r>
            <a:r>
              <a:rPr lang="en-US" sz="1200" kern="1200" baseline="0" dirty="0" smtClean="0">
                <a:solidFill>
                  <a:schemeClr val="tx1"/>
                </a:solidFill>
                <a:effectLst/>
                <a:latin typeface="+mn-lt"/>
                <a:ea typeface="+mn-ea"/>
                <a:cs typeface="+mn-cs"/>
              </a:rPr>
              <a:t> in 1975 let to many experiments on hot side oxidation; unfortunately many of them did not provide any organoleptic data. </a:t>
            </a:r>
          </a:p>
          <a:p>
            <a:r>
              <a:rPr lang="en-US" sz="1200" kern="1200" baseline="0" dirty="0" smtClean="0">
                <a:solidFill>
                  <a:schemeClr val="tx1"/>
                </a:solidFill>
                <a:effectLst/>
                <a:latin typeface="+mn-lt"/>
                <a:ea typeface="+mn-ea"/>
                <a:cs typeface="+mn-cs"/>
              </a:rPr>
              <a:t>I will now present most of the organoleptic data available to us with additional data for historical context.</a:t>
            </a:r>
          </a:p>
        </p:txBody>
      </p:sp>
      <p:sp>
        <p:nvSpPr>
          <p:cNvPr id="4" name="Slide Number Placeholder 3"/>
          <p:cNvSpPr>
            <a:spLocks noGrp="1"/>
          </p:cNvSpPr>
          <p:nvPr>
            <p:ph type="sldNum" sz="quarter" idx="10"/>
          </p:nvPr>
        </p:nvSpPr>
        <p:spPr/>
        <p:txBody>
          <a:bodyPr/>
          <a:lstStyle/>
          <a:p>
            <a:fld id="{20BA2776-0E53-4B56-A18D-5A73284776E3}" type="slidenum">
              <a:rPr lang="en-US" smtClean="0"/>
              <a:t>14</a:t>
            </a:fld>
            <a:endParaRPr lang="en-US" dirty="0"/>
          </a:p>
        </p:txBody>
      </p:sp>
    </p:spTree>
    <p:extLst>
      <p:ext uri="{BB962C8B-B14F-4D97-AF65-F5344CB8AC3E}">
        <p14:creationId xmlns:p14="http://schemas.microsoft.com/office/powerpoint/2010/main" val="41253048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First experiments</a:t>
            </a:r>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15</a:t>
            </a:fld>
            <a:endParaRPr lang="en-US" dirty="0"/>
          </a:p>
        </p:txBody>
      </p:sp>
    </p:spTree>
    <p:extLst>
      <p:ext uri="{BB962C8B-B14F-4D97-AF65-F5344CB8AC3E}">
        <p14:creationId xmlns:p14="http://schemas.microsoft.com/office/powerpoint/2010/main" val="33927883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As reported by Meilgaard (2001)</a:t>
            </a:r>
          </a:p>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16</a:t>
            </a:fld>
            <a:endParaRPr lang="en-US" dirty="0"/>
          </a:p>
        </p:txBody>
      </p:sp>
    </p:spTree>
    <p:extLst>
      <p:ext uri="{BB962C8B-B14F-4D97-AF65-F5344CB8AC3E}">
        <p14:creationId xmlns:p14="http://schemas.microsoft.com/office/powerpoint/2010/main" val="26303724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smtClean="0"/>
              <a:t>As per Meilgaard 2001.</a:t>
            </a:r>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17</a:t>
            </a:fld>
            <a:endParaRPr lang="en-US" dirty="0"/>
          </a:p>
        </p:txBody>
      </p:sp>
    </p:spTree>
    <p:extLst>
      <p:ext uri="{BB962C8B-B14F-4D97-AF65-F5344CB8AC3E}">
        <p14:creationId xmlns:p14="http://schemas.microsoft.com/office/powerpoint/2010/main" val="4529874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 his 1986 review, Narziss published experiments comparing control to oxygen and nitrogen treatments and reported that continuous and mash-in nitrogen was better than control which in turn was better than air flushing.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18</a:t>
            </a:fld>
            <a:endParaRPr lang="en-US" dirty="0"/>
          </a:p>
        </p:txBody>
      </p:sp>
    </p:spTree>
    <p:extLst>
      <p:ext uri="{BB962C8B-B14F-4D97-AF65-F5344CB8AC3E}">
        <p14:creationId xmlns:p14="http://schemas.microsoft.com/office/powerpoint/2010/main" val="12648647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 a second experiment described in his 1986 review, Narziss Weihenstephan colleagues flushed air at different rates to vary the oxygen content progressively affected taste.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19</a:t>
            </a:fld>
            <a:endParaRPr lang="en-US" dirty="0"/>
          </a:p>
        </p:txBody>
      </p:sp>
    </p:spTree>
    <p:extLst>
      <p:ext uri="{BB962C8B-B14F-4D97-AF65-F5344CB8AC3E}">
        <p14:creationId xmlns:p14="http://schemas.microsoft.com/office/powerpoint/2010/main" val="41689866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smtClean="0"/>
              <a:t>Wort tannoids</a:t>
            </a:r>
            <a:r>
              <a:rPr lang="en-US" sz="1200" b="0" i="0" u="sng" kern="1200" dirty="0" smtClean="0">
                <a:solidFill>
                  <a:schemeClr val="tx1"/>
                </a:solidFill>
                <a:effectLst/>
              </a:rPr>
              <a:t> </a:t>
            </a:r>
            <a:r>
              <a:rPr lang="en-US" sz="1200" b="0" i="0" kern="1200" dirty="0" smtClean="0">
                <a:solidFill>
                  <a:schemeClr val="tx1"/>
                </a:solidFill>
                <a:effectLst/>
                <a:latin typeface="+mn-lt"/>
                <a:ea typeface="+mn-ea"/>
                <a:cs typeface="+mn-cs"/>
              </a:rPr>
              <a:t>are defined as the fraction of polyphenolic compounds which are capable of forming</a:t>
            </a:r>
            <a:r>
              <a:rPr lang="en-US"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insoluble complexes with proteins. Tannoids include the low and medium molecular polyphenols, the polymers of catechin and anthocyanins. They come from the malt and hops. Although present at relatively low concentration, they play an important part in the colloidal and taste stability of beers. On the one hand they can precipitate the sensitive proteins of the wort and beer, on the other hand they act as protective agents. The tannoid content of beer, wort, barley, malt and hop extracts can be determined by precipitation with polyvinylpyrrolidone (PVP). This polymer which can be considered as a structural analog of proteins binds with tannoids by hydrogen bonding to give an insoluble complex which leads to the formation of a haze. On continuous injection of a solution of PVP into the sample a haze develops until all the tannoids are bound. Beyond this point an excess of PVP brings about a progressive dissolution of the haze. </a:t>
            </a:r>
          </a:p>
          <a:p>
            <a:endParaRPr lang="en-US" dirty="0" smtClean="0"/>
          </a:p>
          <a:p>
            <a:r>
              <a:rPr lang="en-US" dirty="0" smtClean="0"/>
              <a:t>Alcohol </a:t>
            </a:r>
            <a:r>
              <a:rPr lang="en-US" dirty="0"/>
              <a:t>C</a:t>
            </a:r>
            <a:r>
              <a:rPr lang="en-US" dirty="0" smtClean="0"/>
              <a:t>hilling Test from Chapon (J. Inst. Brew., 1993)</a:t>
            </a:r>
          </a:p>
          <a:p>
            <a:r>
              <a:rPr lang="en-US" dirty="0" smtClean="0"/>
              <a:t>The haze stability is estimated by measuring the haze increase after the addition of alcohol and chilling.</a:t>
            </a:r>
            <a:r>
              <a:rPr lang="en-US" baseline="0" dirty="0" smtClean="0"/>
              <a:t> </a:t>
            </a:r>
            <a:r>
              <a:rPr lang="en-US" dirty="0" smtClean="0"/>
              <a:t>The addition of alcohol, to 6% (vol/vol), in beer decreases the solubility of the protein-polyphenol complexes and increases the chill-haze. The beer temperature is lowered to -8°C and the chill-haze is forced out within a total rest time of 40 minutes. The lower the chill-haze the greater the colloidal stability. The chill-haze estimated is principally the protein fraction.</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20</a:t>
            </a:fld>
            <a:endParaRPr lang="en-US" dirty="0"/>
          </a:p>
        </p:txBody>
      </p:sp>
    </p:spTree>
    <p:extLst>
      <p:ext uri="{BB962C8B-B14F-4D97-AF65-F5344CB8AC3E}">
        <p14:creationId xmlns:p14="http://schemas.microsoft.com/office/powerpoint/2010/main" val="870261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Per </a:t>
            </a:r>
            <a:r>
              <a:rPr lang="en-US" altLang="en-US" b="0" dirty="0" smtClean="0">
                <a:solidFill>
                  <a:srgbClr val="000000"/>
                </a:solidFill>
                <a:cs typeface="Arial" panose="020B0604020202020204" pitchFamily="34" charset="0"/>
              </a:rPr>
              <a:t>Meilgaard</a:t>
            </a:r>
            <a:r>
              <a:rPr lang="en-US" altLang="en-US" dirty="0" smtClean="0">
                <a:solidFill>
                  <a:srgbClr val="000000"/>
                </a:solidFill>
                <a:cs typeface="Arial" panose="020B0604020202020204" pitchFamily="34" charset="0"/>
              </a:rPr>
              <a:t>, M </a:t>
            </a:r>
            <a:r>
              <a:rPr lang="en-US" altLang="en-US" b="0" dirty="0" smtClean="0">
                <a:solidFill>
                  <a:srgbClr val="000000"/>
                </a:solidFill>
                <a:cs typeface="Arial" panose="020B0604020202020204" pitchFamily="34" charset="0"/>
              </a:rPr>
              <a:t>(2001) </a:t>
            </a:r>
            <a:r>
              <a:rPr lang="en-US" altLang="en-US" dirty="0" smtClean="0">
                <a:solidFill>
                  <a:srgbClr val="000000"/>
                </a:solidFill>
                <a:cs typeface="Arial" panose="020B0604020202020204" pitchFamily="34" charset="0"/>
              </a:rPr>
              <a:t>J. Inst. Brew. 107, 271–286</a:t>
            </a:r>
            <a:r>
              <a:rPr lang="en-US" altLang="en-US" dirty="0" smtClean="0">
                <a:solidFill>
                  <a:srgbClr val="333333"/>
                </a:solidFill>
                <a:cs typeface="Arial" panose="020B0604020202020204" pitchFamily="34" charset="0"/>
              </a:rPr>
              <a:t>  </a:t>
            </a:r>
            <a:endParaRPr lang="en-US" altLang="en-US" b="0" dirty="0" smtClean="0">
              <a:solidFill>
                <a:srgbClr val="000000"/>
              </a:solidFill>
              <a:cs typeface="Arial" panose="020B0604020202020204" pitchFamily="34" charset="0"/>
            </a:endParaRPr>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 1990 investigation at Carlton &amp; United Breweries in Melbourne reported little advantage from low oxygen brewing (i.e., evacuating air from grist, prefilling vessels with nitrogen and deaerating water for mash and sparge). Beers were given staleness scores from 1 (less) to 4 (more).  This table shows the average ranks per treatment at the different time points. Of note is that they did report a negative effect of wort aeration (exaggerated HSA). </a:t>
            </a:r>
          </a:p>
        </p:txBody>
      </p:sp>
      <p:sp>
        <p:nvSpPr>
          <p:cNvPr id="4" name="Slide Number Placeholder 3"/>
          <p:cNvSpPr>
            <a:spLocks noGrp="1"/>
          </p:cNvSpPr>
          <p:nvPr>
            <p:ph type="sldNum" sz="quarter" idx="10"/>
          </p:nvPr>
        </p:nvSpPr>
        <p:spPr/>
        <p:txBody>
          <a:bodyPr/>
          <a:lstStyle/>
          <a:p>
            <a:fld id="{20BA2776-0E53-4B56-A18D-5A73284776E3}" type="slidenum">
              <a:rPr lang="en-US" smtClean="0"/>
              <a:t>21</a:t>
            </a:fld>
            <a:endParaRPr lang="en-US" dirty="0"/>
          </a:p>
        </p:txBody>
      </p:sp>
    </p:spTree>
    <p:extLst>
      <p:ext uri="{BB962C8B-B14F-4D97-AF65-F5344CB8AC3E}">
        <p14:creationId xmlns:p14="http://schemas.microsoft.com/office/powerpoint/2010/main" val="16336306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Per </a:t>
            </a:r>
            <a:r>
              <a:rPr lang="en-US" altLang="en-US" b="0" dirty="0" smtClean="0">
                <a:solidFill>
                  <a:srgbClr val="000000"/>
                </a:solidFill>
                <a:cs typeface="Arial" panose="020B0604020202020204" pitchFamily="34" charset="0"/>
              </a:rPr>
              <a:t>Meilgaard</a:t>
            </a:r>
            <a:r>
              <a:rPr lang="en-US" altLang="en-US" dirty="0" smtClean="0">
                <a:solidFill>
                  <a:srgbClr val="000000"/>
                </a:solidFill>
                <a:cs typeface="Arial" panose="020B0604020202020204" pitchFamily="34" charset="0"/>
              </a:rPr>
              <a:t>, M </a:t>
            </a:r>
            <a:r>
              <a:rPr lang="en-US" altLang="en-US" b="0" dirty="0" smtClean="0">
                <a:solidFill>
                  <a:srgbClr val="000000"/>
                </a:solidFill>
                <a:cs typeface="Arial" panose="020B0604020202020204" pitchFamily="34" charset="0"/>
              </a:rPr>
              <a:t>(2001) </a:t>
            </a:r>
            <a:r>
              <a:rPr lang="en-US" altLang="en-US" dirty="0" smtClean="0">
                <a:solidFill>
                  <a:srgbClr val="000000"/>
                </a:solidFill>
                <a:cs typeface="Arial" panose="020B0604020202020204" pitchFamily="34" charset="0"/>
              </a:rPr>
              <a:t>J. Inst. Brew. 107, 271–286</a:t>
            </a:r>
            <a:r>
              <a:rPr lang="en-US" altLang="en-US" dirty="0" smtClean="0">
                <a:solidFill>
                  <a:srgbClr val="333333"/>
                </a:solidFill>
                <a:cs typeface="Arial" panose="020B0604020202020204" pitchFamily="34" charset="0"/>
              </a:rPr>
              <a:t>  </a:t>
            </a:r>
            <a:endParaRPr lang="en-US" altLang="en-US" b="0" dirty="0" smtClean="0">
              <a:solidFill>
                <a:srgbClr val="000000"/>
              </a:solidFill>
              <a:cs typeface="Arial" panose="020B0604020202020204" pitchFamily="34" charset="0"/>
            </a:endParaRPr>
          </a:p>
          <a:p>
            <a:endParaRPr lang="en-US" dirty="0" smtClean="0"/>
          </a:p>
          <a:p>
            <a:r>
              <a:rPr lang="en-US" sz="1200" kern="1200" dirty="0" smtClean="0">
                <a:solidFill>
                  <a:schemeClr val="tx1"/>
                </a:solidFill>
                <a:effectLst/>
                <a:latin typeface="+mn-lt"/>
                <a:ea typeface="+mn-ea"/>
                <a:cs typeface="+mn-cs"/>
              </a:rPr>
              <a:t>In 1992, O’Rourke set up an experiment in a 20hL system to compare 3 low-oxygen brews to 3 normal brews. They milled, mashed and lautered under nitrogen and the liquor and grist were purged with nitrogen. As it can be observed in this table, there were no relevant differences between the treatments. Interestingly, low-oxygen had a slightly negative effect on foam as determined by the </a:t>
            </a:r>
            <a:r>
              <a:rPr lang="en-US" sz="1200" b="1" u="sng" kern="1200" dirty="0" smtClean="0">
                <a:solidFill>
                  <a:schemeClr val="tx1"/>
                </a:solidFill>
                <a:effectLst/>
                <a:latin typeface="+mn-lt"/>
                <a:ea typeface="+mn-ea"/>
                <a:cs typeface="+mn-cs"/>
              </a:rPr>
              <a:t>Rudin head retention value (HRV).</a:t>
            </a:r>
            <a:endParaRPr lang="en-US" sz="1200" b="1" u="sng"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22</a:t>
            </a:fld>
            <a:endParaRPr lang="en-US" dirty="0"/>
          </a:p>
        </p:txBody>
      </p:sp>
    </p:spTree>
    <p:extLst>
      <p:ext uri="{BB962C8B-B14F-4D97-AF65-F5344CB8AC3E}">
        <p14:creationId xmlns:p14="http://schemas.microsoft.com/office/powerpoint/2010/main" val="15536925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Well, these</a:t>
            </a:r>
            <a:r>
              <a:rPr lang="en-US" baseline="0" dirty="0" smtClean="0"/>
              <a:t> are</a:t>
            </a:r>
            <a:r>
              <a:rPr lang="en-US" dirty="0" smtClean="0"/>
              <a:t> the hypotheses but what does the data say?</a:t>
            </a:r>
          </a:p>
          <a:p>
            <a:endParaRPr lang="en-US" dirty="0" smtClean="0"/>
          </a:p>
          <a:p>
            <a:r>
              <a:rPr lang="en-US" sz="1200" kern="1200" dirty="0" smtClean="0">
                <a:solidFill>
                  <a:schemeClr val="tx1"/>
                </a:solidFill>
                <a:effectLst/>
                <a:latin typeface="+mn-lt"/>
                <a:ea typeface="+mn-ea"/>
                <a:cs typeface="+mn-cs"/>
              </a:rPr>
              <a:t>Hot side oxidation is one of today’s hottest topics and may be new to many of you but reality is that it has kept the brewing community interested for many years, and that many major centers of brewing research have worked on the problem. </a:t>
            </a:r>
          </a:p>
          <a:p>
            <a:r>
              <a:rPr lang="en-US" sz="1200" kern="1200" dirty="0" smtClean="0">
                <a:solidFill>
                  <a:schemeClr val="tx1"/>
                </a:solidFill>
                <a:effectLst/>
                <a:latin typeface="+mn-lt"/>
                <a:ea typeface="+mn-ea"/>
                <a:cs typeface="+mn-cs"/>
              </a:rPr>
              <a:t>The interest in oxidation during the mash started in the 70s. At the time, has been known for many years that oxidation was bad for beer and staling molecules like trans-2-nonenal had already been identified. As I mentioned before, the research Hashimoto published</a:t>
            </a:r>
            <a:r>
              <a:rPr lang="en-US" sz="1200" kern="1200" baseline="0" dirty="0" smtClean="0">
                <a:solidFill>
                  <a:schemeClr val="tx1"/>
                </a:solidFill>
                <a:effectLst/>
                <a:latin typeface="+mn-lt"/>
                <a:ea typeface="+mn-ea"/>
                <a:cs typeface="+mn-cs"/>
              </a:rPr>
              <a:t> in 1975 let to many experiments on hot side oxidation; unfortunately many of them did not provide any organoleptic data. </a:t>
            </a:r>
          </a:p>
          <a:p>
            <a:r>
              <a:rPr lang="en-US" sz="1200" kern="1200" baseline="0" dirty="0" smtClean="0">
                <a:solidFill>
                  <a:schemeClr val="tx1"/>
                </a:solidFill>
                <a:effectLst/>
                <a:latin typeface="+mn-lt"/>
                <a:ea typeface="+mn-ea"/>
                <a:cs typeface="+mn-cs"/>
              </a:rPr>
              <a:t>I will now present most of the organoleptic data available to us with additional data for historical context.</a:t>
            </a:r>
          </a:p>
        </p:txBody>
      </p:sp>
      <p:sp>
        <p:nvSpPr>
          <p:cNvPr id="4" name="Slide Number Placeholder 3"/>
          <p:cNvSpPr>
            <a:spLocks noGrp="1"/>
          </p:cNvSpPr>
          <p:nvPr>
            <p:ph type="sldNum" sz="quarter" idx="10"/>
          </p:nvPr>
        </p:nvSpPr>
        <p:spPr/>
        <p:txBody>
          <a:bodyPr/>
          <a:lstStyle/>
          <a:p>
            <a:fld id="{20BA2776-0E53-4B56-A18D-5A73284776E3}" type="slidenum">
              <a:rPr lang="en-US" smtClean="0"/>
              <a:t>23</a:t>
            </a:fld>
            <a:endParaRPr lang="en-US" dirty="0"/>
          </a:p>
        </p:txBody>
      </p:sp>
    </p:spTree>
    <p:extLst>
      <p:ext uri="{BB962C8B-B14F-4D97-AF65-F5344CB8AC3E}">
        <p14:creationId xmlns:p14="http://schemas.microsoft.com/office/powerpoint/2010/main" val="1846349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 2000, Narziss and the Weihenstephan group published several pilot experiments on the most common mashing variables. The first experiment explored the effect of gassing a pH 5.2 mash with nitrogen or oxygen. </a:t>
            </a:r>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24</a:t>
            </a:fld>
            <a:endParaRPr lang="en-US" dirty="0"/>
          </a:p>
        </p:txBody>
      </p:sp>
    </p:spTree>
    <p:extLst>
      <p:ext uri="{BB962C8B-B14F-4D97-AF65-F5344CB8AC3E}">
        <p14:creationId xmlns:p14="http://schemas.microsoft.com/office/powerpoint/2010/main" val="12297123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latin typeface="+mn-lt"/>
                <a:ea typeface="+mn-ea"/>
                <a:cs typeface="+mn-cs"/>
              </a:rPr>
              <a:t>DLG</a:t>
            </a:r>
            <a:r>
              <a:rPr lang="en-US" sz="1200" b="1" kern="1200" baseline="0" dirty="0" smtClean="0">
                <a:solidFill>
                  <a:schemeClr val="tx1"/>
                </a:solidFill>
                <a:latin typeface="+mn-lt"/>
                <a:ea typeface="+mn-ea"/>
                <a:cs typeface="+mn-cs"/>
              </a:rPr>
              <a:t> test</a:t>
            </a:r>
            <a:endParaRPr lang="en-US" sz="1200" b="1"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The quality of the beer, the alcohol content, and the turbidity are determined by the application of the forcing test 0/40 ° C. according to MEBAK. Beer is alternately subjected to temperatures of 40°C. and 0°C. in this method until after the cold treatment a precisely defined turbidity increase or a slight opalescence can be observed. Foam stability is a further important quality feature of beer. The foam index is also included in the 5-point system. The score reached is weighed further by a factor of four, which means that the foam rating is given a great importance in the DLG quality competition with approximately 1/5 of the total score.</a:t>
            </a:r>
          </a:p>
          <a:p>
            <a:endParaRPr lang="en-US" sz="1200" kern="1200" dirty="0" smtClean="0">
              <a:solidFill>
                <a:schemeClr val="tx1"/>
              </a:solidFill>
              <a:latin typeface="+mn-lt"/>
              <a:ea typeface="+mn-ea"/>
              <a:cs typeface="+mn-cs"/>
            </a:endParaRPr>
          </a:p>
          <a:p>
            <a:r>
              <a:rPr lang="en-US" sz="1200" b="1" kern="1200" dirty="0" smtClean="0">
                <a:solidFill>
                  <a:schemeClr val="tx1"/>
                </a:solidFill>
                <a:latin typeface="+mn-lt"/>
                <a:ea typeface="+mn-ea"/>
                <a:cs typeface="+mn-cs"/>
              </a:rPr>
              <a:t>Origin of flavor evolution</a:t>
            </a:r>
            <a:endParaRPr lang="en-US" sz="1200" kern="1200" dirty="0" smtClean="0">
              <a:solidFill>
                <a:schemeClr val="tx1"/>
              </a:solidFill>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latin typeface="+mn-lt"/>
                <a:ea typeface="+mn-ea"/>
                <a:cs typeface="+mn-cs"/>
              </a:rPr>
              <a:t>Hydrolysis of compounds with fresh flavor characteristics: ‘Fresh compounds’</a:t>
            </a:r>
            <a:r>
              <a:rPr lang="en-US" sz="1200" kern="1200" baseline="0" dirty="0" smtClean="0">
                <a:solidFill>
                  <a:schemeClr val="tx1"/>
                </a:solidFill>
                <a:latin typeface="+mn-lt"/>
                <a:ea typeface="+mn-ea"/>
                <a:cs typeface="+mn-cs"/>
              </a:rPr>
              <a:t> - </a:t>
            </a:r>
            <a:r>
              <a:rPr lang="en-US" sz="1200" kern="1200" dirty="0" smtClean="0">
                <a:solidFill>
                  <a:schemeClr val="tx1"/>
                </a:solidFill>
                <a:latin typeface="+mn-lt"/>
                <a:ea typeface="+mn-ea"/>
                <a:cs typeface="+mn-cs"/>
              </a:rPr>
              <a:t>Mainly esters</a:t>
            </a:r>
          </a:p>
          <a:p>
            <a:pPr marL="171450" indent="-171450">
              <a:buFont typeface="Arial" panose="020B0604020202020204" pitchFamily="34" charset="0"/>
              <a:buChar char="•"/>
            </a:pPr>
            <a:r>
              <a:rPr lang="en-US" sz="1200" kern="1200" dirty="0" smtClean="0">
                <a:solidFill>
                  <a:schemeClr val="tx1"/>
                </a:solidFill>
                <a:latin typeface="+mn-lt"/>
                <a:ea typeface="+mn-ea"/>
                <a:cs typeface="+mn-cs"/>
              </a:rPr>
              <a:t>Formation of compounds with aged flavor characteristics: ‘Ageing compounds’</a:t>
            </a:r>
            <a:r>
              <a:rPr lang="en-US" sz="1200" kern="1200" baseline="0" dirty="0" smtClean="0">
                <a:solidFill>
                  <a:schemeClr val="tx1"/>
                </a:solidFill>
                <a:latin typeface="+mn-lt"/>
                <a:ea typeface="+mn-ea"/>
                <a:cs typeface="+mn-cs"/>
              </a:rPr>
              <a:t> - </a:t>
            </a:r>
            <a:r>
              <a:rPr lang="en-US" sz="1200" kern="1200" dirty="0" smtClean="0">
                <a:solidFill>
                  <a:schemeClr val="tx1"/>
                </a:solidFill>
                <a:latin typeface="+mn-lt"/>
                <a:ea typeface="+mn-ea"/>
                <a:cs typeface="+mn-cs"/>
              </a:rPr>
              <a:t>Mainly aldehydes</a:t>
            </a:r>
          </a:p>
          <a:p>
            <a:pPr marL="171450" indent="-171450">
              <a:buFont typeface="Arial" panose="020B0604020202020204" pitchFamily="34" charset="0"/>
              <a:buChar char="•"/>
            </a:pPr>
            <a:r>
              <a:rPr lang="en-US" sz="1200" kern="1200" dirty="0" smtClean="0">
                <a:solidFill>
                  <a:schemeClr val="tx1"/>
                </a:solidFill>
                <a:latin typeface="+mn-lt"/>
                <a:ea typeface="+mn-ea"/>
                <a:cs typeface="+mn-cs"/>
              </a:rPr>
              <a:t>Result of many chemical reactions</a:t>
            </a:r>
          </a:p>
          <a:p>
            <a:pPr marL="628650" lvl="1" indent="-171450">
              <a:buFont typeface="Arial" panose="020B0604020202020204" pitchFamily="34" charset="0"/>
              <a:buChar char="•"/>
            </a:pPr>
            <a:r>
              <a:rPr lang="en-US" sz="1200" kern="1200" dirty="0" smtClean="0">
                <a:solidFill>
                  <a:schemeClr val="tx1"/>
                </a:solidFill>
                <a:latin typeface="+mn-lt"/>
                <a:ea typeface="+mn-ea"/>
                <a:cs typeface="+mn-cs"/>
              </a:rPr>
              <a:t>Oxidative reactions, Maillard reactions, </a:t>
            </a:r>
            <a:r>
              <a:rPr lang="en-US" sz="1200" kern="1200" dirty="0" err="1" smtClean="0">
                <a:solidFill>
                  <a:schemeClr val="tx1"/>
                </a:solidFill>
                <a:latin typeface="+mn-lt"/>
                <a:ea typeface="+mn-ea"/>
                <a:cs typeface="+mn-cs"/>
              </a:rPr>
              <a:t>Strecker</a:t>
            </a:r>
            <a:r>
              <a:rPr lang="en-US" sz="1200" kern="1200" dirty="0" smtClean="0">
                <a:solidFill>
                  <a:schemeClr val="tx1"/>
                </a:solidFill>
                <a:latin typeface="+mn-lt"/>
                <a:ea typeface="+mn-ea"/>
                <a:cs typeface="+mn-cs"/>
              </a:rPr>
              <a:t> degradation, </a:t>
            </a:r>
            <a:r>
              <a:rPr lang="en-US" sz="1200" kern="1200" dirty="0" err="1" smtClean="0">
                <a:solidFill>
                  <a:schemeClr val="tx1"/>
                </a:solidFill>
                <a:latin typeface="+mn-lt"/>
                <a:ea typeface="+mn-ea"/>
                <a:cs typeface="+mn-cs"/>
              </a:rPr>
              <a:t>furanether</a:t>
            </a:r>
            <a:r>
              <a:rPr lang="en-US" sz="1200" kern="1200" dirty="0" smtClean="0">
                <a:solidFill>
                  <a:schemeClr val="tx1"/>
                </a:solidFill>
                <a:latin typeface="+mn-lt"/>
                <a:ea typeface="+mn-ea"/>
                <a:cs typeface="+mn-cs"/>
              </a:rPr>
              <a:t> formation, release from imine adducts, aldol condensation, </a:t>
            </a:r>
            <a:r>
              <a:rPr lang="el-GR" sz="1200" kern="1200" dirty="0" smtClean="0">
                <a:solidFill>
                  <a:schemeClr val="tx1"/>
                </a:solidFill>
                <a:latin typeface="+mn-lt"/>
                <a:ea typeface="+mn-ea"/>
                <a:cs typeface="+mn-cs"/>
              </a:rPr>
              <a:t>β-</a:t>
            </a:r>
            <a:r>
              <a:rPr lang="en-US" sz="1200" kern="1200" dirty="0" err="1" smtClean="0">
                <a:solidFill>
                  <a:schemeClr val="tx1"/>
                </a:solidFill>
                <a:latin typeface="+mn-lt"/>
                <a:ea typeface="+mn-ea"/>
                <a:cs typeface="+mn-cs"/>
              </a:rPr>
              <a:t>damascenone</a:t>
            </a:r>
            <a:r>
              <a:rPr lang="en-US" sz="1200" kern="1200" dirty="0" smtClean="0">
                <a:solidFill>
                  <a:schemeClr val="tx1"/>
                </a:solidFill>
                <a:latin typeface="+mn-lt"/>
                <a:ea typeface="+mn-ea"/>
                <a:cs typeface="+mn-cs"/>
              </a:rPr>
              <a:t> formation, degradation of hop bitter acids, hydrolysis of esters</a:t>
            </a:r>
          </a:p>
          <a:p>
            <a:endParaRPr lang="en-US" dirty="0" smtClean="0"/>
          </a:p>
          <a:p>
            <a:r>
              <a:rPr lang="en-US" dirty="0" smtClean="0"/>
              <a:t>Furfural: An aldehyde of furan. It is a colorless oily liquid with the odor of almonds, which quickly darkens when oxidized.</a:t>
            </a:r>
          </a:p>
        </p:txBody>
      </p:sp>
      <p:sp>
        <p:nvSpPr>
          <p:cNvPr id="4" name="Slide Number Placeholder 3"/>
          <p:cNvSpPr>
            <a:spLocks noGrp="1"/>
          </p:cNvSpPr>
          <p:nvPr>
            <p:ph type="sldNum" sz="quarter" idx="10"/>
          </p:nvPr>
        </p:nvSpPr>
        <p:spPr/>
        <p:txBody>
          <a:bodyPr/>
          <a:lstStyle/>
          <a:p>
            <a:fld id="{20BA2776-0E53-4B56-A18D-5A73284776E3}" type="slidenum">
              <a:rPr lang="en-US" smtClean="0"/>
              <a:t>25</a:t>
            </a:fld>
            <a:endParaRPr lang="en-US" dirty="0"/>
          </a:p>
        </p:txBody>
      </p:sp>
    </p:spTree>
    <p:extLst>
      <p:ext uri="{BB962C8B-B14F-4D97-AF65-F5344CB8AC3E}">
        <p14:creationId xmlns:p14="http://schemas.microsoft.com/office/powerpoint/2010/main" val="17483759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DLG</a:t>
            </a:r>
            <a:r>
              <a:rPr lang="en-US" sz="1200" kern="1200" baseline="0" dirty="0" smtClean="0">
                <a:solidFill>
                  <a:schemeClr val="tx1"/>
                </a:solidFill>
                <a:latin typeface="+mn-lt"/>
                <a:ea typeface="+mn-ea"/>
                <a:cs typeface="+mn-cs"/>
              </a:rPr>
              <a:t> test</a:t>
            </a:r>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The quality of the beer, the alcohol content, and the turbidity are determined by the application of the forcing test 0/40 ° C. according to MEBAK. Beer is alternately subjected to temperatures of 40°C. and 0°C. in this method until after the cold treatment a precisely defined turbidity increase or a slight opalescence can be observed. Foam stability is a further important quality feature of beer. The foam index is also included in the 5-point system. The score reached is weighed further by a factor of four, which means that the foam rating is given a great importance in the DLG quality competition with approximately 1/5 of the total score.</a:t>
            </a:r>
          </a:p>
          <a:p>
            <a:endParaRPr lang="en-US" sz="1200" kern="1200" dirty="0" smtClean="0">
              <a:solidFill>
                <a:schemeClr val="tx1"/>
              </a:solidFill>
              <a:latin typeface="+mn-lt"/>
              <a:ea typeface="+mn-ea"/>
              <a:cs typeface="+mn-cs"/>
            </a:endParaRPr>
          </a:p>
          <a:p>
            <a:endParaRPr lang="en-US" dirty="0" smtClean="0"/>
          </a:p>
        </p:txBody>
      </p:sp>
      <p:sp>
        <p:nvSpPr>
          <p:cNvPr id="4" name="Slide Number Placeholder 3"/>
          <p:cNvSpPr>
            <a:spLocks noGrp="1"/>
          </p:cNvSpPr>
          <p:nvPr>
            <p:ph type="sldNum" sz="quarter" idx="10"/>
          </p:nvPr>
        </p:nvSpPr>
        <p:spPr/>
        <p:txBody>
          <a:bodyPr/>
          <a:lstStyle/>
          <a:p>
            <a:fld id="{20BA2776-0E53-4B56-A18D-5A73284776E3}" type="slidenum">
              <a:rPr lang="en-US" smtClean="0"/>
              <a:t>26</a:t>
            </a:fld>
            <a:endParaRPr lang="en-US" dirty="0"/>
          </a:p>
        </p:txBody>
      </p:sp>
    </p:spTree>
    <p:extLst>
      <p:ext uri="{BB962C8B-B14F-4D97-AF65-F5344CB8AC3E}">
        <p14:creationId xmlns:p14="http://schemas.microsoft.com/office/powerpoint/2010/main" val="34557568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The change of the wort color is related to the respective oxidation; The degradation of the high molecular weight N (a test for foam stability) is caused by the O2 of the mash, the reducing substances exhibit a higher potential under an inert atmosphere (Sample 2).</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Polyphenols</a:t>
            </a:r>
            <a:r>
              <a:rPr lang="en-US" sz="1200" kern="1200" baseline="0" dirty="0" smtClean="0">
                <a:solidFill>
                  <a:schemeClr val="tx1"/>
                </a:solidFill>
                <a:latin typeface="+mn-lt"/>
                <a:ea typeface="+mn-ea"/>
                <a:cs typeface="+mn-cs"/>
              </a:rPr>
              <a:t> / Brewtan effect ?</a:t>
            </a:r>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27</a:t>
            </a:fld>
            <a:endParaRPr lang="en-US" dirty="0"/>
          </a:p>
        </p:txBody>
      </p:sp>
    </p:spTree>
    <p:extLst>
      <p:ext uri="{BB962C8B-B14F-4D97-AF65-F5344CB8AC3E}">
        <p14:creationId xmlns:p14="http://schemas.microsoft.com/office/powerpoint/2010/main" val="9284839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second experiment explored the influence of mashing temperature.</a:t>
            </a:r>
          </a:p>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28</a:t>
            </a:fld>
            <a:endParaRPr lang="en-US" dirty="0"/>
          </a:p>
        </p:txBody>
      </p:sp>
    </p:spTree>
    <p:extLst>
      <p:ext uri="{BB962C8B-B14F-4D97-AF65-F5344CB8AC3E}">
        <p14:creationId xmlns:p14="http://schemas.microsoft.com/office/powerpoint/2010/main" val="40090616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29</a:t>
            </a:fld>
            <a:endParaRPr lang="en-US" dirty="0"/>
          </a:p>
        </p:txBody>
      </p:sp>
    </p:spTree>
    <p:extLst>
      <p:ext uri="{BB962C8B-B14F-4D97-AF65-F5344CB8AC3E}">
        <p14:creationId xmlns:p14="http://schemas.microsoft.com/office/powerpoint/2010/main" val="12255499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30</a:t>
            </a:fld>
            <a:endParaRPr lang="en-US" dirty="0"/>
          </a:p>
        </p:txBody>
      </p:sp>
    </p:spTree>
    <p:extLst>
      <p:ext uri="{BB962C8B-B14F-4D97-AF65-F5344CB8AC3E}">
        <p14:creationId xmlns:p14="http://schemas.microsoft.com/office/powerpoint/2010/main" val="26152184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31</a:t>
            </a:fld>
            <a:endParaRPr lang="en-US" dirty="0"/>
          </a:p>
        </p:txBody>
      </p:sp>
    </p:spTree>
    <p:extLst>
      <p:ext uri="{BB962C8B-B14F-4D97-AF65-F5344CB8AC3E}">
        <p14:creationId xmlns:p14="http://schemas.microsoft.com/office/powerpoint/2010/main" val="39648707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third experiment researched the effect of three different mash pH and oxygen at pH 5.2. </a:t>
            </a:r>
          </a:p>
        </p:txBody>
      </p:sp>
      <p:sp>
        <p:nvSpPr>
          <p:cNvPr id="4" name="Slide Number Placeholder 3"/>
          <p:cNvSpPr>
            <a:spLocks noGrp="1"/>
          </p:cNvSpPr>
          <p:nvPr>
            <p:ph type="sldNum" sz="quarter" idx="10"/>
          </p:nvPr>
        </p:nvSpPr>
        <p:spPr/>
        <p:txBody>
          <a:bodyPr/>
          <a:lstStyle/>
          <a:p>
            <a:fld id="{20BA2776-0E53-4B56-A18D-5A73284776E3}" type="slidenum">
              <a:rPr lang="en-US" smtClean="0"/>
              <a:t>32</a:t>
            </a:fld>
            <a:endParaRPr lang="en-US" dirty="0"/>
          </a:p>
        </p:txBody>
      </p:sp>
    </p:spTree>
    <p:extLst>
      <p:ext uri="{BB962C8B-B14F-4D97-AF65-F5344CB8AC3E}">
        <p14:creationId xmlns:p14="http://schemas.microsoft.com/office/powerpoint/2010/main" val="39995601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eaLnBrk="1" fontAlgn="t" latinLnBrk="0" hangingPunct="1"/>
            <a:endParaRPr lang="en-US" sz="1200" b="0" i="0" u="none" strike="noStrike" kern="1200" dirty="0" smtClean="0">
              <a:solidFill>
                <a:schemeClr val="tx1"/>
              </a:solidFill>
              <a:effectLst/>
              <a:latin typeface="+mn-lt"/>
              <a:ea typeface="+mn-ea"/>
              <a:cs typeface="+mn-cs"/>
            </a:endParaRPr>
          </a:p>
          <a:p>
            <a:r>
              <a:rPr lang="en-US" sz="1200" b="1" kern="1200" dirty="0" smtClean="0">
                <a:solidFill>
                  <a:schemeClr val="tx1"/>
                </a:solidFill>
                <a:latin typeface="+mn-lt"/>
                <a:ea typeface="+mn-ea"/>
                <a:cs typeface="+mn-cs"/>
              </a:rPr>
              <a:t>Origin of flavor evolution</a:t>
            </a:r>
          </a:p>
          <a:p>
            <a:endParaRPr lang="en-US" sz="1200" kern="1200" dirty="0" smtClean="0">
              <a:solidFill>
                <a:schemeClr val="tx1"/>
              </a:solidFill>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latin typeface="+mn-lt"/>
                <a:ea typeface="+mn-ea"/>
                <a:cs typeface="+mn-cs"/>
              </a:rPr>
              <a:t>Hydrolysis of compounds with fresh flavor characteristics: ‘Fresh compounds’</a:t>
            </a:r>
            <a:r>
              <a:rPr lang="en-US" sz="1200" kern="1200" baseline="0" dirty="0" smtClean="0">
                <a:solidFill>
                  <a:schemeClr val="tx1"/>
                </a:solidFill>
                <a:latin typeface="+mn-lt"/>
                <a:ea typeface="+mn-ea"/>
                <a:cs typeface="+mn-cs"/>
              </a:rPr>
              <a:t> - </a:t>
            </a:r>
            <a:r>
              <a:rPr lang="en-US" sz="1200" kern="1200" dirty="0" smtClean="0">
                <a:solidFill>
                  <a:schemeClr val="tx1"/>
                </a:solidFill>
                <a:latin typeface="+mn-lt"/>
                <a:ea typeface="+mn-ea"/>
                <a:cs typeface="+mn-cs"/>
              </a:rPr>
              <a:t>Mainly esters</a:t>
            </a:r>
          </a:p>
          <a:p>
            <a:pPr marL="171450" indent="-171450">
              <a:buFont typeface="Arial" panose="020B0604020202020204" pitchFamily="34" charset="0"/>
              <a:buChar char="•"/>
            </a:pPr>
            <a:r>
              <a:rPr lang="en-US" sz="1200" kern="1200" dirty="0" smtClean="0">
                <a:solidFill>
                  <a:schemeClr val="tx1"/>
                </a:solidFill>
                <a:latin typeface="+mn-lt"/>
                <a:ea typeface="+mn-ea"/>
                <a:cs typeface="+mn-cs"/>
              </a:rPr>
              <a:t>Formation of compounds with aged flavor characteristics: ‘Ageing compounds’</a:t>
            </a:r>
            <a:r>
              <a:rPr lang="en-US" sz="1200" kern="1200" baseline="0" dirty="0" smtClean="0">
                <a:solidFill>
                  <a:schemeClr val="tx1"/>
                </a:solidFill>
                <a:latin typeface="+mn-lt"/>
                <a:ea typeface="+mn-ea"/>
                <a:cs typeface="+mn-cs"/>
              </a:rPr>
              <a:t> - </a:t>
            </a:r>
            <a:r>
              <a:rPr lang="en-US" sz="1200" kern="1200" dirty="0" smtClean="0">
                <a:solidFill>
                  <a:schemeClr val="tx1"/>
                </a:solidFill>
                <a:latin typeface="+mn-lt"/>
                <a:ea typeface="+mn-ea"/>
                <a:cs typeface="+mn-cs"/>
              </a:rPr>
              <a:t>Mainly aldehydes</a:t>
            </a:r>
          </a:p>
          <a:p>
            <a:pPr marL="171450" indent="-171450">
              <a:buFont typeface="Arial" panose="020B0604020202020204" pitchFamily="34" charset="0"/>
              <a:buChar char="•"/>
            </a:pPr>
            <a:r>
              <a:rPr lang="en-US" sz="1200" kern="1200" dirty="0" smtClean="0">
                <a:solidFill>
                  <a:schemeClr val="tx1"/>
                </a:solidFill>
                <a:latin typeface="+mn-lt"/>
                <a:ea typeface="+mn-ea"/>
                <a:cs typeface="+mn-cs"/>
              </a:rPr>
              <a:t>Result of many chemical reactions</a:t>
            </a:r>
          </a:p>
          <a:p>
            <a:pPr marL="628650" lvl="1" indent="-171450">
              <a:buFont typeface="Arial" panose="020B0604020202020204" pitchFamily="34" charset="0"/>
              <a:buChar char="•"/>
            </a:pPr>
            <a:r>
              <a:rPr lang="en-US" sz="1200" kern="1200" dirty="0" smtClean="0">
                <a:solidFill>
                  <a:schemeClr val="tx1"/>
                </a:solidFill>
                <a:latin typeface="+mn-lt"/>
                <a:ea typeface="+mn-ea"/>
                <a:cs typeface="+mn-cs"/>
              </a:rPr>
              <a:t>Oxidative reactions, Maillard reactions, </a:t>
            </a:r>
            <a:r>
              <a:rPr lang="en-US" sz="1200" kern="1200" dirty="0" err="1" smtClean="0">
                <a:solidFill>
                  <a:schemeClr val="tx1"/>
                </a:solidFill>
                <a:latin typeface="+mn-lt"/>
                <a:ea typeface="+mn-ea"/>
                <a:cs typeface="+mn-cs"/>
              </a:rPr>
              <a:t>Strecker</a:t>
            </a:r>
            <a:r>
              <a:rPr lang="en-US" sz="1200" kern="1200" dirty="0" smtClean="0">
                <a:solidFill>
                  <a:schemeClr val="tx1"/>
                </a:solidFill>
                <a:latin typeface="+mn-lt"/>
                <a:ea typeface="+mn-ea"/>
                <a:cs typeface="+mn-cs"/>
              </a:rPr>
              <a:t> degradation, </a:t>
            </a:r>
            <a:r>
              <a:rPr lang="en-US" sz="1200" kern="1200" dirty="0" err="1" smtClean="0">
                <a:solidFill>
                  <a:schemeClr val="tx1"/>
                </a:solidFill>
                <a:latin typeface="+mn-lt"/>
                <a:ea typeface="+mn-ea"/>
                <a:cs typeface="+mn-cs"/>
              </a:rPr>
              <a:t>furanether</a:t>
            </a:r>
            <a:r>
              <a:rPr lang="en-US" sz="1200" kern="1200" dirty="0" smtClean="0">
                <a:solidFill>
                  <a:schemeClr val="tx1"/>
                </a:solidFill>
                <a:latin typeface="+mn-lt"/>
                <a:ea typeface="+mn-ea"/>
                <a:cs typeface="+mn-cs"/>
              </a:rPr>
              <a:t> formation, release from imine adducts, aldol condensation, </a:t>
            </a:r>
            <a:r>
              <a:rPr lang="el-GR" sz="1200" kern="1200" dirty="0" smtClean="0">
                <a:solidFill>
                  <a:schemeClr val="tx1"/>
                </a:solidFill>
                <a:latin typeface="+mn-lt"/>
                <a:ea typeface="+mn-ea"/>
                <a:cs typeface="+mn-cs"/>
              </a:rPr>
              <a:t>β-</a:t>
            </a:r>
            <a:r>
              <a:rPr lang="en-US" sz="1200" kern="1200" dirty="0" err="1" smtClean="0">
                <a:solidFill>
                  <a:schemeClr val="tx1"/>
                </a:solidFill>
                <a:latin typeface="+mn-lt"/>
                <a:ea typeface="+mn-ea"/>
                <a:cs typeface="+mn-cs"/>
              </a:rPr>
              <a:t>damascenone</a:t>
            </a:r>
            <a:r>
              <a:rPr lang="en-US" sz="1200" kern="1200" dirty="0" smtClean="0">
                <a:solidFill>
                  <a:schemeClr val="tx1"/>
                </a:solidFill>
                <a:latin typeface="+mn-lt"/>
                <a:ea typeface="+mn-ea"/>
                <a:cs typeface="+mn-cs"/>
              </a:rPr>
              <a:t> formation, degradation of hop bitter acids, hydrolysis of esters</a:t>
            </a:r>
          </a:p>
          <a:p>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33</a:t>
            </a:fld>
            <a:endParaRPr lang="en-US" dirty="0"/>
          </a:p>
        </p:txBody>
      </p:sp>
    </p:spTree>
    <p:extLst>
      <p:ext uri="{BB962C8B-B14F-4D97-AF65-F5344CB8AC3E}">
        <p14:creationId xmlns:p14="http://schemas.microsoft.com/office/powerpoint/2010/main" val="1116722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eaLnBrk="1" fontAlgn="t" latinLnBrk="0" hangingPunct="1"/>
            <a:endParaRPr lang="en-US" sz="1200" b="0" i="0" u="none" strike="noStrike"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Alcohol Chilling Test from Chapon (J. Inst. Brew., 1993)  The lower the chill-haze the greater the colloidal stability.</a:t>
            </a:r>
          </a:p>
          <a:p>
            <a:r>
              <a:rPr lang="en-US" dirty="0" smtClean="0"/>
              <a:t>The haze stability is estimated by measuring the haze increase after the addition of alcohol and chilling.</a:t>
            </a:r>
            <a:r>
              <a:rPr lang="en-US" baseline="0" dirty="0" smtClean="0"/>
              <a:t> </a:t>
            </a:r>
            <a:r>
              <a:rPr lang="en-US" dirty="0" smtClean="0"/>
              <a:t>The addition of alcohol, to 6% (</a:t>
            </a:r>
            <a:r>
              <a:rPr lang="en-US" dirty="0" err="1" smtClean="0"/>
              <a:t>vol</a:t>
            </a:r>
            <a:r>
              <a:rPr lang="en-US" dirty="0" smtClean="0"/>
              <a:t>/</a:t>
            </a:r>
            <a:r>
              <a:rPr lang="en-US" dirty="0" err="1" smtClean="0"/>
              <a:t>vol</a:t>
            </a:r>
            <a:r>
              <a:rPr lang="en-US" dirty="0" smtClean="0"/>
              <a:t>), in beer decreases the solubility of the protein-polyphenol complexes and increases the chill-haze. The beer temperature is lowered to -8°C and the chill-haze is forced out within a total rest time of 40 minutes. The lower the chill-haze the greater the colloidal stability. The chill-haze estimated is principally the protein fraction.</a:t>
            </a:r>
          </a:p>
          <a:p>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34</a:t>
            </a:fld>
            <a:endParaRPr lang="en-US" dirty="0"/>
          </a:p>
        </p:txBody>
      </p:sp>
    </p:spTree>
    <p:extLst>
      <p:ext uri="{BB962C8B-B14F-4D97-AF65-F5344CB8AC3E}">
        <p14:creationId xmlns:p14="http://schemas.microsoft.com/office/powerpoint/2010/main" val="1153333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eaLnBrk="1" fontAlgn="t" latinLnBrk="0" hangingPunct="1"/>
            <a:endParaRPr lang="en-US" sz="1200" b="0" i="0" u="none" strike="noStrike" kern="1200" dirty="0" smtClean="0">
              <a:solidFill>
                <a:schemeClr val="tx1"/>
              </a:solidFill>
              <a:effectLst/>
              <a:latin typeface="+mn-lt"/>
              <a:ea typeface="+mn-ea"/>
              <a:cs typeface="+mn-cs"/>
            </a:endParaRPr>
          </a:p>
          <a:p>
            <a:r>
              <a:rPr lang="en-US" sz="1200" kern="1200" dirty="0" smtClean="0">
                <a:solidFill>
                  <a:schemeClr val="tx1"/>
                </a:solidFill>
                <a:latin typeface="+mn-lt"/>
                <a:ea typeface="+mn-ea"/>
                <a:cs typeface="+mn-cs"/>
              </a:rPr>
              <a:t>Furfural concentrations rise as beer ages, especially if it has been exposed to heat, and give the amber nectar a musty taste.</a:t>
            </a:r>
          </a:p>
          <a:p>
            <a:r>
              <a:rPr lang="en-US" sz="1200" kern="1200" dirty="0" smtClean="0">
                <a:solidFill>
                  <a:schemeClr val="tx1"/>
                </a:solidFill>
                <a:latin typeface="+mn-lt"/>
                <a:ea typeface="+mn-ea"/>
                <a:cs typeface="+mn-cs"/>
              </a:rPr>
              <a:t>Brewers measure furfural and other freshness indicators using techniques such as high performance liquid chromatography (HPLC), but this involves expensive equipment and time-consuming sample preparation.</a:t>
            </a:r>
          </a:p>
        </p:txBody>
      </p:sp>
      <p:sp>
        <p:nvSpPr>
          <p:cNvPr id="4" name="Slide Number Placeholder 3"/>
          <p:cNvSpPr>
            <a:spLocks noGrp="1"/>
          </p:cNvSpPr>
          <p:nvPr>
            <p:ph type="sldNum" sz="quarter" idx="10"/>
          </p:nvPr>
        </p:nvSpPr>
        <p:spPr/>
        <p:txBody>
          <a:bodyPr/>
          <a:lstStyle/>
          <a:p>
            <a:fld id="{20BA2776-0E53-4B56-A18D-5A73284776E3}" type="slidenum">
              <a:rPr lang="en-US" smtClean="0"/>
              <a:t>35</a:t>
            </a:fld>
            <a:endParaRPr lang="en-US" dirty="0"/>
          </a:p>
        </p:txBody>
      </p:sp>
    </p:spTree>
    <p:extLst>
      <p:ext uri="{BB962C8B-B14F-4D97-AF65-F5344CB8AC3E}">
        <p14:creationId xmlns:p14="http://schemas.microsoft.com/office/powerpoint/2010/main" val="41138808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fourth experiment explored the effects of oxygen during different mash rests.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Note the effect of aeration at 70C on wort</a:t>
            </a:r>
            <a:r>
              <a:rPr lang="en-US" sz="1200" kern="1200" baseline="0" dirty="0" smtClean="0">
                <a:solidFill>
                  <a:schemeClr val="tx1"/>
                </a:solidFill>
                <a:effectLst/>
                <a:latin typeface="+mn-lt"/>
                <a:ea typeface="+mn-ea"/>
                <a:cs typeface="+mn-cs"/>
              </a:rPr>
              <a:t> color</a:t>
            </a:r>
            <a:endParaRPr lang="en-US" sz="1200" kern="1200" dirty="0" smtClean="0">
              <a:solidFill>
                <a:schemeClr val="tx1"/>
              </a:solidFill>
              <a:effectLst/>
              <a:latin typeface="+mn-lt"/>
              <a:ea typeface="+mn-ea"/>
              <a:cs typeface="+mn-cs"/>
            </a:endParaRPr>
          </a:p>
          <a:p>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36</a:t>
            </a:fld>
            <a:endParaRPr lang="en-US" dirty="0"/>
          </a:p>
        </p:txBody>
      </p:sp>
    </p:spTree>
    <p:extLst>
      <p:ext uri="{BB962C8B-B14F-4D97-AF65-F5344CB8AC3E}">
        <p14:creationId xmlns:p14="http://schemas.microsoft.com/office/powerpoint/2010/main" val="20198201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eaLnBrk="1" fontAlgn="t" latinLnBrk="0" hangingPunct="1"/>
            <a:endParaRPr lang="en-US" sz="1200" b="0" i="0" u="none" strike="noStrike"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Alcohol Chilling Test from Chapon (J. Inst. Brew., 1993)  The lower the chill-haze the greater the colloidal stability.</a:t>
            </a:r>
            <a:endParaRPr lang="en-US" sz="1200" kern="1200" dirty="0" smtClean="0">
              <a:solidFill>
                <a:schemeClr val="tx1"/>
              </a:solidFill>
              <a:latin typeface="+mn-lt"/>
              <a:ea typeface="+mn-ea"/>
              <a:cs typeface="+mn-cs"/>
            </a:endParaRPr>
          </a:p>
          <a:p>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37</a:t>
            </a:fld>
            <a:endParaRPr lang="en-US" dirty="0"/>
          </a:p>
        </p:txBody>
      </p:sp>
    </p:spTree>
    <p:extLst>
      <p:ext uri="{BB962C8B-B14F-4D97-AF65-F5344CB8AC3E}">
        <p14:creationId xmlns:p14="http://schemas.microsoft.com/office/powerpoint/2010/main" val="41578173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eaLnBrk="1" fontAlgn="t" latinLnBrk="0" hangingPunct="1"/>
            <a:endParaRPr lang="en-US" sz="1200" b="0" i="0" u="none" strike="noStrike" kern="1200" dirty="0" smtClean="0">
              <a:solidFill>
                <a:schemeClr val="tx1"/>
              </a:solidFill>
              <a:effectLst/>
              <a:latin typeface="+mn-lt"/>
              <a:ea typeface="+mn-ea"/>
              <a:cs typeface="+mn-cs"/>
            </a:endParaRPr>
          </a:p>
          <a:p>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38</a:t>
            </a:fld>
            <a:endParaRPr lang="en-US" dirty="0"/>
          </a:p>
        </p:txBody>
      </p:sp>
    </p:spTree>
    <p:extLst>
      <p:ext uri="{BB962C8B-B14F-4D97-AF65-F5344CB8AC3E}">
        <p14:creationId xmlns:p14="http://schemas.microsoft.com/office/powerpoint/2010/main" val="274812755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39</a:t>
            </a:fld>
            <a:endParaRPr lang="en-US" dirty="0"/>
          </a:p>
        </p:txBody>
      </p:sp>
    </p:spTree>
    <p:extLst>
      <p:ext uri="{BB962C8B-B14F-4D97-AF65-F5344CB8AC3E}">
        <p14:creationId xmlns:p14="http://schemas.microsoft.com/office/powerpoint/2010/main" val="24081650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Bamforth, in his 2009 book chapter in flavor stability adds that there has been an over-reliance on chemical and instrument data, and he recommends that flavor stability be evaluated organoleptically. He has repeated this concept in homebrewing podcasts.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40</a:t>
            </a:fld>
            <a:endParaRPr lang="en-US" dirty="0"/>
          </a:p>
        </p:txBody>
      </p:sp>
    </p:spTree>
    <p:extLst>
      <p:ext uri="{BB962C8B-B14F-4D97-AF65-F5344CB8AC3E}">
        <p14:creationId xmlns:p14="http://schemas.microsoft.com/office/powerpoint/2010/main" val="389762237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41</a:t>
            </a:fld>
            <a:endParaRPr lang="en-US" dirty="0"/>
          </a:p>
        </p:txBody>
      </p:sp>
    </p:spTree>
    <p:extLst>
      <p:ext uri="{BB962C8B-B14F-4D97-AF65-F5344CB8AC3E}">
        <p14:creationId xmlns:p14="http://schemas.microsoft.com/office/powerpoint/2010/main" val="232769049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42</a:t>
            </a:fld>
            <a:endParaRPr lang="en-US" dirty="0"/>
          </a:p>
        </p:txBody>
      </p:sp>
    </p:spTree>
    <p:extLst>
      <p:ext uri="{BB962C8B-B14F-4D97-AF65-F5344CB8AC3E}">
        <p14:creationId xmlns:p14="http://schemas.microsoft.com/office/powerpoint/2010/main" val="62231382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Morten Meilgaard of flavor wheel fame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Meilgaard literature review concluded that all experiments showing damage from oxygen were performed at a lab scale (aka homebrew scale), but that little effect was demonstrated in an industrial scale. Nonetheless, he concluded that there is no harm and that if the equipment makers offer the protection at no extra cost, why not take it, especially in a micro or nanobrewery (he means homebrewing).</a:t>
            </a:r>
          </a:p>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43</a:t>
            </a:fld>
            <a:endParaRPr lang="en-US" dirty="0"/>
          </a:p>
        </p:txBody>
      </p:sp>
    </p:spTree>
    <p:extLst>
      <p:ext uri="{BB962C8B-B14F-4D97-AF65-F5344CB8AC3E}">
        <p14:creationId xmlns:p14="http://schemas.microsoft.com/office/powerpoint/2010/main" val="302822827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333333"/>
                </a:solidFill>
                <a:effectLst/>
                <a:latin typeface="Verdana" panose="020B0604030504040204" pitchFamily="34" charset="0"/>
                <a:cs typeface="Arial" panose="020B0604020202020204" pitchFamily="34" charset="0"/>
              </a:rPr>
              <a:t/>
            </a:r>
            <a:br>
              <a:rPr kumimoji="0" lang="en-US" altLang="en-US" sz="1200" b="0" i="0" u="none" strike="noStrike" cap="none" normalizeH="0" baseline="0" dirty="0" smtClean="0">
                <a:ln>
                  <a:noFill/>
                </a:ln>
                <a:solidFill>
                  <a:srgbClr val="333333"/>
                </a:solidFill>
                <a:effectLst/>
                <a:latin typeface="Verdana" panose="020B0604030504040204" pitchFamily="34" charset="0"/>
                <a:cs typeface="Arial" panose="020B0604020202020204" pitchFamily="34" charset="0"/>
              </a:rPr>
            </a:br>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44</a:t>
            </a:fld>
            <a:endParaRPr lang="en-US" dirty="0"/>
          </a:p>
        </p:txBody>
      </p:sp>
    </p:spTree>
    <p:extLst>
      <p:ext uri="{BB962C8B-B14F-4D97-AF65-F5344CB8AC3E}">
        <p14:creationId xmlns:p14="http://schemas.microsoft.com/office/powerpoint/2010/main" val="132944989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46</a:t>
            </a:fld>
            <a:endParaRPr lang="en-US" dirty="0"/>
          </a:p>
        </p:txBody>
      </p:sp>
    </p:spTree>
    <p:extLst>
      <p:ext uri="{BB962C8B-B14F-4D97-AF65-F5344CB8AC3E}">
        <p14:creationId xmlns:p14="http://schemas.microsoft.com/office/powerpoint/2010/main" val="15627829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major pathways that have been proposed for carbonyl formation are (Kaneda 1991); </a:t>
            </a:r>
          </a:p>
          <a:p>
            <a:pPr marL="228600" indent="-228600">
              <a:buAutoNum type="arabicParenBoth"/>
            </a:pPr>
            <a:r>
              <a:rPr lang="en-US" sz="1200" b="0" i="0" u="none" strike="noStrike" kern="1200" baseline="0" dirty="0" err="1" smtClean="0">
                <a:solidFill>
                  <a:schemeClr val="tx1"/>
                </a:solidFill>
                <a:latin typeface="+mn-lt"/>
                <a:ea typeface="+mn-ea"/>
                <a:cs typeface="+mn-cs"/>
              </a:rPr>
              <a:t>Strecker</a:t>
            </a:r>
            <a:r>
              <a:rPr lang="en-US" sz="1200" b="0" i="0" u="none" strike="noStrike" kern="1200" baseline="0" dirty="0" smtClean="0">
                <a:solidFill>
                  <a:schemeClr val="tx1"/>
                </a:solidFill>
                <a:latin typeface="+mn-lt"/>
                <a:ea typeface="+mn-ea"/>
                <a:cs typeface="+mn-cs"/>
              </a:rPr>
              <a:t> degradation of amino acids, </a:t>
            </a:r>
          </a:p>
          <a:p>
            <a:pPr marL="228600" indent="-228600">
              <a:buAutoNum type="arabicParenBoth"/>
            </a:pPr>
            <a:r>
              <a:rPr lang="en-US" sz="1200" b="0" i="0" u="none" strike="noStrike" kern="1200" baseline="0" dirty="0" smtClean="0">
                <a:solidFill>
                  <a:schemeClr val="tx1"/>
                </a:solidFill>
                <a:latin typeface="+mn-lt"/>
                <a:ea typeface="+mn-ea"/>
                <a:cs typeface="+mn-cs"/>
              </a:rPr>
              <a:t>oxidative degradation of </a:t>
            </a:r>
            <a:r>
              <a:rPr lang="en-US" sz="1200" b="0" i="0" u="none" strike="noStrike" kern="1200" baseline="0" dirty="0" err="1" smtClean="0">
                <a:solidFill>
                  <a:schemeClr val="tx1"/>
                </a:solidFill>
                <a:latin typeface="+mn-lt"/>
                <a:ea typeface="+mn-ea"/>
                <a:cs typeface="+mn-cs"/>
              </a:rPr>
              <a:t>isohumulones</a:t>
            </a:r>
            <a:r>
              <a:rPr lang="en-US" sz="1200" b="0" i="0" u="none" strike="noStrike" kern="1200" baseline="0" dirty="0" smtClean="0">
                <a:solidFill>
                  <a:schemeClr val="tx1"/>
                </a:solidFill>
                <a:latin typeface="+mn-lt"/>
                <a:ea typeface="+mn-ea"/>
                <a:cs typeface="+mn-cs"/>
              </a:rPr>
              <a:t>, </a:t>
            </a:r>
          </a:p>
          <a:p>
            <a:pPr marL="228600" indent="-228600">
              <a:buAutoNum type="arabicParenBoth"/>
            </a:pPr>
            <a:r>
              <a:rPr lang="en-US" sz="1200" b="0" i="0" u="none" strike="noStrike" kern="1200" baseline="0" dirty="0" smtClean="0">
                <a:solidFill>
                  <a:schemeClr val="tx1"/>
                </a:solidFill>
                <a:latin typeface="+mn-lt"/>
                <a:ea typeface="+mn-ea"/>
                <a:cs typeface="+mn-cs"/>
              </a:rPr>
              <a:t>oxidation of alcohols to aldehydes, </a:t>
            </a:r>
          </a:p>
          <a:p>
            <a:pPr marL="228600" indent="-228600">
              <a:buAutoNum type="arabicParenBoth"/>
            </a:pPr>
            <a:r>
              <a:rPr lang="en-US" sz="1200" b="0" i="0" u="none" strike="noStrike" kern="1200" baseline="0" dirty="0" err="1" smtClean="0">
                <a:solidFill>
                  <a:schemeClr val="tx1"/>
                </a:solidFill>
                <a:latin typeface="+mn-lt"/>
                <a:ea typeface="+mn-ea"/>
                <a:cs typeface="+mn-cs"/>
              </a:rPr>
              <a:t>autooxidation</a:t>
            </a:r>
            <a:r>
              <a:rPr lang="en-US" sz="1200" b="0" i="0" u="none" strike="noStrike" kern="1200" baseline="0" dirty="0" smtClean="0">
                <a:solidFill>
                  <a:schemeClr val="tx1"/>
                </a:solidFill>
                <a:latin typeface="+mn-lt"/>
                <a:ea typeface="+mn-ea"/>
                <a:cs typeface="+mn-cs"/>
              </a:rPr>
              <a:t> of fatty acids, </a:t>
            </a:r>
          </a:p>
          <a:p>
            <a:pPr marL="228600" indent="-228600">
              <a:buAutoNum type="arabicParenBoth"/>
            </a:pPr>
            <a:r>
              <a:rPr lang="en-US" sz="1200" b="0" i="0" u="none" strike="noStrike" kern="1200" baseline="0" dirty="0" smtClean="0">
                <a:solidFill>
                  <a:schemeClr val="tx1"/>
                </a:solidFill>
                <a:latin typeface="+mn-lt"/>
                <a:ea typeface="+mn-ea"/>
                <a:cs typeface="+mn-cs"/>
              </a:rPr>
              <a:t>enzymatic degradation of lipids, </a:t>
            </a:r>
          </a:p>
          <a:p>
            <a:pPr marL="228600" indent="-228600">
              <a:buAutoNum type="arabicParenBoth"/>
            </a:pPr>
            <a:r>
              <a:rPr lang="en-US" sz="1200" b="0" i="0" u="none" strike="noStrike" kern="1200" baseline="0" dirty="0" smtClean="0">
                <a:solidFill>
                  <a:schemeClr val="tx1"/>
                </a:solidFill>
                <a:latin typeface="+mn-lt"/>
                <a:ea typeface="+mn-ea"/>
                <a:cs typeface="+mn-cs"/>
              </a:rPr>
              <a:t>aldol condensation of aldehydes, and </a:t>
            </a:r>
          </a:p>
          <a:p>
            <a:pPr marL="228600" indent="-228600">
              <a:buAutoNum type="arabicParenBoth"/>
            </a:pPr>
            <a:r>
              <a:rPr lang="en-US" sz="1200" b="0" i="0" u="none" strike="noStrike" kern="1200" baseline="0" dirty="0" smtClean="0">
                <a:solidFill>
                  <a:schemeClr val="tx1"/>
                </a:solidFill>
                <a:latin typeface="+mn-lt"/>
                <a:ea typeface="+mn-ea"/>
                <a:cs typeface="+mn-cs"/>
              </a:rPr>
              <a:t>secondary </a:t>
            </a:r>
            <a:r>
              <a:rPr lang="en-US" sz="1200" b="0" i="0" u="none" strike="noStrike" kern="1200" baseline="0" dirty="0" err="1" smtClean="0">
                <a:solidFill>
                  <a:schemeClr val="tx1"/>
                </a:solidFill>
                <a:latin typeface="+mn-lt"/>
                <a:ea typeface="+mn-ea"/>
                <a:cs typeface="+mn-cs"/>
              </a:rPr>
              <a:t>autooxidation</a:t>
            </a:r>
            <a:r>
              <a:rPr lang="en-US" sz="1200" b="0" i="0" u="none" strike="noStrike" kern="1200" baseline="0" dirty="0" smtClean="0">
                <a:solidFill>
                  <a:schemeClr val="tx1"/>
                </a:solidFill>
                <a:latin typeface="+mn-lt"/>
                <a:ea typeface="+mn-ea"/>
                <a:cs typeface="+mn-cs"/>
              </a:rPr>
              <a:t> of long chained unsaturated aldehydes.</a:t>
            </a:r>
          </a:p>
          <a:p>
            <a:pPr marL="228600" indent="-228600">
              <a:buAutoNum type="arabicParenBoth"/>
            </a:pPr>
            <a:endParaRPr lang="en-US" sz="1200" b="0" i="0" u="none" strike="noStrike" kern="1200" baseline="0" dirty="0" smtClean="0">
              <a:solidFill>
                <a:schemeClr val="tx1"/>
              </a:solidFill>
              <a:latin typeface="+mn-lt"/>
              <a:ea typeface="+mn-ea"/>
              <a:cs typeface="+mn-cs"/>
            </a:endParaRPr>
          </a:p>
          <a:p>
            <a:pPr marL="0" indent="0">
              <a:buNone/>
            </a:pPr>
            <a:r>
              <a:rPr lang="en-US" sz="1200" b="0" i="0" u="none" strike="noStrike" kern="1200" baseline="0" dirty="0" smtClean="0">
                <a:solidFill>
                  <a:schemeClr val="tx1"/>
                </a:solidFill>
                <a:latin typeface="+mn-lt"/>
                <a:ea typeface="+mn-ea"/>
                <a:cs typeface="+mn-cs"/>
              </a:rPr>
              <a:t>For the antioxidant potential of sulfites, Kunz in 2002 made a very good study tracking the influence of SO2 concentration on oxidative lag time.</a:t>
            </a:r>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48</a:t>
            </a:fld>
            <a:endParaRPr lang="en-US" dirty="0"/>
          </a:p>
        </p:txBody>
      </p:sp>
    </p:spTree>
    <p:extLst>
      <p:ext uri="{BB962C8B-B14F-4D97-AF65-F5344CB8AC3E}">
        <p14:creationId xmlns:p14="http://schemas.microsoft.com/office/powerpoint/2010/main" val="392266001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51</a:t>
            </a:fld>
            <a:endParaRPr lang="en-US" dirty="0"/>
          </a:p>
        </p:txBody>
      </p:sp>
    </p:spTree>
    <p:extLst>
      <p:ext uri="{BB962C8B-B14F-4D97-AF65-F5344CB8AC3E}">
        <p14:creationId xmlns:p14="http://schemas.microsoft.com/office/powerpoint/2010/main" val="239813442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Section 2.3.1.8 – Narziss 2017</a:t>
            </a:r>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54</a:t>
            </a:fld>
            <a:endParaRPr lang="en-US" dirty="0"/>
          </a:p>
        </p:txBody>
      </p:sp>
    </p:spTree>
    <p:extLst>
      <p:ext uri="{BB962C8B-B14F-4D97-AF65-F5344CB8AC3E}">
        <p14:creationId xmlns:p14="http://schemas.microsoft.com/office/powerpoint/2010/main" val="287380585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56</a:t>
            </a:fld>
            <a:endParaRPr lang="en-US" dirty="0"/>
          </a:p>
        </p:txBody>
      </p:sp>
    </p:spTree>
    <p:extLst>
      <p:ext uri="{BB962C8B-B14F-4D97-AF65-F5344CB8AC3E}">
        <p14:creationId xmlns:p14="http://schemas.microsoft.com/office/powerpoint/2010/main" val="355275103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de-DE" sz="1200" b="1"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57</a:t>
            </a:fld>
            <a:endParaRPr lang="en-US" dirty="0"/>
          </a:p>
        </p:txBody>
      </p:sp>
    </p:spTree>
    <p:extLst>
      <p:ext uri="{BB962C8B-B14F-4D97-AF65-F5344CB8AC3E}">
        <p14:creationId xmlns:p14="http://schemas.microsoft.com/office/powerpoint/2010/main" val="304579512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de-DE" sz="1200" b="1"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0BA2776-0E53-4B56-A18D-5A73284776E3}" type="slidenum">
              <a:rPr lang="en-US" smtClean="0"/>
              <a:t>58</a:t>
            </a:fld>
            <a:endParaRPr lang="en-US" dirty="0"/>
          </a:p>
        </p:txBody>
      </p:sp>
    </p:spTree>
    <p:extLst>
      <p:ext uri="{BB962C8B-B14F-4D97-AF65-F5344CB8AC3E}">
        <p14:creationId xmlns:p14="http://schemas.microsoft.com/office/powerpoint/2010/main" val="281161665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59</a:t>
            </a:fld>
            <a:endParaRPr lang="en-US" dirty="0"/>
          </a:p>
        </p:txBody>
      </p:sp>
    </p:spTree>
    <p:extLst>
      <p:ext uri="{BB962C8B-B14F-4D97-AF65-F5344CB8AC3E}">
        <p14:creationId xmlns:p14="http://schemas.microsoft.com/office/powerpoint/2010/main" val="179333786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60</a:t>
            </a:fld>
            <a:endParaRPr lang="en-US" dirty="0"/>
          </a:p>
        </p:txBody>
      </p:sp>
    </p:spTree>
    <p:extLst>
      <p:ext uri="{BB962C8B-B14F-4D97-AF65-F5344CB8AC3E}">
        <p14:creationId xmlns:p14="http://schemas.microsoft.com/office/powerpoint/2010/main" val="302553000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61</a:t>
            </a:fld>
            <a:endParaRPr lang="en-US" dirty="0"/>
          </a:p>
        </p:txBody>
      </p:sp>
    </p:spTree>
    <p:extLst>
      <p:ext uri="{BB962C8B-B14F-4D97-AF65-F5344CB8AC3E}">
        <p14:creationId xmlns:p14="http://schemas.microsoft.com/office/powerpoint/2010/main" val="17790695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62</a:t>
            </a:fld>
            <a:endParaRPr lang="en-US" dirty="0"/>
          </a:p>
        </p:txBody>
      </p:sp>
    </p:spTree>
    <p:extLst>
      <p:ext uri="{BB962C8B-B14F-4D97-AF65-F5344CB8AC3E}">
        <p14:creationId xmlns:p14="http://schemas.microsoft.com/office/powerpoint/2010/main" val="163615264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Fig 16.17 Handbook of Brewing - </a:t>
            </a:r>
            <a:r>
              <a:rPr lang="de-DE" sz="1200" b="0" i="0" u="none" strike="noStrike" kern="1200" baseline="0" dirty="0" smtClean="0">
                <a:solidFill>
                  <a:schemeClr val="tx1"/>
                </a:solidFill>
                <a:latin typeface="+mn-lt"/>
                <a:ea typeface="+mn-ea"/>
                <a:cs typeface="+mn-cs"/>
              </a:rPr>
              <a:t>Lustig , S. ( 1994 ) Das Verhalten flüchtiger Aromastoffe bei der Lagerung von Flaschenbier und deren technologische Beeinfl ussung beim Brauprozeß, Dissertation, TU München.</a:t>
            </a:r>
            <a:endParaRPr lang="en-US" i="0" dirty="0"/>
          </a:p>
        </p:txBody>
      </p:sp>
      <p:sp>
        <p:nvSpPr>
          <p:cNvPr id="4" name="Slide Number Placeholder 3"/>
          <p:cNvSpPr>
            <a:spLocks noGrp="1"/>
          </p:cNvSpPr>
          <p:nvPr>
            <p:ph type="sldNum" sz="quarter" idx="10"/>
          </p:nvPr>
        </p:nvSpPr>
        <p:spPr/>
        <p:txBody>
          <a:bodyPr/>
          <a:lstStyle/>
          <a:p>
            <a:fld id="{20BA2776-0E53-4B56-A18D-5A73284776E3}" type="slidenum">
              <a:rPr lang="en-US" smtClean="0"/>
              <a:t>63</a:t>
            </a:fld>
            <a:endParaRPr lang="en-US" dirty="0"/>
          </a:p>
        </p:txBody>
      </p:sp>
    </p:spTree>
    <p:extLst>
      <p:ext uri="{BB962C8B-B14F-4D97-AF65-F5344CB8AC3E}">
        <p14:creationId xmlns:p14="http://schemas.microsoft.com/office/powerpoint/2010/main" val="73252877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16.1.5.3.3 </a:t>
            </a:r>
            <a:r>
              <a:rPr lang="en-US" sz="1200" b="1" i="0" u="none" strike="noStrike" kern="1200" baseline="0" dirty="0" smtClean="0">
                <a:solidFill>
                  <a:schemeClr val="tx1"/>
                </a:solidFill>
                <a:latin typeface="+mn-lt"/>
                <a:ea typeface="+mn-ea"/>
                <a:cs typeface="+mn-cs"/>
              </a:rPr>
              <a:t>Temperature During the Mashing Process </a:t>
            </a:r>
            <a:r>
              <a:rPr lang="en-US" sz="1200" b="0" i="0" u="none" strike="noStrike" kern="1200" baseline="0" dirty="0" smtClean="0">
                <a:solidFill>
                  <a:schemeClr val="tx1"/>
                </a:solidFill>
                <a:latin typeface="+mn-lt"/>
                <a:ea typeface="+mn-ea"/>
                <a:cs typeface="+mn-cs"/>
              </a:rPr>
              <a:t>At higher mashing - in temperatures the activity of proteolytic enzymes is reduced. This results in higher amounts of high molecular proteins and better foam properties of the beers. Furthermore, there are lower quantities of amino acids, which cause a minor formation of Maillard products. Thus, a better flavor stability is achieved</a:t>
            </a:r>
          </a:p>
          <a:p>
            <a:endParaRPr lang="en-US" sz="1200" b="0" i="0" u="none" strike="noStrike" kern="1200" baseline="0" dirty="0" smtClean="0">
              <a:solidFill>
                <a:schemeClr val="tx1"/>
              </a:solidFill>
              <a:latin typeface="+mn-lt"/>
              <a:ea typeface="+mn-ea"/>
              <a:cs typeface="+mn-cs"/>
            </a:endParaRPr>
          </a:p>
          <a:p>
            <a:r>
              <a:rPr lang="en-US" sz="1200" b="0" i="0" kern="1200" dirty="0" smtClean="0">
                <a:solidFill>
                  <a:schemeClr val="tx1"/>
                </a:solidFill>
                <a:effectLst/>
                <a:latin typeface="+mn-lt"/>
                <a:ea typeface="+mn-ea"/>
                <a:cs typeface="+mn-cs"/>
              </a:rPr>
              <a:t>Pilot trials on the influence of the various mash parameters on the properties of wort and beer with particular respect to flavor stability.</a:t>
            </a:r>
            <a:r>
              <a:rPr lang="en-US"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Narziß, L., Back, W., Miedaner, H., and Takahashi, Y.</a:t>
            </a:r>
            <a:r>
              <a:rPr lang="de-DE" sz="1200" b="0" i="1" kern="1200" dirty="0" smtClean="0">
                <a:solidFill>
                  <a:schemeClr val="tx1"/>
                </a:solidFill>
                <a:effectLst/>
                <a:latin typeface="+mn-lt"/>
                <a:ea typeface="+mn-ea"/>
                <a:cs typeface="+mn-cs"/>
              </a:rPr>
              <a:t>Monatsschrift für Brauwissenschaft 53, No 11/12, 204-216, 2000</a:t>
            </a:r>
            <a:endParaRPr lang="de-DE" sz="1200" b="0" i="0" u="none" strike="noStrike" kern="1200" baseline="0" dirty="0" smtClean="0">
              <a:solidFill>
                <a:schemeClr val="tx1"/>
              </a:solidFill>
              <a:latin typeface="+mn-lt"/>
              <a:ea typeface="+mn-ea"/>
              <a:cs typeface="+mn-cs"/>
            </a:endParaRPr>
          </a:p>
          <a:p>
            <a:endParaRPr lang="de-DE" sz="1200" b="0" i="0" u="none" strike="noStrike" kern="1200" baseline="0" dirty="0" smtClean="0">
              <a:solidFill>
                <a:schemeClr val="tx1"/>
              </a:solidFill>
              <a:latin typeface="+mn-lt"/>
              <a:ea typeface="+mn-ea"/>
              <a:cs typeface="+mn-cs"/>
            </a:endParaRPr>
          </a:p>
          <a:p>
            <a:r>
              <a:rPr lang="de-DE" sz="1200" b="0" i="0" u="none" strike="noStrike" kern="1200" baseline="0" dirty="0" smtClean="0">
                <a:solidFill>
                  <a:schemeClr val="tx1"/>
                </a:solidFill>
                <a:latin typeface="+mn-lt"/>
                <a:ea typeface="+mn-ea"/>
                <a:cs typeface="+mn-cs"/>
              </a:rPr>
              <a:t>Takahashi , Y. ( 1996 ) Pilotversuche über den Einfluß der verschiedenen </a:t>
            </a:r>
            <a:r>
              <a:rPr lang="en-US" sz="1200" b="0" i="0" u="none" strike="noStrike" kern="1200" baseline="0" dirty="0" smtClean="0">
                <a:solidFill>
                  <a:schemeClr val="tx1"/>
                </a:solidFill>
                <a:latin typeface="+mn-lt"/>
                <a:ea typeface="+mn-ea"/>
                <a:cs typeface="+mn-cs"/>
              </a:rPr>
              <a:t>Maischparameter auf die Eigenschaften </a:t>
            </a:r>
            <a:r>
              <a:rPr lang="de-DE" sz="1200" b="0" i="0" u="none" strike="noStrike" kern="1200" baseline="0" dirty="0" smtClean="0">
                <a:solidFill>
                  <a:schemeClr val="tx1"/>
                </a:solidFill>
                <a:latin typeface="+mn-lt"/>
                <a:ea typeface="+mn-ea"/>
                <a:cs typeface="+mn-cs"/>
              </a:rPr>
              <a:t>der Würze und des Bieres unter besonderer Berücksichtigung der </a:t>
            </a:r>
            <a:r>
              <a:rPr lang="en-US" sz="1200" b="0" i="0" u="none" strike="noStrike" kern="1200" baseline="0" dirty="0" smtClean="0">
                <a:solidFill>
                  <a:schemeClr val="tx1"/>
                </a:solidFill>
                <a:latin typeface="+mn-lt"/>
                <a:ea typeface="+mn-ea"/>
                <a:cs typeface="+mn-cs"/>
              </a:rPr>
              <a:t>Geschmacksstabilität, Dissertation, TU München .</a:t>
            </a:r>
          </a:p>
        </p:txBody>
      </p:sp>
      <p:sp>
        <p:nvSpPr>
          <p:cNvPr id="4" name="Slide Number Placeholder 3"/>
          <p:cNvSpPr>
            <a:spLocks noGrp="1"/>
          </p:cNvSpPr>
          <p:nvPr>
            <p:ph type="sldNum" sz="quarter" idx="10"/>
          </p:nvPr>
        </p:nvSpPr>
        <p:spPr/>
        <p:txBody>
          <a:bodyPr/>
          <a:lstStyle/>
          <a:p>
            <a:fld id="{20BA2776-0E53-4B56-A18D-5A73284776E3}" type="slidenum">
              <a:rPr lang="en-US" smtClean="0"/>
              <a:t>64</a:t>
            </a:fld>
            <a:endParaRPr lang="en-US" dirty="0"/>
          </a:p>
        </p:txBody>
      </p:sp>
    </p:spTree>
    <p:extLst>
      <p:ext uri="{BB962C8B-B14F-4D97-AF65-F5344CB8AC3E}">
        <p14:creationId xmlns:p14="http://schemas.microsoft.com/office/powerpoint/2010/main" val="122732573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Fig 16.3 Handbook of Brewing - Dalgliesh , C.E. ( 1977 ) Flavor stability, in Proceedings of the 16th European Brewery Convention Congress, Amsterdam , pp. 623 – 59</a:t>
            </a:r>
            <a:endParaRPr lang="en-US" i="0" dirty="0"/>
          </a:p>
        </p:txBody>
      </p:sp>
      <p:sp>
        <p:nvSpPr>
          <p:cNvPr id="4" name="Slide Number Placeholder 3"/>
          <p:cNvSpPr>
            <a:spLocks noGrp="1"/>
          </p:cNvSpPr>
          <p:nvPr>
            <p:ph type="sldNum" sz="quarter" idx="10"/>
          </p:nvPr>
        </p:nvSpPr>
        <p:spPr/>
        <p:txBody>
          <a:bodyPr/>
          <a:lstStyle/>
          <a:p>
            <a:fld id="{20BA2776-0E53-4B56-A18D-5A73284776E3}" type="slidenum">
              <a:rPr lang="en-US" smtClean="0"/>
              <a:t>65</a:t>
            </a:fld>
            <a:endParaRPr lang="en-US" dirty="0"/>
          </a:p>
        </p:txBody>
      </p:sp>
    </p:spTree>
    <p:extLst>
      <p:ext uri="{BB962C8B-B14F-4D97-AF65-F5344CB8AC3E}">
        <p14:creationId xmlns:p14="http://schemas.microsoft.com/office/powerpoint/2010/main" val="179696048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Fig 15.3 Handbook of Brewing - Dalgliesh , C.E. ( 1977 ) Flavor stability, in Proceedings of the 16th European Brewery Convention Congress, Amsterdam , pp. 623 – 59</a:t>
            </a:r>
            <a:endParaRPr lang="en-US" i="0" dirty="0"/>
          </a:p>
        </p:txBody>
      </p:sp>
      <p:sp>
        <p:nvSpPr>
          <p:cNvPr id="4" name="Slide Number Placeholder 3"/>
          <p:cNvSpPr>
            <a:spLocks noGrp="1"/>
          </p:cNvSpPr>
          <p:nvPr>
            <p:ph type="sldNum" sz="quarter" idx="10"/>
          </p:nvPr>
        </p:nvSpPr>
        <p:spPr/>
        <p:txBody>
          <a:bodyPr/>
          <a:lstStyle/>
          <a:p>
            <a:fld id="{20BA2776-0E53-4B56-A18D-5A73284776E3}" type="slidenum">
              <a:rPr lang="en-US" smtClean="0"/>
              <a:t>66</a:t>
            </a:fld>
            <a:endParaRPr lang="en-US" dirty="0"/>
          </a:p>
        </p:txBody>
      </p:sp>
    </p:spTree>
    <p:extLst>
      <p:ext uri="{BB962C8B-B14F-4D97-AF65-F5344CB8AC3E}">
        <p14:creationId xmlns:p14="http://schemas.microsoft.com/office/powerpoint/2010/main" val="179696048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HIDDEN</a:t>
            </a:r>
          </a:p>
          <a:p>
            <a:r>
              <a:rPr lang="en-US" sz="1200" b="0" i="0" u="none" strike="noStrike" kern="1200" baseline="0" dirty="0" smtClean="0">
                <a:solidFill>
                  <a:schemeClr val="tx1"/>
                </a:solidFill>
                <a:latin typeface="+mn-lt"/>
                <a:ea typeface="+mn-ea"/>
                <a:cs typeface="+mn-cs"/>
              </a:rPr>
              <a:t>Bamforth and Parsons (1985) first drew attention to the role of active oxygen species rather than ground-state oxygen in potentiating flavor damage in beer. The principle basis for the toxicity of oxygen is via its conversion to reactive “ free radical ” forms, or reactive oxygen species (ROS) as they are often now collectively termed, because not all damaging species produced from oxygen are radicals.</a:t>
            </a:r>
          </a:p>
          <a:p>
            <a:r>
              <a:rPr lang="en-US" sz="1200" b="0" i="0" u="none" strike="noStrike" kern="1200" baseline="0" dirty="0" smtClean="0">
                <a:solidFill>
                  <a:schemeClr val="tx1"/>
                </a:solidFill>
                <a:latin typeface="+mn-lt"/>
                <a:ea typeface="+mn-ea"/>
                <a:cs typeface="+mn-cs"/>
              </a:rPr>
              <a:t>A free radical is a species with an independent existence containing one or more unpaired electrons. Free radicals can be formed either by loss or acquisition</a:t>
            </a:r>
          </a:p>
          <a:p>
            <a:r>
              <a:rPr lang="en-US" sz="1200" b="0" i="0" u="none" strike="noStrike" kern="1200" baseline="0" dirty="0" smtClean="0">
                <a:solidFill>
                  <a:schemeClr val="tx1"/>
                </a:solidFill>
                <a:latin typeface="+mn-lt"/>
                <a:ea typeface="+mn-ea"/>
                <a:cs typeface="+mn-cs"/>
              </a:rPr>
              <a:t>of electrons from non-radicals. An input of energy to the oxygen molecule can “ flip ” the spin of one of the outer orbital electrons in oxygen, generating the highly reactive </a:t>
            </a:r>
            <a:r>
              <a:rPr lang="en-US" sz="1200" b="0" i="1" u="none" strike="noStrike" kern="1200" baseline="0" dirty="0" smtClean="0">
                <a:solidFill>
                  <a:schemeClr val="tx1"/>
                </a:solidFill>
                <a:latin typeface="+mn-lt"/>
                <a:ea typeface="+mn-ea"/>
                <a:cs typeface="+mn-cs"/>
              </a:rPr>
              <a:t>singlet oxygen </a:t>
            </a:r>
            <a:r>
              <a:rPr lang="en-US" sz="1200" b="0" i="0" u="none" strike="noStrike" kern="1200" baseline="0" dirty="0" smtClean="0">
                <a:solidFill>
                  <a:schemeClr val="tx1"/>
                </a:solidFill>
                <a:latin typeface="+mn-lt"/>
                <a:ea typeface="+mn-ea"/>
                <a:cs typeface="+mn-cs"/>
              </a:rPr>
              <a:t>.</a:t>
            </a:r>
          </a:p>
          <a:p>
            <a:r>
              <a:rPr lang="en-US" sz="1200" b="0" i="0" u="none" strike="noStrike" kern="1200" baseline="0" dirty="0" smtClean="0">
                <a:solidFill>
                  <a:schemeClr val="tx1"/>
                </a:solidFill>
                <a:latin typeface="+mn-lt"/>
                <a:ea typeface="+mn-ea"/>
                <a:cs typeface="+mn-cs"/>
              </a:rPr>
              <a:t>Addition of one extra electron to ground-state oxygen forms the </a:t>
            </a:r>
            <a:r>
              <a:rPr lang="en-US" sz="1200" b="0" i="1" u="none" strike="noStrike" kern="1200" baseline="0" dirty="0" smtClean="0">
                <a:solidFill>
                  <a:schemeClr val="tx1"/>
                </a:solidFill>
                <a:latin typeface="+mn-lt"/>
                <a:ea typeface="+mn-ea"/>
                <a:cs typeface="+mn-cs"/>
              </a:rPr>
              <a:t>superoxide </a:t>
            </a:r>
            <a:r>
              <a:rPr lang="en-US" sz="1200" b="0" i="0" u="none" strike="noStrike" kern="1200" baseline="0" dirty="0" smtClean="0">
                <a:solidFill>
                  <a:schemeClr val="tx1"/>
                </a:solidFill>
                <a:latin typeface="+mn-lt"/>
                <a:ea typeface="+mn-ea"/>
                <a:cs typeface="+mn-cs"/>
              </a:rPr>
              <a:t>radical, O</a:t>
            </a:r>
            <a:r>
              <a:rPr lang="en-US" sz="1200" b="0" i="0" u="none" strike="noStrike" kern="1200" baseline="-25000" dirty="0" smtClean="0">
                <a:solidFill>
                  <a:schemeClr val="tx1"/>
                </a:solidFill>
                <a:latin typeface="+mn-lt"/>
                <a:ea typeface="+mn-ea"/>
                <a:cs typeface="+mn-cs"/>
              </a:rPr>
              <a:t>2</a:t>
            </a:r>
            <a:r>
              <a:rPr lang="en-US" sz="1200" b="0" i="0" u="none" strike="noStrike" kern="1200" baseline="30000" dirty="0" smtClean="0">
                <a:solidFill>
                  <a:schemeClr val="tx1"/>
                </a:solidFill>
                <a:latin typeface="+mn-lt"/>
                <a:ea typeface="+mn-ea"/>
                <a:cs typeface="+mn-cs"/>
              </a:rPr>
              <a:t>–</a:t>
            </a:r>
            <a:r>
              <a:rPr lang="en-US" sz="1200" b="0" i="0" u="none" strike="noStrike" kern="1200" baseline="0" dirty="0" smtClean="0">
                <a:solidFill>
                  <a:schemeClr val="tx1"/>
                </a:solidFill>
                <a:latin typeface="+mn-lt"/>
                <a:ea typeface="+mn-ea"/>
                <a:cs typeface="+mn-cs"/>
              </a:rPr>
              <a:t> . As superoxide needs to gain only one electron to complete its outermost orbital, it is more reactive than ground state oxygen. One further electron leads to </a:t>
            </a:r>
            <a:r>
              <a:rPr lang="en-US" sz="1200" b="0" i="1" u="none" strike="noStrike" kern="1200" baseline="0" dirty="0" smtClean="0">
                <a:solidFill>
                  <a:schemeClr val="tx1"/>
                </a:solidFill>
                <a:latin typeface="+mn-lt"/>
                <a:ea typeface="+mn-ea"/>
                <a:cs typeface="+mn-cs"/>
              </a:rPr>
              <a:t>peroxide </a:t>
            </a:r>
            <a:r>
              <a:rPr lang="en-US" sz="1200" b="0" i="0" u="none" strike="noStrike" kern="1200" baseline="0" dirty="0" smtClean="0">
                <a:solidFill>
                  <a:schemeClr val="tx1"/>
                </a:solidFill>
                <a:latin typeface="+mn-lt"/>
                <a:ea typeface="+mn-ea"/>
                <a:cs typeface="+mn-cs"/>
              </a:rPr>
              <a:t>, O</a:t>
            </a:r>
            <a:r>
              <a:rPr lang="en-US" sz="1200" b="0" i="0" u="none" strike="noStrike" kern="1200" baseline="-25000" dirty="0" smtClean="0">
                <a:solidFill>
                  <a:schemeClr val="tx1"/>
                </a:solidFill>
                <a:latin typeface="+mn-lt"/>
                <a:ea typeface="+mn-ea"/>
                <a:cs typeface="+mn-cs"/>
              </a:rPr>
              <a:t>2</a:t>
            </a:r>
            <a:r>
              <a:rPr lang="en-US" sz="1200" b="0" i="0" u="none" strike="noStrike" kern="1200" baseline="30000" dirty="0" smtClean="0">
                <a:solidFill>
                  <a:schemeClr val="tx1"/>
                </a:solidFill>
                <a:latin typeface="+mn-lt"/>
                <a:ea typeface="+mn-ea"/>
                <a:cs typeface="+mn-cs"/>
              </a:rPr>
              <a:t>2– </a:t>
            </a:r>
            <a:r>
              <a:rPr lang="en-US" sz="1200" b="0" i="0" u="none" strike="noStrike" kern="1200" baseline="0" dirty="0" smtClean="0">
                <a:solidFill>
                  <a:schemeClr val="tx1"/>
                </a:solidFill>
                <a:latin typeface="+mn-lt"/>
                <a:ea typeface="+mn-ea"/>
                <a:cs typeface="+mn-cs"/>
              </a:rPr>
              <a:t>, which is not a radical, but is more reactive than ground state oxygen. Essentially the two atoms in the ground state oxygen are held together by two bonds, in superoxide by one-and-a-half bonds and in peroxide by only one bond. This makes the bond in hydrogen peroxide relatively fissile and the input of energy (e.g. as light) effects a splitting.</a:t>
            </a:r>
            <a:endParaRPr lang="en-US" dirty="0"/>
          </a:p>
        </p:txBody>
      </p:sp>
      <p:sp>
        <p:nvSpPr>
          <p:cNvPr id="4" name="Slide Number Placeholder 3"/>
          <p:cNvSpPr>
            <a:spLocks noGrp="1"/>
          </p:cNvSpPr>
          <p:nvPr>
            <p:ph type="sldNum" sz="quarter" idx="10"/>
          </p:nvPr>
        </p:nvSpPr>
        <p:spPr/>
        <p:txBody>
          <a:bodyPr/>
          <a:lstStyle/>
          <a:p>
            <a:fld id="{20BA2776-0E53-4B56-A18D-5A73284776E3}" type="slidenum">
              <a:rPr lang="en-US" smtClean="0"/>
              <a:t>67</a:t>
            </a:fld>
            <a:endParaRPr lang="en-US" dirty="0"/>
          </a:p>
        </p:txBody>
      </p:sp>
    </p:spTree>
    <p:extLst>
      <p:ext uri="{BB962C8B-B14F-4D97-AF65-F5344CB8AC3E}">
        <p14:creationId xmlns:p14="http://schemas.microsoft.com/office/powerpoint/2010/main" val="154723832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Hidden slide</a:t>
            </a:r>
          </a:p>
          <a:p>
            <a:endParaRPr lang="en-US" dirty="0" smtClean="0"/>
          </a:p>
        </p:txBody>
      </p:sp>
      <p:sp>
        <p:nvSpPr>
          <p:cNvPr id="4" name="Slide Number Placeholder 3"/>
          <p:cNvSpPr>
            <a:spLocks noGrp="1"/>
          </p:cNvSpPr>
          <p:nvPr>
            <p:ph type="sldNum" sz="quarter" idx="10"/>
          </p:nvPr>
        </p:nvSpPr>
        <p:spPr/>
        <p:txBody>
          <a:bodyPr/>
          <a:lstStyle/>
          <a:p>
            <a:fld id="{20BA2776-0E53-4B56-A18D-5A73284776E3}" type="slidenum">
              <a:rPr lang="en-US" smtClean="0"/>
              <a:t>68</a:t>
            </a:fld>
            <a:endParaRPr lang="en-US" dirty="0"/>
          </a:p>
        </p:txBody>
      </p:sp>
    </p:spTree>
    <p:extLst>
      <p:ext uri="{BB962C8B-B14F-4D97-AF65-F5344CB8AC3E}">
        <p14:creationId xmlns:p14="http://schemas.microsoft.com/office/powerpoint/2010/main" val="1086240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6" y="2404534"/>
            <a:ext cx="5826719" cy="1646302"/>
          </a:xfrm>
        </p:spPr>
        <p:txBody>
          <a:bodyPr anchor="b">
            <a:noAutofit/>
          </a:bodyPr>
          <a:lstStyle>
            <a:lvl1pPr algn="r">
              <a:defRPr sz="5400">
                <a:solidFill>
                  <a:schemeClr val="accent1">
                    <a:lumMod val="7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6" y="4050836"/>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9" name="Date Placeholder 3"/>
          <p:cNvSpPr txBox="1">
            <a:spLocks/>
          </p:cNvSpPr>
          <p:nvPr userDrawn="1"/>
        </p:nvSpPr>
        <p:spPr>
          <a:xfrm>
            <a:off x="7696200" y="6492877"/>
            <a:ext cx="843142"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7ED5583-59A7-462D-8313-B94619B11B59}" type="datetimeFigureOut">
              <a:rPr lang="en-US" sz="900" smtClean="0"/>
              <a:pPr/>
              <a:t>13-Sep-17</a:t>
            </a:fld>
            <a:endParaRPr lang="en-US" sz="900" dirty="0"/>
          </a:p>
        </p:txBody>
      </p:sp>
      <p:sp>
        <p:nvSpPr>
          <p:cNvPr id="20" name="Footer Placeholder 4"/>
          <p:cNvSpPr txBox="1">
            <a:spLocks/>
          </p:cNvSpPr>
          <p:nvPr userDrawn="1"/>
        </p:nvSpPr>
        <p:spPr>
          <a:xfrm>
            <a:off x="609599" y="6492877"/>
            <a:ext cx="4622973" cy="365125"/>
          </a:xfrm>
          <a:prstGeom prst="rect">
            <a:avLst/>
          </a:prstGeom>
        </p:spPr>
        <p:txBody>
          <a:bodyPr vert="horz" lIns="91440" tIns="45720" rIns="91440" bIns="45720" rtlCol="0" anchor="ctr"/>
          <a:lstStyle>
            <a:defPPr>
              <a:defRPr lang="en-US"/>
            </a:defPPr>
            <a:lvl1pPr marL="0" algn="l"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900" dirty="0" smtClean="0"/>
              <a:t>Hot Side Oxidation</a:t>
            </a:r>
            <a:endParaRPr lang="en-US" sz="900" dirty="0"/>
          </a:p>
        </p:txBody>
      </p:sp>
      <p:sp>
        <p:nvSpPr>
          <p:cNvPr id="21" name="Slide Number Placeholder 5"/>
          <p:cNvSpPr txBox="1">
            <a:spLocks/>
          </p:cNvSpPr>
          <p:nvPr userDrawn="1"/>
        </p:nvSpPr>
        <p:spPr>
          <a:xfrm>
            <a:off x="8621717" y="6492877"/>
            <a:ext cx="512638"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accent1">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CD2CD03-2C00-40DA-93C8-FF06F564A60A}" type="slidenum">
              <a:rPr lang="en-US" sz="900" smtClean="0"/>
              <a:pPr/>
              <a:t>‹#›</a:t>
            </a:fld>
            <a:endParaRPr lang="en-US" sz="900" dirty="0"/>
          </a:p>
        </p:txBody>
      </p:sp>
      <p:sp>
        <p:nvSpPr>
          <p:cNvPr id="4" name="Date Placeholder 3"/>
          <p:cNvSpPr>
            <a:spLocks noGrp="1"/>
          </p:cNvSpPr>
          <p:nvPr>
            <p:ph type="dt" sz="half" idx="10"/>
          </p:nvPr>
        </p:nvSpPr>
        <p:spPr/>
        <p:txBody>
          <a:bodyPr/>
          <a:lstStyle/>
          <a:p>
            <a:fld id="{68B1F660-1BDE-4147-AEFD-E09C312353E3}"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a:t>
            </a:fld>
            <a:endParaRPr lang="en-US" dirty="0"/>
          </a:p>
        </p:txBody>
      </p:sp>
    </p:spTree>
    <p:extLst>
      <p:ext uri="{BB962C8B-B14F-4D97-AF65-F5344CB8AC3E}">
        <p14:creationId xmlns:p14="http://schemas.microsoft.com/office/powerpoint/2010/main" val="15281652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6347713" cy="685800"/>
          </a:xfrm>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609600" y="685800"/>
            <a:ext cx="6347714"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6FDE27-19A9-4DFD-9F51-C4555498DEA6}" type="datetime1">
              <a:rPr lang="en-US" smtClean="0"/>
              <a:t>13-Sep-17</a:t>
            </a:fld>
            <a:endParaRPr lang="en-US" dirty="0"/>
          </a:p>
        </p:txBody>
      </p:sp>
      <p:sp>
        <p:nvSpPr>
          <p:cNvPr id="8" name="Footer Placeholder 7"/>
          <p:cNvSpPr>
            <a:spLocks noGrp="1"/>
          </p:cNvSpPr>
          <p:nvPr>
            <p:ph type="ftr" sz="quarter" idx="11"/>
          </p:nvPr>
        </p:nvSpPr>
        <p:spPr/>
        <p:txBody>
          <a:bodyPr/>
          <a:lstStyle/>
          <a:p>
            <a:r>
              <a:rPr lang="en-US" dirty="0" smtClean="0"/>
              <a:t>Hot Side Oxidation</a:t>
            </a:r>
            <a:endParaRPr lang="en-US" dirty="0"/>
          </a:p>
        </p:txBody>
      </p:sp>
      <p:sp>
        <p:nvSpPr>
          <p:cNvPr id="9" name="Slide Number Placeholder 8"/>
          <p:cNvSpPr>
            <a:spLocks noGrp="1"/>
          </p:cNvSpPr>
          <p:nvPr>
            <p:ph type="sldNum" sz="quarter" idx="12"/>
          </p:nvPr>
        </p:nvSpPr>
        <p:spPr/>
        <p:txBody>
          <a:bodyPr/>
          <a:lstStyle/>
          <a:p>
            <a:fld id="{ECD2CD03-2C00-40DA-93C8-FF06F564A60A}" type="slidenum">
              <a:rPr lang="en-US" smtClean="0"/>
              <a:t>‹#›</a:t>
            </a:fld>
            <a:endParaRPr lang="en-US" dirty="0"/>
          </a:p>
        </p:txBody>
      </p:sp>
    </p:spTree>
    <p:extLst>
      <p:ext uri="{BB962C8B-B14F-4D97-AF65-F5344CB8AC3E}">
        <p14:creationId xmlns:p14="http://schemas.microsoft.com/office/powerpoint/2010/main" val="25115431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9" y="2700870"/>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9"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0"/>
          </p:nvPr>
        </p:nvSpPr>
        <p:spPr>
          <a:xfrm>
            <a:off x="7696200" y="6492877"/>
            <a:ext cx="843142" cy="365125"/>
          </a:xfrm>
        </p:spPr>
        <p:txBody>
          <a:bodyPr/>
          <a:lstStyle/>
          <a:p>
            <a:fld id="{A035BB13-09A8-4247-8D31-5114AF638720}" type="datetime1">
              <a:rPr lang="en-US" smtClean="0"/>
              <a:t>13-Sep-17</a:t>
            </a:fld>
            <a:endParaRPr lang="en-US" dirty="0"/>
          </a:p>
        </p:txBody>
      </p:sp>
      <p:sp>
        <p:nvSpPr>
          <p:cNvPr id="8" name="Footer Placeholder 4"/>
          <p:cNvSpPr>
            <a:spLocks noGrp="1"/>
          </p:cNvSpPr>
          <p:nvPr>
            <p:ph type="ftr" sz="quarter" idx="11"/>
          </p:nvPr>
        </p:nvSpPr>
        <p:spPr>
          <a:xfrm>
            <a:off x="609599" y="6492877"/>
            <a:ext cx="4622973" cy="365125"/>
          </a:xfrm>
        </p:spPr>
        <p:txBody>
          <a:bodyPr/>
          <a:lstStyle/>
          <a:p>
            <a:r>
              <a:rPr lang="en-US" dirty="0" smtClean="0"/>
              <a:t>Hot Side Oxidation</a:t>
            </a:r>
            <a:endParaRPr lang="en-US" dirty="0"/>
          </a:p>
        </p:txBody>
      </p:sp>
      <p:sp>
        <p:nvSpPr>
          <p:cNvPr id="9" name="Slide Number Placeholder 5"/>
          <p:cNvSpPr>
            <a:spLocks noGrp="1"/>
          </p:cNvSpPr>
          <p:nvPr>
            <p:ph type="sldNum" sz="quarter" idx="12"/>
          </p:nvPr>
        </p:nvSpPr>
        <p:spPr>
          <a:xfrm>
            <a:off x="8621717" y="6492877"/>
            <a:ext cx="512638" cy="365125"/>
          </a:xfrm>
        </p:spPr>
        <p:txBody>
          <a:bodyPr/>
          <a:lstStyle/>
          <a:p>
            <a:fld id="{ECD2CD03-2C00-40DA-93C8-FF06F564A60A}" type="slidenum">
              <a:rPr lang="en-US" smtClean="0"/>
              <a:t>‹#›</a:t>
            </a:fld>
            <a:endParaRPr lang="en-US" dirty="0"/>
          </a:p>
        </p:txBody>
      </p:sp>
    </p:spTree>
    <p:extLst>
      <p:ext uri="{BB962C8B-B14F-4D97-AF65-F5344CB8AC3E}">
        <p14:creationId xmlns:p14="http://schemas.microsoft.com/office/powerpoint/2010/main" val="421921634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1" y="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1" y="1605628"/>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1600202"/>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3"/>
          <p:cNvSpPr>
            <a:spLocks noGrp="1"/>
          </p:cNvSpPr>
          <p:nvPr>
            <p:ph type="dt" sz="half" idx="10"/>
          </p:nvPr>
        </p:nvSpPr>
        <p:spPr>
          <a:xfrm>
            <a:off x="7696200" y="6492877"/>
            <a:ext cx="843142" cy="365125"/>
          </a:xfrm>
        </p:spPr>
        <p:txBody>
          <a:bodyPr/>
          <a:lstStyle/>
          <a:p>
            <a:fld id="{70927793-4AA3-4A65-84CD-EC02337C5BF2}" type="datetime1">
              <a:rPr lang="en-US" smtClean="0"/>
              <a:t>13-Sep-17</a:t>
            </a:fld>
            <a:endParaRPr lang="en-US" dirty="0"/>
          </a:p>
        </p:txBody>
      </p:sp>
      <p:sp>
        <p:nvSpPr>
          <p:cNvPr id="9" name="Footer Placeholder 4"/>
          <p:cNvSpPr>
            <a:spLocks noGrp="1"/>
          </p:cNvSpPr>
          <p:nvPr>
            <p:ph type="ftr" sz="quarter" idx="11"/>
          </p:nvPr>
        </p:nvSpPr>
        <p:spPr>
          <a:xfrm>
            <a:off x="609599" y="6492877"/>
            <a:ext cx="4622973" cy="365125"/>
          </a:xfrm>
        </p:spPr>
        <p:txBody>
          <a:bodyPr/>
          <a:lstStyle/>
          <a:p>
            <a:r>
              <a:rPr lang="en-US" dirty="0" smtClean="0"/>
              <a:t>Hot Side Oxidation</a:t>
            </a:r>
            <a:endParaRPr lang="en-US" dirty="0"/>
          </a:p>
        </p:txBody>
      </p:sp>
      <p:sp>
        <p:nvSpPr>
          <p:cNvPr id="10" name="Slide Number Placeholder 5"/>
          <p:cNvSpPr>
            <a:spLocks noGrp="1"/>
          </p:cNvSpPr>
          <p:nvPr>
            <p:ph type="sldNum" sz="quarter" idx="12"/>
          </p:nvPr>
        </p:nvSpPr>
        <p:spPr>
          <a:xfrm>
            <a:off x="8621717" y="6492877"/>
            <a:ext cx="512638" cy="365125"/>
          </a:xfrm>
        </p:spPr>
        <p:txBody>
          <a:bodyPr/>
          <a:lstStyle/>
          <a:p>
            <a:fld id="{ECD2CD03-2C00-40DA-93C8-FF06F564A60A}" type="slidenum">
              <a:rPr lang="en-US" smtClean="0"/>
              <a:t>‹#›</a:t>
            </a:fld>
            <a:endParaRPr lang="en-US" dirty="0"/>
          </a:p>
        </p:txBody>
      </p:sp>
    </p:spTree>
    <p:extLst>
      <p:ext uri="{BB962C8B-B14F-4D97-AF65-F5344CB8AC3E}">
        <p14:creationId xmlns:p14="http://schemas.microsoft.com/office/powerpoint/2010/main" val="365411081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8"/>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8"/>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Date Placeholder 3"/>
          <p:cNvSpPr>
            <a:spLocks noGrp="1"/>
          </p:cNvSpPr>
          <p:nvPr>
            <p:ph type="dt" sz="half" idx="10"/>
          </p:nvPr>
        </p:nvSpPr>
        <p:spPr>
          <a:xfrm>
            <a:off x="7696200" y="6492877"/>
            <a:ext cx="843142" cy="365125"/>
          </a:xfrm>
        </p:spPr>
        <p:txBody>
          <a:bodyPr/>
          <a:lstStyle/>
          <a:p>
            <a:fld id="{F5AF77B4-2E1F-4923-A735-AB327222E112}" type="datetime1">
              <a:rPr lang="en-US" smtClean="0"/>
              <a:t>13-Sep-17</a:t>
            </a:fld>
            <a:endParaRPr lang="en-US" dirty="0"/>
          </a:p>
        </p:txBody>
      </p:sp>
      <p:sp>
        <p:nvSpPr>
          <p:cNvPr id="11" name="Footer Placeholder 4"/>
          <p:cNvSpPr>
            <a:spLocks noGrp="1"/>
          </p:cNvSpPr>
          <p:nvPr>
            <p:ph type="ftr" sz="quarter" idx="11"/>
          </p:nvPr>
        </p:nvSpPr>
        <p:spPr>
          <a:xfrm>
            <a:off x="609599" y="6492877"/>
            <a:ext cx="4622973" cy="365125"/>
          </a:xfrm>
        </p:spPr>
        <p:txBody>
          <a:bodyPr/>
          <a:lstStyle/>
          <a:p>
            <a:r>
              <a:rPr lang="en-US" dirty="0" smtClean="0"/>
              <a:t>Hot Side Oxidation</a:t>
            </a:r>
            <a:endParaRPr lang="en-US" dirty="0"/>
          </a:p>
        </p:txBody>
      </p:sp>
      <p:sp>
        <p:nvSpPr>
          <p:cNvPr id="12" name="Slide Number Placeholder 5"/>
          <p:cNvSpPr>
            <a:spLocks noGrp="1"/>
          </p:cNvSpPr>
          <p:nvPr>
            <p:ph type="sldNum" sz="quarter" idx="12"/>
          </p:nvPr>
        </p:nvSpPr>
        <p:spPr>
          <a:xfrm>
            <a:off x="8621717" y="6492877"/>
            <a:ext cx="512638" cy="365125"/>
          </a:xfrm>
        </p:spPr>
        <p:txBody>
          <a:bodyPr/>
          <a:lstStyle/>
          <a:p>
            <a:fld id="{ECD2CD03-2C00-40DA-93C8-FF06F564A60A}" type="slidenum">
              <a:rPr lang="en-US" smtClean="0"/>
              <a:t>‹#›</a:t>
            </a:fld>
            <a:endParaRPr lang="en-US" dirty="0"/>
          </a:p>
        </p:txBody>
      </p:sp>
    </p:spTree>
    <p:extLst>
      <p:ext uri="{BB962C8B-B14F-4D97-AF65-F5344CB8AC3E}">
        <p14:creationId xmlns:p14="http://schemas.microsoft.com/office/powerpoint/2010/main" val="115792565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6347714" cy="1320800"/>
          </a:xfrm>
        </p:spPr>
        <p:txBody>
          <a:bodyPr/>
          <a:lstStyle/>
          <a:p>
            <a:r>
              <a:rPr lang="en-US" dirty="0" smtClean="0"/>
              <a:t>Click to edit Master title style</a:t>
            </a:r>
            <a:endParaRPr lang="en-US" dirty="0"/>
          </a:p>
        </p:txBody>
      </p:sp>
      <p:sp>
        <p:nvSpPr>
          <p:cNvPr id="6" name="Date Placeholder 3"/>
          <p:cNvSpPr>
            <a:spLocks noGrp="1"/>
          </p:cNvSpPr>
          <p:nvPr>
            <p:ph type="dt" sz="half" idx="10"/>
          </p:nvPr>
        </p:nvSpPr>
        <p:spPr>
          <a:xfrm>
            <a:off x="7696200" y="6492877"/>
            <a:ext cx="843142" cy="365125"/>
          </a:xfrm>
        </p:spPr>
        <p:txBody>
          <a:bodyPr/>
          <a:lstStyle/>
          <a:p>
            <a:fld id="{80C1E7DC-0B0D-47DD-8386-AFDF22B0821A}" type="datetime1">
              <a:rPr lang="en-US" smtClean="0"/>
              <a:t>13-Sep-17</a:t>
            </a:fld>
            <a:endParaRPr lang="en-US" dirty="0"/>
          </a:p>
        </p:txBody>
      </p:sp>
      <p:sp>
        <p:nvSpPr>
          <p:cNvPr id="7" name="Footer Placeholder 4"/>
          <p:cNvSpPr>
            <a:spLocks noGrp="1"/>
          </p:cNvSpPr>
          <p:nvPr>
            <p:ph type="ftr" sz="quarter" idx="11"/>
          </p:nvPr>
        </p:nvSpPr>
        <p:spPr>
          <a:xfrm>
            <a:off x="609599" y="6492877"/>
            <a:ext cx="4622973" cy="365125"/>
          </a:xfrm>
        </p:spPr>
        <p:txBody>
          <a:bodyPr/>
          <a:lstStyle/>
          <a:p>
            <a:r>
              <a:rPr lang="en-US" dirty="0" smtClean="0"/>
              <a:t>Hot Side Oxidation</a:t>
            </a:r>
            <a:endParaRPr lang="en-US" dirty="0"/>
          </a:p>
        </p:txBody>
      </p:sp>
      <p:sp>
        <p:nvSpPr>
          <p:cNvPr id="8" name="Slide Number Placeholder 5"/>
          <p:cNvSpPr>
            <a:spLocks noGrp="1"/>
          </p:cNvSpPr>
          <p:nvPr>
            <p:ph type="sldNum" sz="quarter" idx="12"/>
          </p:nvPr>
        </p:nvSpPr>
        <p:spPr>
          <a:xfrm>
            <a:off x="8621717" y="6492877"/>
            <a:ext cx="512638" cy="365125"/>
          </a:xfrm>
        </p:spPr>
        <p:txBody>
          <a:bodyPr/>
          <a:lstStyle/>
          <a:p>
            <a:fld id="{ECD2CD03-2C00-40DA-93C8-FF06F564A60A}" type="slidenum">
              <a:rPr lang="en-US" smtClean="0"/>
              <a:t>‹#›</a:t>
            </a:fld>
            <a:endParaRPr lang="en-US" dirty="0"/>
          </a:p>
        </p:txBody>
      </p:sp>
    </p:spTree>
    <p:extLst>
      <p:ext uri="{BB962C8B-B14F-4D97-AF65-F5344CB8AC3E}">
        <p14:creationId xmlns:p14="http://schemas.microsoft.com/office/powerpoint/2010/main" val="68721230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10"/>
          </p:nvPr>
        </p:nvSpPr>
        <p:spPr>
          <a:xfrm>
            <a:off x="7696200" y="6492877"/>
            <a:ext cx="843142" cy="365125"/>
          </a:xfrm>
        </p:spPr>
        <p:txBody>
          <a:bodyPr/>
          <a:lstStyle/>
          <a:p>
            <a:fld id="{77FDF410-0BB2-4B9C-9EDE-777EC379293B}" type="datetime1">
              <a:rPr lang="en-US" smtClean="0"/>
              <a:t>13-Sep-17</a:t>
            </a:fld>
            <a:endParaRPr lang="en-US" dirty="0"/>
          </a:p>
        </p:txBody>
      </p:sp>
      <p:sp>
        <p:nvSpPr>
          <p:cNvPr id="6" name="Footer Placeholder 4"/>
          <p:cNvSpPr>
            <a:spLocks noGrp="1"/>
          </p:cNvSpPr>
          <p:nvPr>
            <p:ph type="ftr" sz="quarter" idx="11"/>
          </p:nvPr>
        </p:nvSpPr>
        <p:spPr>
          <a:xfrm>
            <a:off x="609599" y="6492877"/>
            <a:ext cx="4622973" cy="365125"/>
          </a:xfrm>
        </p:spPr>
        <p:txBody>
          <a:bodyPr/>
          <a:lstStyle/>
          <a:p>
            <a:r>
              <a:rPr lang="en-US" dirty="0" smtClean="0"/>
              <a:t>Hot Side Oxidation</a:t>
            </a:r>
            <a:endParaRPr lang="en-US" dirty="0"/>
          </a:p>
        </p:txBody>
      </p:sp>
      <p:sp>
        <p:nvSpPr>
          <p:cNvPr id="7" name="Slide Number Placeholder 5"/>
          <p:cNvSpPr>
            <a:spLocks noGrp="1"/>
          </p:cNvSpPr>
          <p:nvPr>
            <p:ph type="sldNum" sz="quarter" idx="12"/>
          </p:nvPr>
        </p:nvSpPr>
        <p:spPr>
          <a:xfrm>
            <a:off x="8621717" y="6492877"/>
            <a:ext cx="512638" cy="365125"/>
          </a:xfrm>
        </p:spPr>
        <p:txBody>
          <a:bodyPr/>
          <a:lstStyle/>
          <a:p>
            <a:fld id="{ECD2CD03-2C00-40DA-93C8-FF06F564A60A}" type="slidenum">
              <a:rPr lang="en-US" smtClean="0"/>
              <a:t>‹#›</a:t>
            </a:fld>
            <a:endParaRPr lang="en-US" dirty="0"/>
          </a:p>
        </p:txBody>
      </p:sp>
    </p:spTree>
    <p:extLst>
      <p:ext uri="{BB962C8B-B14F-4D97-AF65-F5344CB8AC3E}">
        <p14:creationId xmlns:p14="http://schemas.microsoft.com/office/powerpoint/2010/main" val="406347737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1_Blank">
    <p:bg>
      <p:bgRef idx="1003">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633865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6" y="514927"/>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600"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smtClean="0"/>
              <a:t>Click to edit Master text styles</a:t>
            </a:r>
          </a:p>
        </p:txBody>
      </p:sp>
      <p:sp>
        <p:nvSpPr>
          <p:cNvPr id="11" name="Date Placeholder 10"/>
          <p:cNvSpPr>
            <a:spLocks noGrp="1"/>
          </p:cNvSpPr>
          <p:nvPr>
            <p:ph type="dt" sz="half" idx="10"/>
          </p:nvPr>
        </p:nvSpPr>
        <p:spPr/>
        <p:txBody>
          <a:bodyPr/>
          <a:lstStyle/>
          <a:p>
            <a:fld id="{37425BEC-2BC6-4197-8069-1222F0C8FDCD}" type="datetime1">
              <a:rPr lang="en-US" smtClean="0"/>
              <a:t>13-Sep-17</a:t>
            </a:fld>
            <a:endParaRPr lang="en-US" dirty="0"/>
          </a:p>
        </p:txBody>
      </p:sp>
      <p:sp>
        <p:nvSpPr>
          <p:cNvPr id="12" name="Footer Placeholder 11"/>
          <p:cNvSpPr>
            <a:spLocks noGrp="1"/>
          </p:cNvSpPr>
          <p:nvPr>
            <p:ph type="ftr" sz="quarter" idx="11"/>
          </p:nvPr>
        </p:nvSpPr>
        <p:spPr/>
        <p:txBody>
          <a:bodyPr/>
          <a:lstStyle/>
          <a:p>
            <a:r>
              <a:rPr lang="en-US" dirty="0" smtClean="0"/>
              <a:t>Hot Side Oxidation</a:t>
            </a:r>
            <a:endParaRPr lang="en-US" dirty="0"/>
          </a:p>
        </p:txBody>
      </p:sp>
      <p:sp>
        <p:nvSpPr>
          <p:cNvPr id="13" name="Slide Number Placeholder 12"/>
          <p:cNvSpPr>
            <a:spLocks noGrp="1"/>
          </p:cNvSpPr>
          <p:nvPr>
            <p:ph type="sldNum" sz="quarter" idx="12"/>
          </p:nvPr>
        </p:nvSpPr>
        <p:spPr/>
        <p:txBody>
          <a:bodyPr/>
          <a:lstStyle/>
          <a:p>
            <a:fld id="{ECD2CD03-2C00-40DA-93C8-FF06F564A60A}" type="slidenum">
              <a:rPr lang="en-US" smtClean="0"/>
              <a:t>‹#›</a:t>
            </a:fld>
            <a:endParaRPr lang="en-US" dirty="0"/>
          </a:p>
        </p:txBody>
      </p:sp>
    </p:spTree>
    <p:extLst>
      <p:ext uri="{BB962C8B-B14F-4D97-AF65-F5344CB8AC3E}">
        <p14:creationId xmlns:p14="http://schemas.microsoft.com/office/powerpoint/2010/main" val="156237668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600"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609600"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53DD76-26C9-4C1D-A42C-9CB395ED191C}" type="datetime1">
              <a:rPr lang="en-US" smtClean="0"/>
              <a:t>13-Sep-17</a:t>
            </a:fld>
            <a:endParaRPr lang="en-US" dirty="0"/>
          </a:p>
        </p:txBody>
      </p:sp>
      <p:sp>
        <p:nvSpPr>
          <p:cNvPr id="7" name="Slide Number Placeholder 6"/>
          <p:cNvSpPr>
            <a:spLocks noGrp="1"/>
          </p:cNvSpPr>
          <p:nvPr>
            <p:ph type="sldNum" sz="quarter" idx="12"/>
          </p:nvPr>
        </p:nvSpPr>
        <p:spPr/>
        <p:txBody>
          <a:bodyPr/>
          <a:lstStyle/>
          <a:p>
            <a:fld id="{ECD2CD03-2C00-40DA-93C8-FF06F564A60A}" type="slidenum">
              <a:rPr lang="en-US" smtClean="0"/>
              <a:t>‹#›</a:t>
            </a:fld>
            <a:endParaRPr lang="en-US" dirty="0"/>
          </a:p>
        </p:txBody>
      </p:sp>
      <p:sp>
        <p:nvSpPr>
          <p:cNvPr id="8" name="Footer Placeholder 4"/>
          <p:cNvSpPr>
            <a:spLocks noGrp="1"/>
          </p:cNvSpPr>
          <p:nvPr>
            <p:ph type="ftr" sz="quarter" idx="11"/>
          </p:nvPr>
        </p:nvSpPr>
        <p:spPr>
          <a:xfrm>
            <a:off x="609599" y="6492877"/>
            <a:ext cx="4622973" cy="365125"/>
          </a:xfrm>
        </p:spPr>
        <p:txBody>
          <a:bodyPr/>
          <a:lstStyle/>
          <a:p>
            <a:r>
              <a:rPr lang="en-US" dirty="0" smtClean="0"/>
              <a:t>Hot Side Oxidation</a:t>
            </a:r>
            <a:endParaRPr lang="en-US" dirty="0"/>
          </a:p>
        </p:txBody>
      </p:sp>
    </p:spTree>
    <p:extLst>
      <p:ext uri="{BB962C8B-B14F-4D97-AF65-F5344CB8AC3E}">
        <p14:creationId xmlns:p14="http://schemas.microsoft.com/office/powerpoint/2010/main" val="147715295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1"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4CDA77-1E9E-4962-BBD9-CB0084F86A7D}"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a:t>
            </a:fld>
            <a:endParaRPr lang="en-US" dirty="0"/>
          </a:p>
        </p:txBody>
      </p:sp>
    </p:spTree>
    <p:extLst>
      <p:ext uri="{BB962C8B-B14F-4D97-AF65-F5344CB8AC3E}">
        <p14:creationId xmlns:p14="http://schemas.microsoft.com/office/powerpoint/2010/main" val="79864144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6"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5"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9"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24" name="TextBox 23"/>
          <p:cNvSpPr txBox="1"/>
          <p:nvPr/>
        </p:nvSpPr>
        <p:spPr>
          <a:xfrm>
            <a:off x="482712"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700"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0" name="Date Placeholder 3"/>
          <p:cNvSpPr>
            <a:spLocks noGrp="1"/>
          </p:cNvSpPr>
          <p:nvPr>
            <p:ph type="dt" sz="half" idx="10"/>
          </p:nvPr>
        </p:nvSpPr>
        <p:spPr>
          <a:xfrm>
            <a:off x="7696200" y="6492877"/>
            <a:ext cx="843142" cy="365125"/>
          </a:xfrm>
        </p:spPr>
        <p:txBody>
          <a:bodyPr/>
          <a:lstStyle/>
          <a:p>
            <a:fld id="{DC365AB7-4895-4841-BE7A-5A952043A26C}" type="datetime1">
              <a:rPr lang="en-US" smtClean="0"/>
              <a:t>13-Sep-17</a:t>
            </a:fld>
            <a:endParaRPr lang="en-US" dirty="0"/>
          </a:p>
        </p:txBody>
      </p:sp>
      <p:sp>
        <p:nvSpPr>
          <p:cNvPr id="11" name="Footer Placeholder 4"/>
          <p:cNvSpPr>
            <a:spLocks noGrp="1"/>
          </p:cNvSpPr>
          <p:nvPr>
            <p:ph type="ftr" sz="quarter" idx="11"/>
          </p:nvPr>
        </p:nvSpPr>
        <p:spPr>
          <a:xfrm>
            <a:off x="609599" y="6492877"/>
            <a:ext cx="4622973" cy="365125"/>
          </a:xfrm>
        </p:spPr>
        <p:txBody>
          <a:bodyPr/>
          <a:lstStyle/>
          <a:p>
            <a:r>
              <a:rPr lang="en-US" dirty="0" smtClean="0"/>
              <a:t>Hot Side Oxidation</a:t>
            </a:r>
            <a:endParaRPr lang="en-US" dirty="0"/>
          </a:p>
        </p:txBody>
      </p:sp>
      <p:sp>
        <p:nvSpPr>
          <p:cNvPr id="12" name="Slide Number Placeholder 5"/>
          <p:cNvSpPr>
            <a:spLocks noGrp="1"/>
          </p:cNvSpPr>
          <p:nvPr>
            <p:ph type="sldNum" sz="quarter" idx="12"/>
          </p:nvPr>
        </p:nvSpPr>
        <p:spPr>
          <a:xfrm>
            <a:off x="8621717" y="6492877"/>
            <a:ext cx="512638" cy="365125"/>
          </a:xfrm>
        </p:spPr>
        <p:txBody>
          <a:bodyPr/>
          <a:lstStyle/>
          <a:p>
            <a:fld id="{ECD2CD03-2C00-40DA-93C8-FF06F564A60A}" type="slidenum">
              <a:rPr lang="en-US" smtClean="0"/>
              <a:t>‹#›</a:t>
            </a:fld>
            <a:endParaRPr lang="en-US" dirty="0"/>
          </a:p>
        </p:txBody>
      </p:sp>
    </p:spTree>
    <p:extLst>
      <p:ext uri="{BB962C8B-B14F-4D97-AF65-F5344CB8AC3E}">
        <p14:creationId xmlns:p14="http://schemas.microsoft.com/office/powerpoint/2010/main" val="60613684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9"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9"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1D2D7A-0118-4ED3-B04D-E982298F539F}" type="datetime1">
              <a:rPr lang="en-US" smtClean="0"/>
              <a:t>13-Sep-17</a:t>
            </a:fld>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a:t>
            </a:fld>
            <a:endParaRPr lang="en-US" dirty="0"/>
          </a:p>
        </p:txBody>
      </p:sp>
      <p:sp>
        <p:nvSpPr>
          <p:cNvPr id="7" name="Footer Placeholder 4"/>
          <p:cNvSpPr>
            <a:spLocks noGrp="1"/>
          </p:cNvSpPr>
          <p:nvPr>
            <p:ph type="ftr" sz="quarter" idx="11"/>
          </p:nvPr>
        </p:nvSpPr>
        <p:spPr>
          <a:xfrm>
            <a:off x="609599" y="6477002"/>
            <a:ext cx="4622973" cy="365125"/>
          </a:xfrm>
        </p:spPr>
        <p:txBody>
          <a:bodyPr/>
          <a:lstStyle/>
          <a:p>
            <a:r>
              <a:rPr lang="en-US" dirty="0" smtClean="0"/>
              <a:t>Hot Side Oxidation</a:t>
            </a:r>
            <a:endParaRPr lang="en-US" dirty="0"/>
          </a:p>
        </p:txBody>
      </p:sp>
    </p:spTree>
    <p:extLst>
      <p:ext uri="{BB962C8B-B14F-4D97-AF65-F5344CB8AC3E}">
        <p14:creationId xmlns:p14="http://schemas.microsoft.com/office/powerpoint/2010/main" val="56039980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6"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9"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C2C93C-F153-426D-965F-6D161D6476A0}" type="datetime1">
              <a:rPr lang="en-US" smtClean="0"/>
              <a:t>13-Sep-17</a:t>
            </a:fld>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a:t>
            </a:fld>
            <a:endParaRPr lang="en-US" dirty="0"/>
          </a:p>
        </p:txBody>
      </p:sp>
      <p:sp>
        <p:nvSpPr>
          <p:cNvPr id="24" name="TextBox 23"/>
          <p:cNvSpPr txBox="1"/>
          <p:nvPr/>
        </p:nvSpPr>
        <p:spPr>
          <a:xfrm>
            <a:off x="482712"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6747700"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0" name="Footer Placeholder 4"/>
          <p:cNvSpPr>
            <a:spLocks noGrp="1"/>
          </p:cNvSpPr>
          <p:nvPr>
            <p:ph type="ftr" sz="quarter" idx="11"/>
          </p:nvPr>
        </p:nvSpPr>
        <p:spPr>
          <a:xfrm>
            <a:off x="609599" y="6492877"/>
            <a:ext cx="4622973" cy="365125"/>
          </a:xfrm>
        </p:spPr>
        <p:txBody>
          <a:bodyPr/>
          <a:lstStyle/>
          <a:p>
            <a:r>
              <a:rPr lang="en-US" dirty="0" smtClean="0"/>
              <a:t>Hot Side Oxidation</a:t>
            </a:r>
            <a:endParaRPr lang="en-US" dirty="0"/>
          </a:p>
        </p:txBody>
      </p:sp>
    </p:spTree>
    <p:extLst>
      <p:ext uri="{BB962C8B-B14F-4D97-AF65-F5344CB8AC3E}">
        <p14:creationId xmlns:p14="http://schemas.microsoft.com/office/powerpoint/2010/main" val="1281088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9"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9"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8" name="Date Placeholder 3"/>
          <p:cNvSpPr>
            <a:spLocks noGrp="1"/>
          </p:cNvSpPr>
          <p:nvPr>
            <p:ph type="dt" sz="half" idx="10"/>
          </p:nvPr>
        </p:nvSpPr>
        <p:spPr>
          <a:xfrm>
            <a:off x="7696200" y="6492877"/>
            <a:ext cx="843142" cy="365125"/>
          </a:xfrm>
        </p:spPr>
        <p:txBody>
          <a:bodyPr/>
          <a:lstStyle/>
          <a:p>
            <a:fld id="{C58AB245-4D94-4C80-ABF7-076CE5441229}" type="datetime1">
              <a:rPr lang="en-US" smtClean="0"/>
              <a:t>13-Sep-17</a:t>
            </a:fld>
            <a:endParaRPr lang="en-US" dirty="0"/>
          </a:p>
        </p:txBody>
      </p:sp>
      <p:sp>
        <p:nvSpPr>
          <p:cNvPr id="9" name="Footer Placeholder 4"/>
          <p:cNvSpPr>
            <a:spLocks noGrp="1"/>
          </p:cNvSpPr>
          <p:nvPr>
            <p:ph type="ftr" sz="quarter" idx="11"/>
          </p:nvPr>
        </p:nvSpPr>
        <p:spPr>
          <a:xfrm>
            <a:off x="609599" y="6492877"/>
            <a:ext cx="4622973" cy="365125"/>
          </a:xfrm>
        </p:spPr>
        <p:txBody>
          <a:bodyPr/>
          <a:lstStyle/>
          <a:p>
            <a:r>
              <a:rPr lang="en-US" dirty="0" smtClean="0"/>
              <a:t>Hot Side Oxidation</a:t>
            </a:r>
            <a:endParaRPr lang="en-US" dirty="0"/>
          </a:p>
        </p:txBody>
      </p:sp>
      <p:sp>
        <p:nvSpPr>
          <p:cNvPr id="10" name="Slide Number Placeholder 5"/>
          <p:cNvSpPr>
            <a:spLocks noGrp="1"/>
          </p:cNvSpPr>
          <p:nvPr>
            <p:ph type="sldNum" sz="quarter" idx="12"/>
          </p:nvPr>
        </p:nvSpPr>
        <p:spPr>
          <a:xfrm>
            <a:off x="8621717" y="6492877"/>
            <a:ext cx="512638" cy="365125"/>
          </a:xfrm>
        </p:spPr>
        <p:txBody>
          <a:bodyPr/>
          <a:lstStyle/>
          <a:p>
            <a:fld id="{ECD2CD03-2C00-40DA-93C8-FF06F564A60A}" type="slidenum">
              <a:rPr lang="en-US" smtClean="0"/>
              <a:t>‹#›</a:t>
            </a:fld>
            <a:endParaRPr lang="en-US" dirty="0"/>
          </a:p>
        </p:txBody>
      </p:sp>
    </p:spTree>
    <p:extLst>
      <p:ext uri="{BB962C8B-B14F-4D97-AF65-F5344CB8AC3E}">
        <p14:creationId xmlns:p14="http://schemas.microsoft.com/office/powerpoint/2010/main" val="975618681"/>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0308D5-AD2F-4548-AABC-2A5A2FECEBC2}" type="datetime1">
              <a:rPr lang="en-US" smtClean="0"/>
              <a:t>13-Sep-17</a:t>
            </a:fld>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a:t>
            </a:fld>
            <a:endParaRPr lang="en-US" dirty="0"/>
          </a:p>
        </p:txBody>
      </p:sp>
      <p:sp>
        <p:nvSpPr>
          <p:cNvPr id="7" name="Footer Placeholder 4"/>
          <p:cNvSpPr>
            <a:spLocks noGrp="1"/>
          </p:cNvSpPr>
          <p:nvPr>
            <p:ph type="ftr" sz="quarter" idx="11"/>
          </p:nvPr>
        </p:nvSpPr>
        <p:spPr>
          <a:xfrm>
            <a:off x="609599" y="6492877"/>
            <a:ext cx="4622973" cy="365125"/>
          </a:xfrm>
        </p:spPr>
        <p:txBody>
          <a:bodyPr/>
          <a:lstStyle/>
          <a:p>
            <a:r>
              <a:rPr lang="en-US" dirty="0" smtClean="0"/>
              <a:t>Hot Side Oxidation</a:t>
            </a:r>
            <a:endParaRPr lang="en-US" dirty="0"/>
          </a:p>
        </p:txBody>
      </p:sp>
    </p:spTree>
    <p:extLst>
      <p:ext uri="{BB962C8B-B14F-4D97-AF65-F5344CB8AC3E}">
        <p14:creationId xmlns:p14="http://schemas.microsoft.com/office/powerpoint/2010/main" val="838566681"/>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2"/>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600" y="609602"/>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0889EFC-9DC9-4182-9056-A53134BA8AFE}" type="datetime1">
              <a:rPr lang="en-US" smtClean="0"/>
              <a:t>13-Sep-17</a:t>
            </a:fld>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a:t>
            </a:fld>
            <a:endParaRPr lang="en-US" dirty="0"/>
          </a:p>
        </p:txBody>
      </p:sp>
      <p:sp>
        <p:nvSpPr>
          <p:cNvPr id="7" name="Footer Placeholder 4"/>
          <p:cNvSpPr>
            <a:spLocks noGrp="1"/>
          </p:cNvSpPr>
          <p:nvPr>
            <p:ph type="ftr" sz="quarter" idx="11"/>
          </p:nvPr>
        </p:nvSpPr>
        <p:spPr>
          <a:xfrm>
            <a:off x="609599" y="6492877"/>
            <a:ext cx="4622973" cy="365125"/>
          </a:xfrm>
        </p:spPr>
        <p:txBody>
          <a:bodyPr/>
          <a:lstStyle/>
          <a:p>
            <a:r>
              <a:rPr lang="en-US" dirty="0" smtClean="0"/>
              <a:t>Hot Side Oxidation</a:t>
            </a:r>
            <a:endParaRPr lang="en-US" dirty="0"/>
          </a:p>
        </p:txBody>
      </p:sp>
    </p:spTree>
    <p:extLst>
      <p:ext uri="{BB962C8B-B14F-4D97-AF65-F5344CB8AC3E}">
        <p14:creationId xmlns:p14="http://schemas.microsoft.com/office/powerpoint/2010/main" val="111064708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17" name="Group 16"/>
          <p:cNvGrpSpPr/>
          <p:nvPr/>
        </p:nvGrpSpPr>
        <p:grpSpPr>
          <a:xfrm>
            <a:off x="-8466" y="-17433"/>
            <a:ext cx="9171317" cy="6874935"/>
            <a:chOff x="-8467" y="-8468"/>
            <a:chExt cx="9171317" cy="6874935"/>
          </a:xfrm>
        </p:grpSpPr>
        <p:cxnSp>
          <p:nvCxnSpPr>
            <p:cNvPr id="7" name="Straight Connector 6"/>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50000"/>
                <a:alpha val="7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600" y="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371600"/>
            <a:ext cx="6347714"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158773" y="6492876"/>
            <a:ext cx="76694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D922097-A182-4A7E-9BB4-FA90EBA2D453}" type="datetime1">
              <a:rPr lang="en-US" smtClean="0"/>
              <a:t>13-Sep-17</a:t>
            </a:fld>
            <a:endParaRPr lang="en-US" dirty="0"/>
          </a:p>
        </p:txBody>
      </p:sp>
      <p:sp>
        <p:nvSpPr>
          <p:cNvPr id="5" name="Footer Placeholder 4"/>
          <p:cNvSpPr>
            <a:spLocks noGrp="1"/>
          </p:cNvSpPr>
          <p:nvPr>
            <p:ph type="ftr" sz="quarter" idx="3"/>
          </p:nvPr>
        </p:nvSpPr>
        <p:spPr>
          <a:xfrm>
            <a:off x="609599" y="6492877"/>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dirty="0" smtClean="0"/>
              <a:t>Hot Side Oxidation</a:t>
            </a:r>
            <a:endParaRPr lang="en-US" dirty="0"/>
          </a:p>
        </p:txBody>
      </p:sp>
      <p:sp>
        <p:nvSpPr>
          <p:cNvPr id="6" name="Slide Number Placeholder 5"/>
          <p:cNvSpPr>
            <a:spLocks noGrp="1"/>
          </p:cNvSpPr>
          <p:nvPr>
            <p:ph type="sldNum" sz="quarter" idx="4"/>
          </p:nvPr>
        </p:nvSpPr>
        <p:spPr>
          <a:xfrm>
            <a:off x="8558403" y="6492875"/>
            <a:ext cx="512638"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ECD2CD03-2C00-40DA-93C8-FF06F564A60A}" type="slidenum">
              <a:rPr lang="en-US" smtClean="0"/>
              <a:t>‹#›</a:t>
            </a:fld>
            <a:endParaRPr lang="en-US" dirty="0"/>
          </a:p>
        </p:txBody>
      </p:sp>
    </p:spTree>
    <p:extLst>
      <p:ext uri="{BB962C8B-B14F-4D97-AF65-F5344CB8AC3E}">
        <p14:creationId xmlns:p14="http://schemas.microsoft.com/office/powerpoint/2010/main" val="869084164"/>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78" r:id="rId8"/>
    <p:sldLayoutId id="2147483769" r:id="rId9"/>
    <p:sldLayoutId id="2147483770" r:id="rId10"/>
    <p:sldLayoutId id="2147483771" r:id="rId11"/>
    <p:sldLayoutId id="2147483772" r:id="rId12"/>
    <p:sldLayoutId id="2147483773" r:id="rId13"/>
    <p:sldLayoutId id="2147483774" r:id="rId14"/>
    <p:sldLayoutId id="2147483775" r:id="rId15"/>
    <p:sldLayoutId id="2147483776" r:id="rId16"/>
    <p:sldLayoutId id="2147483777" r:id="rId17"/>
  </p:sldLayoutIdLst>
  <p:timing>
    <p:tnLst>
      <p:par>
        <p:cTn id="1" dur="indefinite" restart="never" nodeType="tmRoot"/>
      </p:par>
    </p:tnLst>
  </p:timing>
  <p:hf hdr="0"/>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diagramData" Target="../diagrams/data13.xml"/><Relationship Id="rId3" Type="http://schemas.openxmlformats.org/officeDocument/2006/relationships/diagramData" Target="../diagrams/data12.xml"/><Relationship Id="rId7" Type="http://schemas.microsoft.com/office/2007/relationships/diagramDrawing" Target="../diagrams/drawing12.xml"/><Relationship Id="rId12" Type="http://schemas.microsoft.com/office/2007/relationships/diagramDrawing" Target="../diagrams/drawing13.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12.xml"/><Relationship Id="rId11" Type="http://schemas.openxmlformats.org/officeDocument/2006/relationships/diagramColors" Target="../diagrams/colors13.xml"/><Relationship Id="rId5" Type="http://schemas.openxmlformats.org/officeDocument/2006/relationships/diagramQuickStyle" Target="../diagrams/quickStyle12.xml"/><Relationship Id="rId10" Type="http://schemas.openxmlformats.org/officeDocument/2006/relationships/diagramQuickStyle" Target="../diagrams/quickStyle13.xml"/><Relationship Id="rId4" Type="http://schemas.openxmlformats.org/officeDocument/2006/relationships/diagramLayout" Target="../diagrams/layout12.xml"/><Relationship Id="rId9" Type="http://schemas.openxmlformats.org/officeDocument/2006/relationships/diagramLayout" Target="../diagrams/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8" Type="http://schemas.openxmlformats.org/officeDocument/2006/relationships/diagramData" Target="../diagrams/data15.xml"/><Relationship Id="rId3" Type="http://schemas.openxmlformats.org/officeDocument/2006/relationships/diagramData" Target="../diagrams/data14.xml"/><Relationship Id="rId7" Type="http://schemas.microsoft.com/office/2007/relationships/diagramDrawing" Target="../diagrams/drawing14.xml"/><Relationship Id="rId12" Type="http://schemas.microsoft.com/office/2007/relationships/diagramDrawing" Target="../diagrams/drawing15.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14.xml"/><Relationship Id="rId11" Type="http://schemas.openxmlformats.org/officeDocument/2006/relationships/diagramColors" Target="../diagrams/colors15.xml"/><Relationship Id="rId5" Type="http://schemas.openxmlformats.org/officeDocument/2006/relationships/diagramQuickStyle" Target="../diagrams/quickStyle14.xml"/><Relationship Id="rId10" Type="http://schemas.openxmlformats.org/officeDocument/2006/relationships/diagramQuickStyle" Target="../diagrams/quickStyle15.xml"/><Relationship Id="rId4" Type="http://schemas.openxmlformats.org/officeDocument/2006/relationships/diagramLayout" Target="../diagrams/layout14.xml"/><Relationship Id="rId9" Type="http://schemas.openxmlformats.org/officeDocument/2006/relationships/diagramLayout" Target="../diagrams/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diagramData" Target="../diagrams/data17.xml"/><Relationship Id="rId3" Type="http://schemas.openxmlformats.org/officeDocument/2006/relationships/diagramData" Target="../diagrams/data16.xml"/><Relationship Id="rId7" Type="http://schemas.microsoft.com/office/2007/relationships/diagramDrawing" Target="../diagrams/drawing16.xml"/><Relationship Id="rId12" Type="http://schemas.microsoft.com/office/2007/relationships/diagramDrawing" Target="../diagrams/drawing17.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Colors" Target="../diagrams/colors16.xml"/><Relationship Id="rId11" Type="http://schemas.openxmlformats.org/officeDocument/2006/relationships/diagramColors" Target="../diagrams/colors17.xml"/><Relationship Id="rId5" Type="http://schemas.openxmlformats.org/officeDocument/2006/relationships/diagramQuickStyle" Target="../diagrams/quickStyle16.xml"/><Relationship Id="rId10" Type="http://schemas.openxmlformats.org/officeDocument/2006/relationships/diagramQuickStyle" Target="../diagrams/quickStyle17.xml"/><Relationship Id="rId4" Type="http://schemas.openxmlformats.org/officeDocument/2006/relationships/diagramLayout" Target="../diagrams/layout16.xml"/><Relationship Id="rId9" Type="http://schemas.openxmlformats.org/officeDocument/2006/relationships/diagramLayout" Target="../diagrams/layout1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51.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diagramColors" Target="../diagrams/colors30.xml"/><Relationship Id="rId5" Type="http://schemas.openxmlformats.org/officeDocument/2006/relationships/diagramQuickStyle" Target="../diagrams/quickStyle30.xml"/><Relationship Id="rId4" Type="http://schemas.openxmlformats.org/officeDocument/2006/relationships/diagramLayout" Target="../diagrams/layout30.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2.xml"/><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58.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2404534"/>
            <a:ext cx="6629400" cy="1646302"/>
          </a:xfrm>
        </p:spPr>
        <p:txBody>
          <a:bodyPr/>
          <a:lstStyle/>
          <a:p>
            <a:pPr algn="ctr"/>
            <a:r>
              <a:rPr lang="en-US" dirty="0" smtClean="0"/>
              <a:t>Hot Side Oxidation</a:t>
            </a:r>
            <a:br>
              <a:rPr lang="en-US" dirty="0" smtClean="0"/>
            </a:br>
            <a:r>
              <a:rPr lang="en-US" dirty="0" smtClean="0"/>
              <a:t>(HSO)</a:t>
            </a:r>
            <a:endParaRPr lang="en-US" dirty="0"/>
          </a:p>
        </p:txBody>
      </p:sp>
      <p:sp>
        <p:nvSpPr>
          <p:cNvPr id="3" name="Subtitle 2"/>
          <p:cNvSpPr>
            <a:spLocks noGrp="1"/>
          </p:cNvSpPr>
          <p:nvPr>
            <p:ph type="subTitle" idx="1"/>
          </p:nvPr>
        </p:nvSpPr>
        <p:spPr>
          <a:xfrm>
            <a:off x="1183681" y="4965236"/>
            <a:ext cx="5826719" cy="444964"/>
          </a:xfrm>
        </p:spPr>
        <p:txBody>
          <a:bodyPr/>
          <a:lstStyle/>
          <a:p>
            <a:r>
              <a:rPr lang="en-US" dirty="0" smtClean="0"/>
              <a:t>Ricardo Fritzsche, Ph.D.</a:t>
            </a:r>
            <a:endParaRPr lang="en-US" dirty="0"/>
          </a:p>
        </p:txBody>
      </p:sp>
    </p:spTree>
    <p:extLst>
      <p:ext uri="{BB962C8B-B14F-4D97-AF65-F5344CB8AC3E}">
        <p14:creationId xmlns:p14="http://schemas.microsoft.com/office/powerpoint/2010/main" val="42342903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sz="4000" dirty="0" smtClean="0"/>
              <a:t>Shout-out / Thanks</a:t>
            </a:r>
            <a:endParaRPr lang="en-US" sz="4000" dirty="0"/>
          </a:p>
        </p:txBody>
      </p:sp>
      <p:sp>
        <p:nvSpPr>
          <p:cNvPr id="2" name="Date Placeholder 1"/>
          <p:cNvSpPr>
            <a:spLocks noGrp="1"/>
          </p:cNvSpPr>
          <p:nvPr>
            <p:ph type="dt" sz="half" idx="10"/>
          </p:nvPr>
        </p:nvSpPr>
        <p:spPr/>
        <p:txBody>
          <a:bodyPr/>
          <a:lstStyle/>
          <a:p>
            <a:fld id="{986E5332-E854-49C1-AA2E-406494E61B0A}"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2</a:t>
            </a:fld>
            <a:endParaRPr lang="en-US"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446766754"/>
              </p:ext>
            </p:extLst>
          </p:nvPr>
        </p:nvGraphicFramePr>
        <p:xfrm>
          <a:off x="228600" y="838200"/>
          <a:ext cx="84582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94433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graphicEl>
                                              <a:dgm id="{23331CE6-A0A6-4FB3-91E1-F590EDC8394B}"/>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graphicEl>
                                              <a:dgm id="{9CAAA0D9-A2EE-4781-A4B0-976FD6BE8FB7}"/>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graphicEl>
                                              <a:dgm id="{DFED1D25-3021-44FD-8751-3F69DD76DFB2}"/>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graphicEl>
                                              <a:dgm id="{216516DE-3267-4973-9C21-06DC8040509B}"/>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US" sz="4000" dirty="0" smtClean="0"/>
              <a:t>Introduction</a:t>
            </a:r>
            <a:endParaRPr lang="en-US" sz="4000" dirty="0"/>
          </a:p>
        </p:txBody>
      </p:sp>
      <p:sp>
        <p:nvSpPr>
          <p:cNvPr id="2" name="Date Placeholder 1"/>
          <p:cNvSpPr>
            <a:spLocks noGrp="1"/>
          </p:cNvSpPr>
          <p:nvPr>
            <p:ph type="dt" sz="half" idx="10"/>
          </p:nvPr>
        </p:nvSpPr>
        <p:spPr/>
        <p:txBody>
          <a:bodyPr/>
          <a:lstStyle/>
          <a:p>
            <a:fld id="{986E5332-E854-49C1-AA2E-406494E61B0A}"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3</a:t>
            </a:fld>
            <a:endParaRPr lang="en-US"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1434617546"/>
              </p:ext>
            </p:extLst>
          </p:nvPr>
        </p:nvGraphicFramePr>
        <p:xfrm>
          <a:off x="228600" y="838200"/>
          <a:ext cx="84582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51115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graphicEl>
                                              <a:dgm id="{23331CE6-A0A6-4FB3-91E1-F590EDC8394B}"/>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graphicEl>
                                              <a:dgm id="{F8B7355A-90CE-4901-82A3-668E5068DFC8}"/>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graphicEl>
                                              <a:dgm id="{DFED1D25-3021-44FD-8751-3F69DD76DFB2}"/>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graphicEl>
                                              <a:dgm id="{C26BFCC8-7FDC-4160-A4D0-21AFCE6BC5A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graphicEl>
                                              <a:dgm id="{60F99F36-3238-4BC3-8E21-D9A3310AA6A2}"/>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graphicEl>
                                              <a:dgm id="{561D83E1-5088-426D-BCD4-FD0F8662461C}"/>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graphicEl>
                                              <a:dgm id="{10D40DB1-186F-4543-9654-0C256457FC81}"/>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graphicEl>
                                              <a:dgm id="{C9572C02-2FF5-4A7E-A329-64B4DDE7F08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130596" y="2209800"/>
            <a:ext cx="5826719" cy="1981200"/>
          </a:xfrm>
        </p:spPr>
        <p:txBody>
          <a:bodyPr/>
          <a:lstStyle/>
          <a:p>
            <a:pPr lvl="0" algn="ctr"/>
            <a:r>
              <a:rPr lang="en-US" dirty="0"/>
              <a:t>What is HSO and where it fits</a:t>
            </a:r>
          </a:p>
        </p:txBody>
      </p:sp>
    </p:spTree>
    <p:extLst>
      <p:ext uri="{BB962C8B-B14F-4D97-AF65-F5344CB8AC3E}">
        <p14:creationId xmlns:p14="http://schemas.microsoft.com/office/powerpoint/2010/main" val="14613103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4"/>
                                        </p:tgtEl>
                                        <p:attrNameLst>
                                          <p:attrName>ppt_x</p:attrName>
                                        </p:attrNameLst>
                                      </p:cBhvr>
                                      <p:tavLst>
                                        <p:tav tm="0">
                                          <p:val>
                                            <p:strVal val="ppt_x"/>
                                          </p:val>
                                        </p:tav>
                                        <p:tav tm="100000">
                                          <p:val>
                                            <p:strVal val="ppt_x"/>
                                          </p:val>
                                        </p:tav>
                                      </p:tavLst>
                                    </p:anim>
                                    <p:anim calcmode="lin" valueType="num">
                                      <p:cBhvr additive="base">
                                        <p:cTn id="7" dur="500"/>
                                        <p:tgtEl>
                                          <p:spTgt spid="4"/>
                                        </p:tgtEl>
                                        <p:attrNameLst>
                                          <p:attrName>ppt_y</p:attrName>
                                        </p:attrNameLst>
                                      </p:cBhvr>
                                      <p:tavLst>
                                        <p:tav tm="0">
                                          <p:val>
                                            <p:strVal val="ppt_y"/>
                                          </p:val>
                                        </p:tav>
                                        <p:tav tm="100000">
                                          <p:val>
                                            <p:strVal val="1+ppt_h/2"/>
                                          </p:val>
                                        </p:tav>
                                      </p:tavLst>
                                    </p:anim>
                                    <p:set>
                                      <p:cBhvr>
                                        <p:cTn id="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Hot Side Oxidation</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493177828"/>
              </p:ext>
            </p:extLst>
          </p:nvPr>
        </p:nvGraphicFramePr>
        <p:xfrm>
          <a:off x="228600" y="685800"/>
          <a:ext cx="86106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5</a:t>
            </a:fld>
            <a:endParaRPr lang="en-US" dirty="0"/>
          </a:p>
        </p:txBody>
      </p:sp>
    </p:spTree>
    <p:extLst>
      <p:ext uri="{BB962C8B-B14F-4D97-AF65-F5344CB8AC3E}">
        <p14:creationId xmlns:p14="http://schemas.microsoft.com/office/powerpoint/2010/main" val="2725981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835EA46E-350C-4759-AB12-4D17FA2743A9}"/>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401E2410-23E4-4312-A38A-7F6F1A1666E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5240" y="46037"/>
            <a:ext cx="2819400" cy="992454"/>
          </a:xfrm>
        </p:spPr>
        <p:txBody>
          <a:bodyPr>
            <a:noAutofit/>
          </a:bodyPr>
          <a:lstStyle/>
          <a:p>
            <a:r>
              <a:rPr lang="en-US" sz="3200" dirty="0" smtClean="0"/>
              <a:t>Why can HSO </a:t>
            </a:r>
            <a:br>
              <a:rPr lang="en-US" sz="3200" dirty="0" smtClean="0"/>
            </a:br>
            <a:r>
              <a:rPr lang="en-US" sz="3200" dirty="0" smtClean="0"/>
              <a:t>be bad?</a:t>
            </a:r>
            <a:endParaRPr lang="en-US" sz="3200" dirty="0"/>
          </a:p>
        </p:txBody>
      </p:sp>
      <p:grpSp>
        <p:nvGrpSpPr>
          <p:cNvPr id="23" name="Group 22"/>
          <p:cNvGrpSpPr/>
          <p:nvPr/>
        </p:nvGrpSpPr>
        <p:grpSpPr>
          <a:xfrm>
            <a:off x="152400" y="335812"/>
            <a:ext cx="8839200" cy="6174942"/>
            <a:chOff x="152400" y="335812"/>
            <a:chExt cx="8839200" cy="6174942"/>
          </a:xfrm>
        </p:grpSpPr>
        <p:sp>
          <p:nvSpPr>
            <p:cNvPr id="7" name="Rectangle 6"/>
            <p:cNvSpPr/>
            <p:nvPr/>
          </p:nvSpPr>
          <p:spPr>
            <a:xfrm>
              <a:off x="152400" y="6172200"/>
              <a:ext cx="8839200" cy="338554"/>
            </a:xfrm>
            <a:prstGeom prst="rect">
              <a:avLst/>
            </a:prstGeom>
          </p:spPr>
          <p:txBody>
            <a:bodyPr wrap="square">
              <a:spAutoFit/>
            </a:bodyPr>
            <a:lstStyle/>
            <a:p>
              <a:r>
                <a:rPr lang="en-US" sz="1600" dirty="0">
                  <a:solidFill>
                    <a:schemeClr val="bg1">
                      <a:lumMod val="50000"/>
                    </a:schemeClr>
                  </a:solidFill>
                </a:rPr>
                <a:t>Gresser, A. – Stability of Beer – C.16 Handbook of Brewing, H. M. Esslinger (ed.), 2009</a:t>
              </a:r>
            </a:p>
          </p:txBody>
        </p:sp>
        <p:grpSp>
          <p:nvGrpSpPr>
            <p:cNvPr id="2076" name="Group 2075"/>
            <p:cNvGrpSpPr/>
            <p:nvPr/>
          </p:nvGrpSpPr>
          <p:grpSpPr>
            <a:xfrm>
              <a:off x="154172" y="335812"/>
              <a:ext cx="8837428" cy="5683988"/>
              <a:chOff x="154172" y="335812"/>
              <a:chExt cx="8837428" cy="4617188"/>
            </a:xfrm>
          </p:grpSpPr>
          <p:sp>
            <p:nvSpPr>
              <p:cNvPr id="2" name="Rounded Rectangle 1"/>
              <p:cNvSpPr/>
              <p:nvPr/>
            </p:nvSpPr>
            <p:spPr>
              <a:xfrm>
                <a:off x="3471530" y="335812"/>
                <a:ext cx="2286000" cy="5334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400" b="1" dirty="0">
                    <a:latin typeface="Arial Narrow" panose="020B0606020202030204" pitchFamily="34" charset="0"/>
                  </a:rPr>
                  <a:t>Transport storage conditions</a:t>
                </a:r>
              </a:p>
              <a:p>
                <a:pPr algn="ctr"/>
                <a:r>
                  <a:rPr lang="en-US" sz="1400" dirty="0">
                    <a:latin typeface="Arial Narrow" panose="020B0606020202030204" pitchFamily="34" charset="0"/>
                  </a:rPr>
                  <a:t>Time, temperature, light</a:t>
                </a:r>
              </a:p>
            </p:txBody>
          </p:sp>
          <p:sp>
            <p:nvSpPr>
              <p:cNvPr id="8" name="Rounded Rectangle 7"/>
              <p:cNvSpPr/>
              <p:nvPr/>
            </p:nvSpPr>
            <p:spPr>
              <a:xfrm>
                <a:off x="5867400" y="604284"/>
                <a:ext cx="2286000" cy="533400"/>
              </a:xfrm>
              <a:prstGeom prst="roundRect">
                <a:avLst/>
              </a:prstGeom>
              <a:solidFill>
                <a:schemeClr val="accent1">
                  <a:lumMod val="20000"/>
                  <a:lumOff val="80000"/>
                </a:schemeClr>
              </a:solidFill>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400" b="1" dirty="0">
                    <a:latin typeface="Arial Narrow" panose="020B0606020202030204" pitchFamily="34" charset="0"/>
                  </a:rPr>
                  <a:t>Barley </a:t>
                </a:r>
              </a:p>
              <a:p>
                <a:pPr algn="ctr"/>
                <a:r>
                  <a:rPr lang="en-US" sz="1400" dirty="0">
                    <a:latin typeface="Arial Narrow" panose="020B0606020202030204" pitchFamily="34" charset="0"/>
                  </a:rPr>
                  <a:t>Variety, cultivar, harvest year</a:t>
                </a:r>
              </a:p>
            </p:txBody>
          </p:sp>
          <p:sp>
            <p:nvSpPr>
              <p:cNvPr id="9" name="Rounded Rectangle 8"/>
              <p:cNvSpPr/>
              <p:nvPr/>
            </p:nvSpPr>
            <p:spPr>
              <a:xfrm>
                <a:off x="2133600" y="609600"/>
                <a:ext cx="1215656" cy="5334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400" b="1" dirty="0">
                    <a:latin typeface="Arial Narrow" panose="020B0606020202030204" pitchFamily="34" charset="0"/>
                  </a:rPr>
                  <a:t>Vessels</a:t>
                </a:r>
              </a:p>
              <a:p>
                <a:pPr algn="ctr"/>
                <a:r>
                  <a:rPr lang="en-US" sz="1400" dirty="0">
                    <a:latin typeface="Arial Narrow" panose="020B0606020202030204" pitchFamily="34" charset="0"/>
                  </a:rPr>
                  <a:t>Capacity</a:t>
                </a:r>
              </a:p>
            </p:txBody>
          </p:sp>
          <p:sp>
            <p:nvSpPr>
              <p:cNvPr id="10" name="Rounded Rectangle 9"/>
              <p:cNvSpPr/>
              <p:nvPr/>
            </p:nvSpPr>
            <p:spPr>
              <a:xfrm>
                <a:off x="6172200" y="1295400"/>
                <a:ext cx="2286000" cy="533400"/>
              </a:xfrm>
              <a:prstGeom prst="roundRect">
                <a:avLst/>
              </a:prstGeom>
              <a:solidFill>
                <a:schemeClr val="accent1">
                  <a:lumMod val="20000"/>
                  <a:lumOff val="80000"/>
                </a:schemeClr>
              </a:solidFill>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400" b="1" dirty="0">
                    <a:latin typeface="Arial Narrow" panose="020B0606020202030204" pitchFamily="34" charset="0"/>
                  </a:rPr>
                  <a:t>Malting </a:t>
                </a:r>
              </a:p>
              <a:p>
                <a:pPr algn="ctr"/>
                <a:r>
                  <a:rPr lang="en-US" sz="1400" dirty="0">
                    <a:latin typeface="Arial Narrow" panose="020B0606020202030204" pitchFamily="34" charset="0"/>
                  </a:rPr>
                  <a:t>Moisture, O</a:t>
                </a:r>
                <a:r>
                  <a:rPr lang="en-US" sz="1400" baseline="-25000" dirty="0">
                    <a:latin typeface="Arial Narrow" panose="020B0606020202030204" pitchFamily="34" charset="0"/>
                  </a:rPr>
                  <a:t>2</a:t>
                </a:r>
                <a:r>
                  <a:rPr lang="en-US" sz="1400" dirty="0">
                    <a:latin typeface="Arial Narrow" panose="020B0606020202030204" pitchFamily="34" charset="0"/>
                  </a:rPr>
                  <a:t>, kilning</a:t>
                </a:r>
              </a:p>
            </p:txBody>
          </p:sp>
          <p:sp>
            <p:nvSpPr>
              <p:cNvPr id="11" name="Rounded Rectangle 10"/>
              <p:cNvSpPr/>
              <p:nvPr/>
            </p:nvSpPr>
            <p:spPr>
              <a:xfrm>
                <a:off x="6705600" y="2514600"/>
                <a:ext cx="2286000" cy="533400"/>
              </a:xfrm>
              <a:prstGeom prst="roundRect">
                <a:avLst/>
              </a:prstGeom>
              <a:solidFill>
                <a:schemeClr val="accent5">
                  <a:lumMod val="60000"/>
                  <a:lumOff val="4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400" b="1" dirty="0">
                    <a:latin typeface="Arial Narrow" panose="020B0606020202030204" pitchFamily="34" charset="0"/>
                  </a:rPr>
                  <a:t>Mashing </a:t>
                </a:r>
              </a:p>
              <a:p>
                <a:pPr algn="ctr"/>
                <a:r>
                  <a:rPr lang="en-US" sz="1400" dirty="0">
                    <a:latin typeface="Arial Narrow" panose="020B0606020202030204" pitchFamily="34" charset="0"/>
                  </a:rPr>
                  <a:t>Temperature, O</a:t>
                </a:r>
                <a:r>
                  <a:rPr lang="en-US" sz="1400" baseline="-25000" dirty="0">
                    <a:latin typeface="Arial Narrow" panose="020B0606020202030204" pitchFamily="34" charset="0"/>
                  </a:rPr>
                  <a:t>2</a:t>
                </a:r>
                <a:r>
                  <a:rPr lang="en-US" sz="1400" dirty="0">
                    <a:latin typeface="Arial Narrow" panose="020B0606020202030204" pitchFamily="34" charset="0"/>
                  </a:rPr>
                  <a:t>, pH</a:t>
                </a:r>
              </a:p>
            </p:txBody>
          </p:sp>
          <p:sp>
            <p:nvSpPr>
              <p:cNvPr id="12" name="Rounded Rectangle 11"/>
              <p:cNvSpPr/>
              <p:nvPr/>
            </p:nvSpPr>
            <p:spPr>
              <a:xfrm>
                <a:off x="6553200" y="1981200"/>
                <a:ext cx="1295400" cy="381000"/>
              </a:xfrm>
              <a:prstGeom prst="roundRect">
                <a:avLst/>
              </a:prstGeom>
              <a:solidFill>
                <a:schemeClr val="accent5">
                  <a:lumMod val="60000"/>
                  <a:lumOff val="4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400" b="1" dirty="0">
                    <a:latin typeface="Arial Narrow" panose="020B0606020202030204" pitchFamily="34" charset="0"/>
                  </a:rPr>
                  <a:t>Milling</a:t>
                </a:r>
              </a:p>
            </p:txBody>
          </p:sp>
          <p:sp>
            <p:nvSpPr>
              <p:cNvPr id="13" name="Rounded Rectangle 12"/>
              <p:cNvSpPr/>
              <p:nvPr/>
            </p:nvSpPr>
            <p:spPr>
              <a:xfrm>
                <a:off x="1905000" y="1295400"/>
                <a:ext cx="1143000" cy="5334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400" b="1" dirty="0">
                    <a:latin typeface="Arial Narrow" panose="020B0606020202030204" pitchFamily="34" charset="0"/>
                  </a:rPr>
                  <a:t>Filling </a:t>
                </a:r>
              </a:p>
              <a:p>
                <a:pPr algn="ctr"/>
                <a:r>
                  <a:rPr lang="en-US" sz="1400" dirty="0">
                    <a:latin typeface="Arial Narrow" panose="020B0606020202030204" pitchFamily="34" charset="0"/>
                  </a:rPr>
                  <a:t>O</a:t>
                </a:r>
                <a:r>
                  <a:rPr lang="en-US" sz="1400" baseline="-25000" dirty="0">
                    <a:latin typeface="Arial Narrow" panose="020B0606020202030204" pitchFamily="34" charset="0"/>
                  </a:rPr>
                  <a:t>2</a:t>
                </a:r>
                <a:endParaRPr lang="en-US" sz="1400" dirty="0">
                  <a:latin typeface="Arial Narrow" panose="020B0606020202030204" pitchFamily="34" charset="0"/>
                </a:endParaRPr>
              </a:p>
            </p:txBody>
          </p:sp>
          <p:sp>
            <p:nvSpPr>
              <p:cNvPr id="14" name="Rounded Rectangle 13"/>
              <p:cNvSpPr/>
              <p:nvPr/>
            </p:nvSpPr>
            <p:spPr>
              <a:xfrm>
                <a:off x="1219200" y="1981200"/>
                <a:ext cx="1524000" cy="3810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400" b="1" dirty="0">
                    <a:latin typeface="Arial Narrow" panose="020B0606020202030204" pitchFamily="34" charset="0"/>
                  </a:rPr>
                  <a:t>Beer filtration</a:t>
                </a:r>
              </a:p>
            </p:txBody>
          </p:sp>
          <p:sp>
            <p:nvSpPr>
              <p:cNvPr id="15" name="Rounded Rectangle 14"/>
              <p:cNvSpPr/>
              <p:nvPr/>
            </p:nvSpPr>
            <p:spPr>
              <a:xfrm>
                <a:off x="228600" y="2514600"/>
                <a:ext cx="2286000" cy="5334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400" b="1" dirty="0">
                    <a:latin typeface="Arial Narrow" panose="020B0606020202030204" pitchFamily="34" charset="0"/>
                  </a:rPr>
                  <a:t>Primary fermentation </a:t>
                </a:r>
              </a:p>
              <a:p>
                <a:pPr algn="ctr"/>
                <a:r>
                  <a:rPr lang="en-US" sz="1400" dirty="0">
                    <a:latin typeface="Arial Narrow" panose="020B0606020202030204" pitchFamily="34" charset="0"/>
                  </a:rPr>
                  <a:t>Temperature</a:t>
                </a:r>
              </a:p>
            </p:txBody>
          </p:sp>
          <p:sp>
            <p:nvSpPr>
              <p:cNvPr id="17" name="Rounded Rectangle 16"/>
              <p:cNvSpPr/>
              <p:nvPr/>
            </p:nvSpPr>
            <p:spPr>
              <a:xfrm>
                <a:off x="154172" y="3200400"/>
                <a:ext cx="2512828" cy="533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1400" b="1" dirty="0">
                    <a:latin typeface="Arial Narrow" panose="020B0606020202030204" pitchFamily="34" charset="0"/>
                  </a:rPr>
                  <a:t>Cold break separation</a:t>
                </a:r>
              </a:p>
              <a:p>
                <a:pPr algn="ctr"/>
                <a:r>
                  <a:rPr lang="en-US" sz="1400" dirty="0">
                    <a:latin typeface="Arial Narrow" panose="020B0606020202030204" pitchFamily="34" charset="0"/>
                  </a:rPr>
                  <a:t>Flotation, filtration, sedimentation</a:t>
                </a:r>
              </a:p>
            </p:txBody>
          </p:sp>
          <p:sp>
            <p:nvSpPr>
              <p:cNvPr id="18" name="Rounded Rectangle 17"/>
              <p:cNvSpPr/>
              <p:nvPr/>
            </p:nvSpPr>
            <p:spPr>
              <a:xfrm>
                <a:off x="1219200" y="3852530"/>
                <a:ext cx="1750828" cy="533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1400" b="1" dirty="0">
                    <a:latin typeface="Arial Narrow" panose="020B0606020202030204" pitchFamily="34" charset="0"/>
                  </a:rPr>
                  <a:t>Yeast</a:t>
                </a:r>
              </a:p>
              <a:p>
                <a:pPr algn="ctr"/>
                <a:r>
                  <a:rPr lang="en-US" sz="1400" dirty="0">
                    <a:latin typeface="Arial Narrow" panose="020B0606020202030204" pitchFamily="34" charset="0"/>
                  </a:rPr>
                  <a:t>Pitching rate, vitality</a:t>
                </a:r>
              </a:p>
            </p:txBody>
          </p:sp>
          <p:sp>
            <p:nvSpPr>
              <p:cNvPr id="19" name="Rounded Rectangle 18"/>
              <p:cNvSpPr/>
              <p:nvPr/>
            </p:nvSpPr>
            <p:spPr>
              <a:xfrm>
                <a:off x="6400800" y="3733800"/>
                <a:ext cx="2286000" cy="533400"/>
              </a:xfrm>
              <a:prstGeom prst="roundRect">
                <a:avLst/>
              </a:prstGeom>
              <a:solidFill>
                <a:schemeClr val="accent3">
                  <a:lumMod val="60000"/>
                  <a:lumOff val="4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400" b="1" dirty="0">
                    <a:latin typeface="Arial Narrow" panose="020B0606020202030204" pitchFamily="34" charset="0"/>
                  </a:rPr>
                  <a:t>Wort boiling </a:t>
                </a:r>
              </a:p>
              <a:p>
                <a:pPr algn="ctr"/>
                <a:r>
                  <a:rPr lang="en-US" sz="1400" dirty="0">
                    <a:latin typeface="Arial Narrow" panose="020B0606020202030204" pitchFamily="34" charset="0"/>
                  </a:rPr>
                  <a:t>Temperature, time, evaporation</a:t>
                </a:r>
              </a:p>
            </p:txBody>
          </p:sp>
          <p:sp>
            <p:nvSpPr>
              <p:cNvPr id="20" name="Rounded Rectangle 19"/>
              <p:cNvSpPr/>
              <p:nvPr/>
            </p:nvSpPr>
            <p:spPr>
              <a:xfrm>
                <a:off x="6677247" y="3200400"/>
                <a:ext cx="1990947" cy="381000"/>
              </a:xfrm>
              <a:prstGeom prst="roundRect">
                <a:avLst/>
              </a:prstGeom>
              <a:solidFill>
                <a:schemeClr val="accent5">
                  <a:lumMod val="60000"/>
                  <a:lumOff val="4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400" b="1" dirty="0">
                    <a:latin typeface="Arial Narrow" panose="020B0606020202030204" pitchFamily="34" charset="0"/>
                  </a:rPr>
                  <a:t>Lautering, mash filtration</a:t>
                </a:r>
              </a:p>
            </p:txBody>
          </p:sp>
          <p:sp>
            <p:nvSpPr>
              <p:cNvPr id="21" name="Rounded Rectangle 20"/>
              <p:cNvSpPr/>
              <p:nvPr/>
            </p:nvSpPr>
            <p:spPr>
              <a:xfrm>
                <a:off x="5105400" y="4343400"/>
                <a:ext cx="1215656" cy="533400"/>
              </a:xfrm>
              <a:prstGeom prst="roundRect">
                <a:avLst/>
              </a:prstGeom>
              <a:solidFill>
                <a:schemeClr val="accent3">
                  <a:lumMod val="60000"/>
                  <a:lumOff val="40000"/>
                </a:schemeClr>
              </a:solidFill>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400" b="1" dirty="0">
                    <a:latin typeface="Arial Narrow" panose="020B0606020202030204" pitchFamily="34" charset="0"/>
                  </a:rPr>
                  <a:t>Hops</a:t>
                </a:r>
              </a:p>
              <a:p>
                <a:pPr algn="ctr"/>
                <a:r>
                  <a:rPr lang="en-US" sz="1400" dirty="0">
                    <a:latin typeface="Arial Narrow" panose="020B0606020202030204" pitchFamily="34" charset="0"/>
                  </a:rPr>
                  <a:t>Polyphenols</a:t>
                </a:r>
              </a:p>
            </p:txBody>
          </p:sp>
          <p:sp>
            <p:nvSpPr>
              <p:cNvPr id="24" name="Rounded Rectangle 23"/>
              <p:cNvSpPr/>
              <p:nvPr/>
            </p:nvSpPr>
            <p:spPr>
              <a:xfrm>
                <a:off x="3048000" y="4419600"/>
                <a:ext cx="1912088" cy="533400"/>
              </a:xfrm>
              <a:prstGeom prst="roundRect">
                <a:avLst/>
              </a:prstGeom>
              <a:solidFill>
                <a:schemeClr val="accent3">
                  <a:lumMod val="60000"/>
                  <a:lumOff val="4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400" b="1" dirty="0">
                    <a:latin typeface="Arial Narrow" panose="020B0606020202030204" pitchFamily="34" charset="0"/>
                  </a:rPr>
                  <a:t>Whirlpool</a:t>
                </a:r>
              </a:p>
              <a:p>
                <a:pPr algn="ctr"/>
                <a:r>
                  <a:rPr lang="en-US" sz="1400" dirty="0">
                    <a:latin typeface="Arial Narrow" panose="020B0606020202030204" pitchFamily="34" charset="0"/>
                  </a:rPr>
                  <a:t>Time at high temperature</a:t>
                </a:r>
              </a:p>
            </p:txBody>
          </p:sp>
          <p:sp>
            <p:nvSpPr>
              <p:cNvPr id="3" name="Oval 2"/>
              <p:cNvSpPr/>
              <p:nvPr/>
            </p:nvSpPr>
            <p:spPr>
              <a:xfrm>
                <a:off x="3349256" y="1752600"/>
                <a:ext cx="2518144" cy="1600200"/>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2400" dirty="0"/>
                  <a:t>Flavor Stability</a:t>
                </a:r>
              </a:p>
            </p:txBody>
          </p:sp>
          <p:cxnSp>
            <p:nvCxnSpPr>
              <p:cNvPr id="5" name="Straight Arrow Connector 4"/>
              <p:cNvCxnSpPr>
                <a:stCxn id="2" idx="2"/>
                <a:endCxn id="3" idx="0"/>
              </p:cNvCxnSpPr>
              <p:nvPr/>
            </p:nvCxnSpPr>
            <p:spPr>
              <a:xfrm flipH="1">
                <a:off x="4608328" y="869212"/>
                <a:ext cx="6202" cy="883388"/>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stCxn id="12" idx="1"/>
                <a:endCxn id="3" idx="6"/>
              </p:cNvCxnSpPr>
              <p:nvPr/>
            </p:nvCxnSpPr>
            <p:spPr>
              <a:xfrm flipH="1">
                <a:off x="5867400" y="2171700"/>
                <a:ext cx="685800" cy="381000"/>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1" idx="1"/>
                <a:endCxn id="3" idx="6"/>
              </p:cNvCxnSpPr>
              <p:nvPr/>
            </p:nvCxnSpPr>
            <p:spPr>
              <a:xfrm flipH="1" flipV="1">
                <a:off x="5867400" y="2552700"/>
                <a:ext cx="838200" cy="228600"/>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8" idx="1"/>
                <a:endCxn id="3" idx="7"/>
              </p:cNvCxnSpPr>
              <p:nvPr/>
            </p:nvCxnSpPr>
            <p:spPr>
              <a:xfrm flipH="1">
                <a:off x="5498626" y="870984"/>
                <a:ext cx="368774" cy="1115960"/>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10" idx="1"/>
                <a:endCxn id="3" idx="7"/>
              </p:cNvCxnSpPr>
              <p:nvPr/>
            </p:nvCxnSpPr>
            <p:spPr>
              <a:xfrm flipH="1">
                <a:off x="5498626" y="1562100"/>
                <a:ext cx="673574" cy="424844"/>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stCxn id="20" idx="1"/>
                <a:endCxn id="3" idx="5"/>
              </p:cNvCxnSpPr>
              <p:nvPr/>
            </p:nvCxnSpPr>
            <p:spPr>
              <a:xfrm flipH="1" flipV="1">
                <a:off x="5498626" y="3118456"/>
                <a:ext cx="1178621" cy="272444"/>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stCxn id="19" idx="1"/>
                <a:endCxn id="3" idx="5"/>
              </p:cNvCxnSpPr>
              <p:nvPr/>
            </p:nvCxnSpPr>
            <p:spPr>
              <a:xfrm flipH="1" flipV="1">
                <a:off x="5498626" y="3118456"/>
                <a:ext cx="902174" cy="882044"/>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stCxn id="21" idx="0"/>
                <a:endCxn id="3" idx="4"/>
              </p:cNvCxnSpPr>
              <p:nvPr/>
            </p:nvCxnSpPr>
            <p:spPr>
              <a:xfrm flipH="1" flipV="1">
                <a:off x="4608328" y="3352800"/>
                <a:ext cx="1104900" cy="990600"/>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stCxn id="14" idx="3"/>
                <a:endCxn id="3" idx="2"/>
              </p:cNvCxnSpPr>
              <p:nvPr/>
            </p:nvCxnSpPr>
            <p:spPr>
              <a:xfrm>
                <a:off x="2743200" y="2171700"/>
                <a:ext cx="606056" cy="381000"/>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15" idx="3"/>
                <a:endCxn id="3" idx="2"/>
              </p:cNvCxnSpPr>
              <p:nvPr/>
            </p:nvCxnSpPr>
            <p:spPr>
              <a:xfrm flipV="1">
                <a:off x="2514600" y="2552700"/>
                <a:ext cx="834656" cy="228600"/>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a:stCxn id="9" idx="3"/>
                <a:endCxn id="3" idx="1"/>
              </p:cNvCxnSpPr>
              <p:nvPr/>
            </p:nvCxnSpPr>
            <p:spPr>
              <a:xfrm>
                <a:off x="3349256" y="876300"/>
                <a:ext cx="368774" cy="1110644"/>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13" idx="3"/>
                <a:endCxn id="3" idx="1"/>
              </p:cNvCxnSpPr>
              <p:nvPr/>
            </p:nvCxnSpPr>
            <p:spPr>
              <a:xfrm>
                <a:off x="3048000" y="1562100"/>
                <a:ext cx="670030" cy="424844"/>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a:stCxn id="24" idx="0"/>
                <a:endCxn id="3" idx="4"/>
              </p:cNvCxnSpPr>
              <p:nvPr/>
            </p:nvCxnSpPr>
            <p:spPr>
              <a:xfrm flipV="1">
                <a:off x="4004044" y="3352800"/>
                <a:ext cx="604284" cy="1066800"/>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stCxn id="17" idx="3"/>
                <a:endCxn id="3" idx="3"/>
              </p:cNvCxnSpPr>
              <p:nvPr/>
            </p:nvCxnSpPr>
            <p:spPr>
              <a:xfrm flipV="1">
                <a:off x="2667000" y="3118456"/>
                <a:ext cx="1051030" cy="348644"/>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stCxn id="18" idx="3"/>
              </p:cNvCxnSpPr>
              <p:nvPr/>
            </p:nvCxnSpPr>
            <p:spPr>
              <a:xfrm flipV="1">
                <a:off x="2970028" y="3159642"/>
                <a:ext cx="687572" cy="959588"/>
              </a:xfrm>
              <a:prstGeom prst="straightConnector1">
                <a:avLst/>
              </a:prstGeom>
              <a:ln w="57150" cmpd="dbl">
                <a:solidFill>
                  <a:srgbClr val="00B0F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sp>
        <p:nvSpPr>
          <p:cNvPr id="4" name="Date Placeholder 3"/>
          <p:cNvSpPr>
            <a:spLocks noGrp="1"/>
          </p:cNvSpPr>
          <p:nvPr>
            <p:ph type="dt" sz="half" idx="10"/>
          </p:nvPr>
        </p:nvSpPr>
        <p:spPr/>
        <p:txBody>
          <a:bodyPr/>
          <a:lstStyle/>
          <a:p>
            <a:fld id="{B16699F9-149E-4E2C-BFA7-B2F2C5506B76}" type="datetime1">
              <a:rPr lang="en-US" smtClean="0"/>
              <a:t>13-Sep-17</a:t>
            </a:fld>
            <a:endParaRPr lang="en-US" dirty="0"/>
          </a:p>
        </p:txBody>
      </p:sp>
      <p:sp>
        <p:nvSpPr>
          <p:cNvPr id="16" name="Footer Placeholder 15"/>
          <p:cNvSpPr>
            <a:spLocks noGrp="1"/>
          </p:cNvSpPr>
          <p:nvPr>
            <p:ph type="ftr" sz="quarter" idx="11"/>
          </p:nvPr>
        </p:nvSpPr>
        <p:spPr/>
        <p:txBody>
          <a:bodyPr/>
          <a:lstStyle/>
          <a:p>
            <a:r>
              <a:rPr lang="en-US" dirty="0" smtClean="0"/>
              <a:t>Hot Side Oxidation</a:t>
            </a:r>
            <a:endParaRPr lang="en-US" dirty="0"/>
          </a:p>
        </p:txBody>
      </p:sp>
      <p:sp>
        <p:nvSpPr>
          <p:cNvPr id="22" name="Slide Number Placeholder 21"/>
          <p:cNvSpPr>
            <a:spLocks noGrp="1"/>
          </p:cNvSpPr>
          <p:nvPr>
            <p:ph type="sldNum" sz="quarter" idx="12"/>
          </p:nvPr>
        </p:nvSpPr>
        <p:spPr/>
        <p:txBody>
          <a:bodyPr/>
          <a:lstStyle/>
          <a:p>
            <a:fld id="{ECD2CD03-2C00-40DA-93C8-FF06F564A60A}" type="slidenum">
              <a:rPr lang="en-US" smtClean="0"/>
              <a:t>6</a:t>
            </a:fld>
            <a:endParaRPr lang="en-US" dirty="0"/>
          </a:p>
        </p:txBody>
      </p:sp>
    </p:spTree>
    <p:extLst>
      <p:ext uri="{BB962C8B-B14F-4D97-AF65-F5344CB8AC3E}">
        <p14:creationId xmlns:p14="http://schemas.microsoft.com/office/powerpoint/2010/main" val="26122611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1000" fill="hold"/>
                                        <p:tgtEl>
                                          <p:spTgt spid="23"/>
                                        </p:tgtEl>
                                        <p:attrNameLst>
                                          <p:attrName>ppt_w</p:attrName>
                                        </p:attrNameLst>
                                      </p:cBhvr>
                                      <p:tavLst>
                                        <p:tav tm="0">
                                          <p:val>
                                            <p:fltVal val="0"/>
                                          </p:val>
                                        </p:tav>
                                        <p:tav tm="100000">
                                          <p:val>
                                            <p:strVal val="#ppt_w"/>
                                          </p:val>
                                        </p:tav>
                                      </p:tavLst>
                                    </p:anim>
                                    <p:anim calcmode="lin" valueType="num">
                                      <p:cBhvr>
                                        <p:cTn id="8" dur="1000" fill="hold"/>
                                        <p:tgtEl>
                                          <p:spTgt spid="23"/>
                                        </p:tgtEl>
                                        <p:attrNameLst>
                                          <p:attrName>ppt_h</p:attrName>
                                        </p:attrNameLst>
                                      </p:cBhvr>
                                      <p:tavLst>
                                        <p:tav tm="0">
                                          <p:val>
                                            <p:fltVal val="0"/>
                                          </p:val>
                                        </p:tav>
                                        <p:tav tm="100000">
                                          <p:val>
                                            <p:strVal val="#ppt_h"/>
                                          </p:val>
                                        </p:tav>
                                      </p:tavLst>
                                    </p:anim>
                                    <p:anim calcmode="lin" valueType="num">
                                      <p:cBhvr>
                                        <p:cTn id="9" dur="1000" fill="hold"/>
                                        <p:tgtEl>
                                          <p:spTgt spid="23"/>
                                        </p:tgtEl>
                                        <p:attrNameLst>
                                          <p:attrName>style.rotation</p:attrName>
                                        </p:attrNameLst>
                                      </p:cBhvr>
                                      <p:tavLst>
                                        <p:tav tm="0">
                                          <p:val>
                                            <p:fltVal val="90"/>
                                          </p:val>
                                        </p:tav>
                                        <p:tav tm="100000">
                                          <p:val>
                                            <p:fltVal val="0"/>
                                          </p:val>
                                        </p:tav>
                                      </p:tavLst>
                                    </p:anim>
                                    <p:animEffect transition="in" filter="fade">
                                      <p:cBhvr>
                                        <p:cTn id="10"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Brief Timeline</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57958232"/>
              </p:ext>
            </p:extLst>
          </p:nvPr>
        </p:nvGraphicFramePr>
        <p:xfrm>
          <a:off x="609600" y="685800"/>
          <a:ext cx="76962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7</a:t>
            </a:fld>
            <a:endParaRPr lang="en-US" dirty="0"/>
          </a:p>
        </p:txBody>
      </p:sp>
    </p:spTree>
    <p:extLst>
      <p:ext uri="{BB962C8B-B14F-4D97-AF65-F5344CB8AC3E}">
        <p14:creationId xmlns:p14="http://schemas.microsoft.com/office/powerpoint/2010/main" val="3185660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graphicEl>
                                              <a:dgm id="{40C7ABD6-68AB-4461-83C4-9791D49275A1}"/>
                                            </p:graphicEl>
                                          </p:spTgt>
                                        </p:tgtEl>
                                        <p:attrNameLst>
                                          <p:attrName>style.visibility</p:attrName>
                                        </p:attrNameLst>
                                      </p:cBhvr>
                                      <p:to>
                                        <p:strVal val="visible"/>
                                      </p:to>
                                    </p:set>
                                    <p:anim calcmode="lin" valueType="num">
                                      <p:cBhvr>
                                        <p:cTn id="7" dur="500" fill="hold"/>
                                        <p:tgtEl>
                                          <p:spTgt spid="7">
                                            <p:graphicEl>
                                              <a:dgm id="{40C7ABD6-68AB-4461-83C4-9791D49275A1}"/>
                                            </p:graphicEl>
                                          </p:spTgt>
                                        </p:tgtEl>
                                        <p:attrNameLst>
                                          <p:attrName>ppt_w</p:attrName>
                                        </p:attrNameLst>
                                      </p:cBhvr>
                                      <p:tavLst>
                                        <p:tav tm="0">
                                          <p:val>
                                            <p:fltVal val="0"/>
                                          </p:val>
                                        </p:tav>
                                        <p:tav tm="100000">
                                          <p:val>
                                            <p:strVal val="#ppt_w"/>
                                          </p:val>
                                        </p:tav>
                                      </p:tavLst>
                                    </p:anim>
                                    <p:anim calcmode="lin" valueType="num">
                                      <p:cBhvr>
                                        <p:cTn id="8" dur="500" fill="hold"/>
                                        <p:tgtEl>
                                          <p:spTgt spid="7">
                                            <p:graphicEl>
                                              <a:dgm id="{40C7ABD6-68AB-4461-83C4-9791D49275A1}"/>
                                            </p:graphicEl>
                                          </p:spTgt>
                                        </p:tgtEl>
                                        <p:attrNameLst>
                                          <p:attrName>ppt_h</p:attrName>
                                        </p:attrNameLst>
                                      </p:cBhvr>
                                      <p:tavLst>
                                        <p:tav tm="0">
                                          <p:val>
                                            <p:fltVal val="0"/>
                                          </p:val>
                                        </p:tav>
                                        <p:tav tm="100000">
                                          <p:val>
                                            <p:strVal val="#ppt_h"/>
                                          </p:val>
                                        </p:tav>
                                      </p:tavLst>
                                    </p:anim>
                                    <p:animEffect transition="in" filter="fade">
                                      <p:cBhvr>
                                        <p:cTn id="9" dur="500"/>
                                        <p:tgtEl>
                                          <p:spTgt spid="7">
                                            <p:graphicEl>
                                              <a:dgm id="{40C7ABD6-68AB-4461-83C4-9791D49275A1}"/>
                                            </p:graphic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graphicEl>
                                              <a:dgm id="{DC0C594C-FD05-4F71-AE7C-108047D1D197}"/>
                                            </p:graphicEl>
                                          </p:spTgt>
                                        </p:tgtEl>
                                        <p:attrNameLst>
                                          <p:attrName>style.visibility</p:attrName>
                                        </p:attrNameLst>
                                      </p:cBhvr>
                                      <p:to>
                                        <p:strVal val="visible"/>
                                      </p:to>
                                    </p:set>
                                    <p:anim calcmode="lin" valueType="num">
                                      <p:cBhvr>
                                        <p:cTn id="14" dur="500" fill="hold"/>
                                        <p:tgtEl>
                                          <p:spTgt spid="7">
                                            <p:graphicEl>
                                              <a:dgm id="{DC0C594C-FD05-4F71-AE7C-108047D1D197}"/>
                                            </p:graphicEl>
                                          </p:spTgt>
                                        </p:tgtEl>
                                        <p:attrNameLst>
                                          <p:attrName>ppt_w</p:attrName>
                                        </p:attrNameLst>
                                      </p:cBhvr>
                                      <p:tavLst>
                                        <p:tav tm="0">
                                          <p:val>
                                            <p:fltVal val="0"/>
                                          </p:val>
                                        </p:tav>
                                        <p:tav tm="100000">
                                          <p:val>
                                            <p:strVal val="#ppt_w"/>
                                          </p:val>
                                        </p:tav>
                                      </p:tavLst>
                                    </p:anim>
                                    <p:anim calcmode="lin" valueType="num">
                                      <p:cBhvr>
                                        <p:cTn id="15" dur="500" fill="hold"/>
                                        <p:tgtEl>
                                          <p:spTgt spid="7">
                                            <p:graphicEl>
                                              <a:dgm id="{DC0C594C-FD05-4F71-AE7C-108047D1D197}"/>
                                            </p:graphicEl>
                                          </p:spTgt>
                                        </p:tgtEl>
                                        <p:attrNameLst>
                                          <p:attrName>ppt_h</p:attrName>
                                        </p:attrNameLst>
                                      </p:cBhvr>
                                      <p:tavLst>
                                        <p:tav tm="0">
                                          <p:val>
                                            <p:fltVal val="0"/>
                                          </p:val>
                                        </p:tav>
                                        <p:tav tm="100000">
                                          <p:val>
                                            <p:strVal val="#ppt_h"/>
                                          </p:val>
                                        </p:tav>
                                      </p:tavLst>
                                    </p:anim>
                                    <p:animEffect transition="in" filter="fade">
                                      <p:cBhvr>
                                        <p:cTn id="16" dur="500"/>
                                        <p:tgtEl>
                                          <p:spTgt spid="7">
                                            <p:graphicEl>
                                              <a:dgm id="{DC0C594C-FD05-4F71-AE7C-108047D1D197}"/>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graphicEl>
                                              <a:dgm id="{CBB62A69-32DC-472E-B030-63AC6EE17F4D}"/>
                                            </p:graphicEl>
                                          </p:spTgt>
                                        </p:tgtEl>
                                        <p:attrNameLst>
                                          <p:attrName>style.visibility</p:attrName>
                                        </p:attrNameLst>
                                      </p:cBhvr>
                                      <p:to>
                                        <p:strVal val="visible"/>
                                      </p:to>
                                    </p:set>
                                    <p:anim calcmode="lin" valueType="num">
                                      <p:cBhvr>
                                        <p:cTn id="21" dur="500" fill="hold"/>
                                        <p:tgtEl>
                                          <p:spTgt spid="7">
                                            <p:graphicEl>
                                              <a:dgm id="{CBB62A69-32DC-472E-B030-63AC6EE17F4D}"/>
                                            </p:graphicEl>
                                          </p:spTgt>
                                        </p:tgtEl>
                                        <p:attrNameLst>
                                          <p:attrName>ppt_w</p:attrName>
                                        </p:attrNameLst>
                                      </p:cBhvr>
                                      <p:tavLst>
                                        <p:tav tm="0">
                                          <p:val>
                                            <p:fltVal val="0"/>
                                          </p:val>
                                        </p:tav>
                                        <p:tav tm="100000">
                                          <p:val>
                                            <p:strVal val="#ppt_w"/>
                                          </p:val>
                                        </p:tav>
                                      </p:tavLst>
                                    </p:anim>
                                    <p:anim calcmode="lin" valueType="num">
                                      <p:cBhvr>
                                        <p:cTn id="22" dur="500" fill="hold"/>
                                        <p:tgtEl>
                                          <p:spTgt spid="7">
                                            <p:graphicEl>
                                              <a:dgm id="{CBB62A69-32DC-472E-B030-63AC6EE17F4D}"/>
                                            </p:graphicEl>
                                          </p:spTgt>
                                        </p:tgtEl>
                                        <p:attrNameLst>
                                          <p:attrName>ppt_h</p:attrName>
                                        </p:attrNameLst>
                                      </p:cBhvr>
                                      <p:tavLst>
                                        <p:tav tm="0">
                                          <p:val>
                                            <p:fltVal val="0"/>
                                          </p:val>
                                        </p:tav>
                                        <p:tav tm="100000">
                                          <p:val>
                                            <p:strVal val="#ppt_h"/>
                                          </p:val>
                                        </p:tav>
                                      </p:tavLst>
                                    </p:anim>
                                    <p:animEffect transition="in" filter="fade">
                                      <p:cBhvr>
                                        <p:cTn id="23" dur="500"/>
                                        <p:tgtEl>
                                          <p:spTgt spid="7">
                                            <p:graphicEl>
                                              <a:dgm id="{CBB62A69-32DC-472E-B030-63AC6EE17F4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7">
                                            <p:graphicEl>
                                              <a:dgm id="{DCE498D0-958C-4408-B8B3-DC84636CD808}"/>
                                            </p:graphicEl>
                                          </p:spTgt>
                                        </p:tgtEl>
                                        <p:attrNameLst>
                                          <p:attrName>style.visibility</p:attrName>
                                        </p:attrNameLst>
                                      </p:cBhvr>
                                      <p:to>
                                        <p:strVal val="visible"/>
                                      </p:to>
                                    </p:set>
                                    <p:anim calcmode="lin" valueType="num">
                                      <p:cBhvr>
                                        <p:cTn id="28" dur="500" fill="hold"/>
                                        <p:tgtEl>
                                          <p:spTgt spid="7">
                                            <p:graphicEl>
                                              <a:dgm id="{DCE498D0-958C-4408-B8B3-DC84636CD808}"/>
                                            </p:graphicEl>
                                          </p:spTgt>
                                        </p:tgtEl>
                                        <p:attrNameLst>
                                          <p:attrName>ppt_w</p:attrName>
                                        </p:attrNameLst>
                                      </p:cBhvr>
                                      <p:tavLst>
                                        <p:tav tm="0">
                                          <p:val>
                                            <p:fltVal val="0"/>
                                          </p:val>
                                        </p:tav>
                                        <p:tav tm="100000">
                                          <p:val>
                                            <p:strVal val="#ppt_w"/>
                                          </p:val>
                                        </p:tav>
                                      </p:tavLst>
                                    </p:anim>
                                    <p:anim calcmode="lin" valueType="num">
                                      <p:cBhvr>
                                        <p:cTn id="29" dur="500" fill="hold"/>
                                        <p:tgtEl>
                                          <p:spTgt spid="7">
                                            <p:graphicEl>
                                              <a:dgm id="{DCE498D0-958C-4408-B8B3-DC84636CD808}"/>
                                            </p:graphicEl>
                                          </p:spTgt>
                                        </p:tgtEl>
                                        <p:attrNameLst>
                                          <p:attrName>ppt_h</p:attrName>
                                        </p:attrNameLst>
                                      </p:cBhvr>
                                      <p:tavLst>
                                        <p:tav tm="0">
                                          <p:val>
                                            <p:fltVal val="0"/>
                                          </p:val>
                                        </p:tav>
                                        <p:tav tm="100000">
                                          <p:val>
                                            <p:strVal val="#ppt_h"/>
                                          </p:val>
                                        </p:tav>
                                      </p:tavLst>
                                    </p:anim>
                                    <p:animEffect transition="in" filter="fade">
                                      <p:cBhvr>
                                        <p:cTn id="30" dur="500"/>
                                        <p:tgtEl>
                                          <p:spTgt spid="7">
                                            <p:graphicEl>
                                              <a:dgm id="{DCE498D0-958C-4408-B8B3-DC84636CD808}"/>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7">
                                            <p:graphicEl>
                                              <a:dgm id="{B6367615-EF8A-4BE7-A160-8EF74196951E}"/>
                                            </p:graphicEl>
                                          </p:spTgt>
                                        </p:tgtEl>
                                        <p:attrNameLst>
                                          <p:attrName>style.visibility</p:attrName>
                                        </p:attrNameLst>
                                      </p:cBhvr>
                                      <p:to>
                                        <p:strVal val="visible"/>
                                      </p:to>
                                    </p:set>
                                    <p:anim calcmode="lin" valueType="num">
                                      <p:cBhvr>
                                        <p:cTn id="35" dur="500" fill="hold"/>
                                        <p:tgtEl>
                                          <p:spTgt spid="7">
                                            <p:graphicEl>
                                              <a:dgm id="{B6367615-EF8A-4BE7-A160-8EF74196951E}"/>
                                            </p:graphicEl>
                                          </p:spTgt>
                                        </p:tgtEl>
                                        <p:attrNameLst>
                                          <p:attrName>ppt_w</p:attrName>
                                        </p:attrNameLst>
                                      </p:cBhvr>
                                      <p:tavLst>
                                        <p:tav tm="0">
                                          <p:val>
                                            <p:fltVal val="0"/>
                                          </p:val>
                                        </p:tav>
                                        <p:tav tm="100000">
                                          <p:val>
                                            <p:strVal val="#ppt_w"/>
                                          </p:val>
                                        </p:tav>
                                      </p:tavLst>
                                    </p:anim>
                                    <p:anim calcmode="lin" valueType="num">
                                      <p:cBhvr>
                                        <p:cTn id="36" dur="500" fill="hold"/>
                                        <p:tgtEl>
                                          <p:spTgt spid="7">
                                            <p:graphicEl>
                                              <a:dgm id="{B6367615-EF8A-4BE7-A160-8EF74196951E}"/>
                                            </p:graphicEl>
                                          </p:spTgt>
                                        </p:tgtEl>
                                        <p:attrNameLst>
                                          <p:attrName>ppt_h</p:attrName>
                                        </p:attrNameLst>
                                      </p:cBhvr>
                                      <p:tavLst>
                                        <p:tav tm="0">
                                          <p:val>
                                            <p:fltVal val="0"/>
                                          </p:val>
                                        </p:tav>
                                        <p:tav tm="100000">
                                          <p:val>
                                            <p:strVal val="#ppt_h"/>
                                          </p:val>
                                        </p:tav>
                                      </p:tavLst>
                                    </p:anim>
                                    <p:animEffect transition="in" filter="fade">
                                      <p:cBhvr>
                                        <p:cTn id="37" dur="500"/>
                                        <p:tgtEl>
                                          <p:spTgt spid="7">
                                            <p:graphicEl>
                                              <a:dgm id="{B6367615-EF8A-4BE7-A160-8EF74196951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7">
                                            <p:graphicEl>
                                              <a:dgm id="{099A759C-54D8-42EC-BBB2-7C1AE3C4FAA0}"/>
                                            </p:graphicEl>
                                          </p:spTgt>
                                        </p:tgtEl>
                                        <p:attrNameLst>
                                          <p:attrName>style.visibility</p:attrName>
                                        </p:attrNameLst>
                                      </p:cBhvr>
                                      <p:to>
                                        <p:strVal val="visible"/>
                                      </p:to>
                                    </p:set>
                                    <p:anim calcmode="lin" valueType="num">
                                      <p:cBhvr>
                                        <p:cTn id="42" dur="500" fill="hold"/>
                                        <p:tgtEl>
                                          <p:spTgt spid="7">
                                            <p:graphicEl>
                                              <a:dgm id="{099A759C-54D8-42EC-BBB2-7C1AE3C4FAA0}"/>
                                            </p:graphicEl>
                                          </p:spTgt>
                                        </p:tgtEl>
                                        <p:attrNameLst>
                                          <p:attrName>ppt_w</p:attrName>
                                        </p:attrNameLst>
                                      </p:cBhvr>
                                      <p:tavLst>
                                        <p:tav tm="0">
                                          <p:val>
                                            <p:fltVal val="0"/>
                                          </p:val>
                                        </p:tav>
                                        <p:tav tm="100000">
                                          <p:val>
                                            <p:strVal val="#ppt_w"/>
                                          </p:val>
                                        </p:tav>
                                      </p:tavLst>
                                    </p:anim>
                                    <p:anim calcmode="lin" valueType="num">
                                      <p:cBhvr>
                                        <p:cTn id="43" dur="500" fill="hold"/>
                                        <p:tgtEl>
                                          <p:spTgt spid="7">
                                            <p:graphicEl>
                                              <a:dgm id="{099A759C-54D8-42EC-BBB2-7C1AE3C4FAA0}"/>
                                            </p:graphicEl>
                                          </p:spTgt>
                                        </p:tgtEl>
                                        <p:attrNameLst>
                                          <p:attrName>ppt_h</p:attrName>
                                        </p:attrNameLst>
                                      </p:cBhvr>
                                      <p:tavLst>
                                        <p:tav tm="0">
                                          <p:val>
                                            <p:fltVal val="0"/>
                                          </p:val>
                                        </p:tav>
                                        <p:tav tm="100000">
                                          <p:val>
                                            <p:strVal val="#ppt_h"/>
                                          </p:val>
                                        </p:tav>
                                      </p:tavLst>
                                    </p:anim>
                                    <p:animEffect transition="in" filter="fade">
                                      <p:cBhvr>
                                        <p:cTn id="44" dur="500"/>
                                        <p:tgtEl>
                                          <p:spTgt spid="7">
                                            <p:graphicEl>
                                              <a:dgm id="{099A759C-54D8-42EC-BBB2-7C1AE3C4FAA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2" y="0"/>
            <a:ext cx="7924801" cy="1320800"/>
          </a:xfrm>
        </p:spPr>
        <p:txBody>
          <a:bodyPr/>
          <a:lstStyle/>
          <a:p>
            <a:r>
              <a:rPr lang="en-US" dirty="0" smtClean="0"/>
              <a:t>Some phrases on Hot </a:t>
            </a:r>
            <a:r>
              <a:rPr lang="en-US" dirty="0"/>
              <a:t>S</a:t>
            </a:r>
            <a:r>
              <a:rPr lang="en-US" dirty="0" smtClean="0"/>
              <a:t>ide </a:t>
            </a:r>
            <a:r>
              <a:rPr lang="en-US" dirty="0"/>
              <a:t>O</a:t>
            </a:r>
            <a:r>
              <a:rPr lang="en-US" dirty="0" smtClean="0"/>
              <a:t>xidation</a:t>
            </a:r>
            <a:endParaRPr lang="en-US" dirty="0"/>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3080634020"/>
              </p:ext>
            </p:extLst>
          </p:nvPr>
        </p:nvGraphicFramePr>
        <p:xfrm>
          <a:off x="314095" y="660400"/>
          <a:ext cx="8229599" cy="6019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Date Placeholder 1"/>
          <p:cNvSpPr>
            <a:spLocks noGrp="1"/>
          </p:cNvSpPr>
          <p:nvPr>
            <p:ph type="dt" sz="half" idx="10"/>
          </p:nvPr>
        </p:nvSpPr>
        <p:spPr/>
        <p:txBody>
          <a:bodyPr/>
          <a:lstStyle/>
          <a:p>
            <a:fld id="{ABC7FE74-7B77-49F2-B9E4-5D4873DDDD88}"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8</a:t>
            </a:fld>
            <a:endParaRPr lang="en-US" dirty="0"/>
          </a:p>
        </p:txBody>
      </p:sp>
    </p:spTree>
    <p:extLst>
      <p:ext uri="{BB962C8B-B14F-4D97-AF65-F5344CB8AC3E}">
        <p14:creationId xmlns:p14="http://schemas.microsoft.com/office/powerpoint/2010/main" val="421185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4347CA10-6A25-45B7-8118-FD5D205F3244}"/>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55785152-AD0C-42F5-BE2D-61AC3BC24D13}"/>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0FF4272C-29AE-4CBC-9EBF-CFEE7B4A4FD2}"/>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graphicEl>
                                              <a:dgm id="{45A21A7F-493A-4C35-8673-0C712F3A1722}"/>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graphicEl>
                                              <a:dgm id="{3FC6639D-2C73-4F8C-8C51-2D992545ED96}"/>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graphicEl>
                                              <a:dgm id="{119C17CE-A71E-492B-B201-2B70A8258FC7}"/>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graphicEl>
                                              <a:dgm id="{696B5379-86EA-4D77-AE8E-DDD8C2D0069C}"/>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graphicEl>
                                              <a:dgm id="{BA99FCA9-D53C-4E27-A018-34FE256EA25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635" y="152400"/>
            <a:ext cx="6806266" cy="548640"/>
          </a:xfrm>
        </p:spPr>
        <p:txBody>
          <a:bodyPr>
            <a:noAutofit/>
          </a:bodyPr>
          <a:lstStyle/>
          <a:p>
            <a:r>
              <a:rPr lang="en-US" b="1" dirty="0" smtClean="0">
                <a:latin typeface="Arial Narrow" panose="020B0606020202030204" pitchFamily="34" charset="0"/>
              </a:rPr>
              <a:t>It’s all ‘bout the mash</a:t>
            </a:r>
            <a:endParaRPr lang="en-US" b="1" dirty="0">
              <a:latin typeface="Arial Narrow" panose="020B0606020202030204" pitchFamily="34" charset="0"/>
            </a:endParaRPr>
          </a:p>
        </p:txBody>
      </p:sp>
      <p:grpSp>
        <p:nvGrpSpPr>
          <p:cNvPr id="30" name="Group 29"/>
          <p:cNvGrpSpPr/>
          <p:nvPr/>
        </p:nvGrpSpPr>
        <p:grpSpPr>
          <a:xfrm>
            <a:off x="152400" y="1219202"/>
            <a:ext cx="9677400" cy="5336975"/>
            <a:chOff x="152400" y="1219202"/>
            <a:chExt cx="9677400" cy="5336975"/>
          </a:xfrm>
        </p:grpSpPr>
        <p:sp>
          <p:nvSpPr>
            <p:cNvPr id="32" name="Oval 31"/>
            <p:cNvSpPr/>
            <p:nvPr/>
          </p:nvSpPr>
          <p:spPr>
            <a:xfrm>
              <a:off x="3394857" y="2890358"/>
              <a:ext cx="5749143" cy="3586642"/>
            </a:xfrm>
            <a:prstGeom prst="ellipse">
              <a:avLst/>
            </a:prstGeom>
            <a:solidFill>
              <a:schemeClr val="accent1">
                <a:lumMod val="40000"/>
                <a:lumOff val="60000"/>
              </a:schemeClr>
            </a:solidFill>
            <a:ln>
              <a:solidFill>
                <a:schemeClr val="tx1">
                  <a:lumMod val="75000"/>
                  <a:lumOff val="25000"/>
                </a:schemeClr>
              </a:solidFill>
            </a:ln>
            <a:effectLst>
              <a:glow rad="228600">
                <a:schemeClr val="accent5">
                  <a:satMod val="175000"/>
                  <a:alpha val="40000"/>
                </a:schemeClr>
              </a:glow>
              <a:outerShdw blurRad="57150" dist="19050" dir="5400000" algn="ctr" rotWithShape="0">
                <a:srgbClr val="000000">
                  <a:alpha val="63000"/>
                </a:srgb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400" b="1" dirty="0" smtClean="0">
                  <a:solidFill>
                    <a:schemeClr val="bg2">
                      <a:lumMod val="50000"/>
                    </a:schemeClr>
                  </a:solidFill>
                  <a:latin typeface="Arial Narrow" panose="020B0606020202030204" pitchFamily="34" charset="0"/>
                </a:rPr>
                <a:t>MASHING</a:t>
              </a:r>
              <a:endParaRPr lang="en-US" sz="2400" b="1" dirty="0">
                <a:solidFill>
                  <a:schemeClr val="bg2">
                    <a:lumMod val="50000"/>
                  </a:schemeClr>
                </a:solidFill>
                <a:latin typeface="Arial Narrow" panose="020B0606020202030204" pitchFamily="34" charset="0"/>
              </a:endParaRPr>
            </a:p>
          </p:txBody>
        </p:sp>
        <p:sp>
          <p:nvSpPr>
            <p:cNvPr id="4" name="Rectangle 3"/>
            <p:cNvSpPr/>
            <p:nvPr/>
          </p:nvSpPr>
          <p:spPr>
            <a:xfrm>
              <a:off x="1066403" y="6248400"/>
              <a:ext cx="8763397" cy="307777"/>
            </a:xfrm>
            <a:prstGeom prst="rect">
              <a:avLst/>
            </a:prstGeom>
          </p:spPr>
          <p:txBody>
            <a:bodyPr wrap="square">
              <a:spAutoFit/>
            </a:bodyPr>
            <a:lstStyle/>
            <a:p>
              <a:r>
                <a:rPr lang="en-US" sz="1400" dirty="0" smtClean="0">
                  <a:solidFill>
                    <a:schemeClr val="bg1">
                      <a:lumMod val="50000"/>
                    </a:schemeClr>
                  </a:solidFill>
                  <a:latin typeface="Arial Narrow" panose="020B0606020202030204" pitchFamily="34" charset="0"/>
                </a:rPr>
                <a:t>ADAPTED from Künze</a:t>
              </a:r>
              <a:r>
                <a:rPr lang="en-US" sz="1400" dirty="0">
                  <a:solidFill>
                    <a:schemeClr val="bg1">
                      <a:lumMod val="50000"/>
                    </a:schemeClr>
                  </a:solidFill>
                  <a:latin typeface="Arial Narrow" panose="020B0606020202030204" pitchFamily="34" charset="0"/>
                </a:rPr>
                <a:t>, W. Technology Brewing and Malting,  Chapter 3 (2014, English)</a:t>
              </a:r>
            </a:p>
          </p:txBody>
        </p:sp>
        <p:sp>
          <p:nvSpPr>
            <p:cNvPr id="3" name="Rectangle 2"/>
            <p:cNvSpPr/>
            <p:nvPr/>
          </p:nvSpPr>
          <p:spPr>
            <a:xfrm>
              <a:off x="304466" y="1957720"/>
              <a:ext cx="1008993" cy="332267"/>
            </a:xfrm>
            <a:prstGeom prst="rect">
              <a:avLst/>
            </a:prstGeom>
            <a:solidFill>
              <a:srgbClr val="F09ED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Arial Narrow" panose="020B0606020202030204" pitchFamily="34" charset="0"/>
                </a:rPr>
                <a:t>Proteolisis</a:t>
              </a:r>
            </a:p>
          </p:txBody>
        </p:sp>
        <p:sp>
          <p:nvSpPr>
            <p:cNvPr id="5" name="Oval 4"/>
            <p:cNvSpPr/>
            <p:nvPr/>
          </p:nvSpPr>
          <p:spPr>
            <a:xfrm>
              <a:off x="1123294" y="2372832"/>
              <a:ext cx="1600200" cy="838200"/>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1400" dirty="0">
                  <a:latin typeface="Arial Narrow" panose="020B0606020202030204" pitchFamily="34" charset="0"/>
                </a:rPr>
                <a:t>Malt quality</a:t>
              </a:r>
            </a:p>
          </p:txBody>
        </p:sp>
        <p:sp>
          <p:nvSpPr>
            <p:cNvPr id="7" name="Oval 6"/>
            <p:cNvSpPr/>
            <p:nvPr/>
          </p:nvSpPr>
          <p:spPr>
            <a:xfrm>
              <a:off x="1123294" y="4468332"/>
              <a:ext cx="1600200" cy="838200"/>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1400" dirty="0">
                  <a:latin typeface="Arial Narrow" panose="020B0606020202030204" pitchFamily="34" charset="0"/>
                </a:rPr>
                <a:t>Milling</a:t>
              </a:r>
            </a:p>
          </p:txBody>
        </p:sp>
        <p:sp>
          <p:nvSpPr>
            <p:cNvPr id="6" name="Rounded Rectangle 5"/>
            <p:cNvSpPr/>
            <p:nvPr/>
          </p:nvSpPr>
          <p:spPr>
            <a:xfrm>
              <a:off x="5619094" y="2220432"/>
              <a:ext cx="17526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400" dirty="0">
                  <a:latin typeface="Arial Narrow" panose="020B0606020202030204" pitchFamily="34" charset="0"/>
                </a:rPr>
                <a:t>Mashing in</a:t>
              </a:r>
            </a:p>
          </p:txBody>
        </p:sp>
        <p:sp>
          <p:nvSpPr>
            <p:cNvPr id="9" name="Rounded Rectangle 8"/>
            <p:cNvSpPr/>
            <p:nvPr/>
          </p:nvSpPr>
          <p:spPr>
            <a:xfrm>
              <a:off x="4285594" y="3792279"/>
              <a:ext cx="12573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400" dirty="0">
                  <a:latin typeface="Arial Narrow" panose="020B0606020202030204" pitchFamily="34" charset="0"/>
                </a:rPr>
                <a:t>Resting</a:t>
              </a:r>
            </a:p>
          </p:txBody>
        </p:sp>
        <p:sp>
          <p:nvSpPr>
            <p:cNvPr id="10" name="Rounded Rectangle 9"/>
            <p:cNvSpPr/>
            <p:nvPr/>
          </p:nvSpPr>
          <p:spPr>
            <a:xfrm>
              <a:off x="7143094" y="3756837"/>
              <a:ext cx="7620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400" dirty="0">
                  <a:latin typeface="Arial Narrow" panose="020B0606020202030204" pitchFamily="34" charset="0"/>
                </a:rPr>
                <a:t>pH</a:t>
              </a:r>
            </a:p>
          </p:txBody>
        </p:sp>
        <p:sp>
          <p:nvSpPr>
            <p:cNvPr id="11" name="Rounded Rectangle 10"/>
            <p:cNvSpPr/>
            <p:nvPr/>
          </p:nvSpPr>
          <p:spPr>
            <a:xfrm>
              <a:off x="5542894" y="5497032"/>
              <a:ext cx="1257300" cy="4572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400" dirty="0">
                  <a:latin typeface="Arial Narrow" panose="020B0606020202030204" pitchFamily="34" charset="0"/>
                </a:rPr>
                <a:t>Enzymes</a:t>
              </a:r>
            </a:p>
          </p:txBody>
        </p:sp>
        <p:sp>
          <p:nvSpPr>
            <p:cNvPr id="12" name="Rectangle 11"/>
            <p:cNvSpPr/>
            <p:nvPr/>
          </p:nvSpPr>
          <p:spPr>
            <a:xfrm>
              <a:off x="152400" y="3514947"/>
              <a:ext cx="1656694" cy="699090"/>
            </a:xfrm>
            <a:prstGeom prst="rect">
              <a:avLst/>
            </a:prstGeom>
            <a:solidFill>
              <a:srgbClr val="F09ED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Arial Narrow" panose="020B0606020202030204" pitchFamily="34" charset="0"/>
                </a:rPr>
                <a:t>Milling temperature &amp; Grist storage duration</a:t>
              </a:r>
            </a:p>
          </p:txBody>
        </p:sp>
        <p:sp>
          <p:nvSpPr>
            <p:cNvPr id="13" name="Rectangle 12"/>
            <p:cNvSpPr/>
            <p:nvPr/>
          </p:nvSpPr>
          <p:spPr>
            <a:xfrm>
              <a:off x="302145" y="5497032"/>
              <a:ext cx="1278351" cy="304800"/>
            </a:xfrm>
            <a:prstGeom prst="rect">
              <a:avLst/>
            </a:prstGeom>
            <a:solidFill>
              <a:srgbClr val="F09ED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Arial Narrow" panose="020B0606020202030204" pitchFamily="34" charset="0"/>
                </a:rPr>
                <a:t>Oxygen uptake</a:t>
              </a:r>
            </a:p>
          </p:txBody>
        </p:sp>
        <p:sp>
          <p:nvSpPr>
            <p:cNvPr id="8" name="Rectangle 7"/>
            <p:cNvSpPr/>
            <p:nvPr/>
          </p:nvSpPr>
          <p:spPr>
            <a:xfrm>
              <a:off x="4914244" y="1229834"/>
              <a:ext cx="1466850" cy="620233"/>
            </a:xfrm>
            <a:prstGeom prst="rect">
              <a:avLst/>
            </a:prstGeom>
            <a:solidFill>
              <a:srgbClr val="00B050"/>
            </a:solidFill>
            <a:ln>
              <a:solidFill>
                <a:schemeClr val="accent2">
                  <a:lumMod val="5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400" dirty="0">
                  <a:latin typeface="Arial Narrow" panose="020B0606020202030204" pitchFamily="34" charset="0"/>
                </a:rPr>
                <a:t>High mashing in temperature</a:t>
              </a:r>
            </a:p>
          </p:txBody>
        </p:sp>
        <p:sp>
          <p:nvSpPr>
            <p:cNvPr id="15" name="Rectangle 14"/>
            <p:cNvSpPr/>
            <p:nvPr/>
          </p:nvSpPr>
          <p:spPr>
            <a:xfrm>
              <a:off x="7171447" y="1219202"/>
              <a:ext cx="1466850" cy="620233"/>
            </a:xfrm>
            <a:prstGeom prst="rect">
              <a:avLst/>
            </a:prstGeom>
            <a:solidFill>
              <a:srgbClr val="00B050"/>
            </a:solidFill>
            <a:ln>
              <a:solidFill>
                <a:schemeClr val="accent2">
                  <a:lumMod val="5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400" dirty="0" smtClean="0">
                  <a:latin typeface="Arial Narrow" panose="020B0606020202030204" pitchFamily="34" charset="0"/>
                </a:rPr>
                <a:t>Mashing-in </a:t>
              </a:r>
              <a:r>
                <a:rPr lang="en-US" sz="1400" dirty="0">
                  <a:latin typeface="Arial Narrow" panose="020B0606020202030204" pitchFamily="34" charset="0"/>
                </a:rPr>
                <a:t>from below</a:t>
              </a:r>
            </a:p>
          </p:txBody>
        </p:sp>
        <p:sp>
          <p:nvSpPr>
            <p:cNvPr id="16" name="Rectangle 15"/>
            <p:cNvSpPr/>
            <p:nvPr/>
          </p:nvSpPr>
          <p:spPr>
            <a:xfrm>
              <a:off x="7775335" y="2130942"/>
              <a:ext cx="1278351" cy="318091"/>
            </a:xfrm>
            <a:prstGeom prst="rect">
              <a:avLst/>
            </a:prstGeom>
            <a:solidFill>
              <a:srgbClr val="F09ED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Arial Narrow" panose="020B0606020202030204" pitchFamily="34" charset="0"/>
                </a:rPr>
                <a:t>Oxygen uptake</a:t>
              </a:r>
            </a:p>
          </p:txBody>
        </p:sp>
        <p:sp>
          <p:nvSpPr>
            <p:cNvPr id="17" name="Rectangle 16"/>
            <p:cNvSpPr/>
            <p:nvPr/>
          </p:nvSpPr>
          <p:spPr>
            <a:xfrm>
              <a:off x="7553439" y="3152558"/>
              <a:ext cx="1466850" cy="310116"/>
            </a:xfrm>
            <a:prstGeom prst="rect">
              <a:avLst/>
            </a:prstGeom>
            <a:solidFill>
              <a:srgbClr val="00B050"/>
            </a:solidFill>
            <a:ln>
              <a:solidFill>
                <a:schemeClr val="accent2">
                  <a:lumMod val="5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400" dirty="0">
                  <a:latin typeface="Arial Narrow" panose="020B0606020202030204" pitchFamily="34" charset="0"/>
                </a:rPr>
                <a:t>Mash acidification</a:t>
              </a:r>
            </a:p>
          </p:txBody>
        </p:sp>
        <p:sp>
          <p:nvSpPr>
            <p:cNvPr id="19" name="Rectangle 18"/>
            <p:cNvSpPr/>
            <p:nvPr/>
          </p:nvSpPr>
          <p:spPr>
            <a:xfrm>
              <a:off x="4648401" y="3222351"/>
              <a:ext cx="1278351" cy="304800"/>
            </a:xfrm>
            <a:prstGeom prst="rect">
              <a:avLst/>
            </a:prstGeom>
            <a:solidFill>
              <a:srgbClr val="F09ED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Arial Narrow" panose="020B0606020202030204" pitchFamily="34" charset="0"/>
                </a:rPr>
                <a:t>Proteolitic rest</a:t>
              </a:r>
            </a:p>
          </p:txBody>
        </p:sp>
        <p:sp>
          <p:nvSpPr>
            <p:cNvPr id="20" name="Rectangle 19"/>
            <p:cNvSpPr/>
            <p:nvPr/>
          </p:nvSpPr>
          <p:spPr>
            <a:xfrm>
              <a:off x="3623771" y="4468332"/>
              <a:ext cx="1323647" cy="699090"/>
            </a:xfrm>
            <a:prstGeom prst="rect">
              <a:avLst/>
            </a:prstGeom>
            <a:solidFill>
              <a:srgbClr val="F09ED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Arial Narrow" panose="020B0606020202030204" pitchFamily="34" charset="0"/>
                </a:rPr>
                <a:t>LOX</a:t>
              </a:r>
              <a:br>
                <a:rPr lang="en-US" sz="1400" dirty="0">
                  <a:solidFill>
                    <a:schemeClr val="tx1"/>
                  </a:solidFill>
                  <a:latin typeface="Arial Narrow" panose="020B0606020202030204" pitchFamily="34" charset="0"/>
                </a:rPr>
              </a:br>
              <a:r>
                <a:rPr lang="en-US" sz="1400" dirty="0">
                  <a:solidFill>
                    <a:schemeClr val="tx1"/>
                  </a:solidFill>
                  <a:latin typeface="Arial Narrow" panose="020B0606020202030204" pitchFamily="34" charset="0"/>
                </a:rPr>
                <a:t>45-55ºC</a:t>
              </a:r>
            </a:p>
            <a:p>
              <a:pPr algn="ctr"/>
              <a:r>
                <a:rPr lang="en-US" sz="1400" dirty="0">
                  <a:solidFill>
                    <a:schemeClr val="tx1"/>
                  </a:solidFill>
                  <a:latin typeface="Arial Narrow" panose="020B0606020202030204" pitchFamily="34" charset="0"/>
                </a:rPr>
                <a:t>pH 5.0-7.0</a:t>
              </a:r>
            </a:p>
          </p:txBody>
        </p:sp>
        <p:sp>
          <p:nvSpPr>
            <p:cNvPr id="21" name="Rectangle 20"/>
            <p:cNvSpPr/>
            <p:nvPr/>
          </p:nvSpPr>
          <p:spPr>
            <a:xfrm>
              <a:off x="3623772" y="5299887"/>
              <a:ext cx="1323647" cy="699090"/>
            </a:xfrm>
            <a:prstGeom prst="rect">
              <a:avLst/>
            </a:prstGeom>
            <a:solidFill>
              <a:srgbClr val="F09ED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Arial Narrow" panose="020B0606020202030204" pitchFamily="34" charset="0"/>
                </a:rPr>
                <a:t>Peroxidase</a:t>
              </a:r>
            </a:p>
            <a:p>
              <a:pPr algn="ctr"/>
              <a:r>
                <a:rPr lang="en-US" sz="1400" dirty="0">
                  <a:solidFill>
                    <a:schemeClr val="tx1"/>
                  </a:solidFill>
                  <a:latin typeface="Arial Narrow" panose="020B0606020202030204" pitchFamily="34" charset="0"/>
                </a:rPr>
                <a:t>&gt;60ºC</a:t>
              </a:r>
            </a:p>
            <a:p>
              <a:pPr algn="ctr"/>
              <a:r>
                <a:rPr lang="en-US" sz="1400" dirty="0">
                  <a:solidFill>
                    <a:schemeClr val="tx1"/>
                  </a:solidFill>
                  <a:latin typeface="Arial Narrow" panose="020B0606020202030204" pitchFamily="34" charset="0"/>
                </a:rPr>
                <a:t>pH 6.2</a:t>
              </a:r>
            </a:p>
          </p:txBody>
        </p:sp>
        <p:sp>
          <p:nvSpPr>
            <p:cNvPr id="22" name="Rectangle 21"/>
            <p:cNvSpPr/>
            <p:nvPr/>
          </p:nvSpPr>
          <p:spPr>
            <a:xfrm>
              <a:off x="7343449" y="5268432"/>
              <a:ext cx="1552247" cy="699090"/>
            </a:xfrm>
            <a:prstGeom prst="rect">
              <a:avLst/>
            </a:prstGeom>
            <a:solidFill>
              <a:srgbClr val="F09ED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Arial Narrow" panose="020B0606020202030204" pitchFamily="34" charset="0"/>
                </a:rPr>
                <a:t>Polyphenoloxidase</a:t>
              </a:r>
            </a:p>
            <a:p>
              <a:pPr algn="ctr"/>
              <a:r>
                <a:rPr lang="en-US" sz="1400" dirty="0">
                  <a:solidFill>
                    <a:schemeClr val="tx1"/>
                  </a:solidFill>
                  <a:latin typeface="Arial Narrow" panose="020B0606020202030204" pitchFamily="34" charset="0"/>
                </a:rPr>
                <a:t>65ºC</a:t>
              </a:r>
            </a:p>
            <a:p>
              <a:pPr algn="ctr"/>
              <a:r>
                <a:rPr lang="en-US" sz="1400" dirty="0">
                  <a:solidFill>
                    <a:schemeClr val="tx1"/>
                  </a:solidFill>
                  <a:latin typeface="Arial Narrow" panose="020B0606020202030204" pitchFamily="34" charset="0"/>
                </a:rPr>
                <a:t>pH 6.5-7.0</a:t>
              </a:r>
            </a:p>
          </p:txBody>
        </p:sp>
        <p:sp>
          <p:nvSpPr>
            <p:cNvPr id="23" name="Rectangle 22"/>
            <p:cNvSpPr/>
            <p:nvPr/>
          </p:nvSpPr>
          <p:spPr>
            <a:xfrm>
              <a:off x="7495849" y="4478964"/>
              <a:ext cx="1323647" cy="699090"/>
            </a:xfrm>
            <a:prstGeom prst="rect">
              <a:avLst/>
            </a:prstGeom>
            <a:solidFill>
              <a:srgbClr val="F09ED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Arial Narrow" panose="020B0606020202030204" pitchFamily="34" charset="0"/>
                </a:rPr>
                <a:t>Lipase</a:t>
              </a:r>
              <a:br>
                <a:rPr lang="en-US" sz="1400" dirty="0">
                  <a:solidFill>
                    <a:schemeClr val="tx1"/>
                  </a:solidFill>
                  <a:latin typeface="Arial Narrow" panose="020B0606020202030204" pitchFamily="34" charset="0"/>
                </a:rPr>
              </a:br>
              <a:r>
                <a:rPr lang="en-US" sz="1400" dirty="0">
                  <a:solidFill>
                    <a:schemeClr val="tx1"/>
                  </a:solidFill>
                  <a:latin typeface="Arial Narrow" panose="020B0606020202030204" pitchFamily="34" charset="0"/>
                </a:rPr>
                <a:t>50-65ºC</a:t>
              </a:r>
            </a:p>
            <a:p>
              <a:pPr algn="ctr"/>
              <a:r>
                <a:rPr lang="en-US" sz="1400" dirty="0">
                  <a:solidFill>
                    <a:schemeClr val="tx1"/>
                  </a:solidFill>
                  <a:latin typeface="Arial Narrow" panose="020B0606020202030204" pitchFamily="34" charset="0"/>
                </a:rPr>
                <a:t>pH 6.8-7.0</a:t>
              </a:r>
            </a:p>
          </p:txBody>
        </p:sp>
        <p:sp>
          <p:nvSpPr>
            <p:cNvPr id="24" name="Rectangle 23"/>
            <p:cNvSpPr/>
            <p:nvPr/>
          </p:nvSpPr>
          <p:spPr>
            <a:xfrm>
              <a:off x="3104494" y="2370174"/>
              <a:ext cx="1466850" cy="614916"/>
            </a:xfrm>
            <a:prstGeom prst="rect">
              <a:avLst/>
            </a:prstGeom>
            <a:solidFill>
              <a:srgbClr val="00B050"/>
            </a:solidFill>
            <a:ln>
              <a:solidFill>
                <a:schemeClr val="accent2">
                  <a:lumMod val="5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400" dirty="0">
                  <a:latin typeface="Arial Narrow" panose="020B0606020202030204" pitchFamily="34" charset="0"/>
                </a:rPr>
                <a:t>Polyphenol-rich malts</a:t>
              </a:r>
            </a:p>
          </p:txBody>
        </p:sp>
        <p:sp>
          <p:nvSpPr>
            <p:cNvPr id="25" name="Rectangle 24"/>
            <p:cNvSpPr/>
            <p:nvPr/>
          </p:nvSpPr>
          <p:spPr>
            <a:xfrm>
              <a:off x="2418694" y="1683933"/>
              <a:ext cx="1524000" cy="536501"/>
            </a:xfrm>
            <a:prstGeom prst="rect">
              <a:avLst/>
            </a:prstGeom>
            <a:solidFill>
              <a:srgbClr val="F09ED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Arial Narrow" panose="020B0606020202030204" pitchFamily="34" charset="0"/>
                </a:rPr>
                <a:t>Curing temperatures</a:t>
              </a:r>
            </a:p>
            <a:p>
              <a:pPr algn="ctr"/>
              <a:r>
                <a:rPr lang="en-US" sz="1400" dirty="0">
                  <a:solidFill>
                    <a:schemeClr val="tx1"/>
                  </a:solidFill>
                  <a:latin typeface="Arial Narrow" panose="020B0606020202030204" pitchFamily="34" charset="0"/>
                </a:rPr>
                <a:t>Precursors</a:t>
              </a:r>
            </a:p>
          </p:txBody>
        </p:sp>
        <p:sp>
          <p:nvSpPr>
            <p:cNvPr id="26" name="Rectangle 25"/>
            <p:cNvSpPr/>
            <p:nvPr/>
          </p:nvSpPr>
          <p:spPr>
            <a:xfrm>
              <a:off x="1990069" y="5497032"/>
              <a:ext cx="1466850" cy="470490"/>
            </a:xfrm>
            <a:prstGeom prst="rect">
              <a:avLst/>
            </a:prstGeom>
            <a:solidFill>
              <a:srgbClr val="00B050"/>
            </a:solidFill>
            <a:ln>
              <a:solidFill>
                <a:schemeClr val="accent2">
                  <a:lumMod val="5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400" dirty="0" smtClean="0">
                  <a:latin typeface="Arial Narrow" panose="020B0606020202030204" pitchFamily="34" charset="0"/>
                </a:rPr>
                <a:t>Oxygen-protected Wet </a:t>
              </a:r>
              <a:r>
                <a:rPr lang="en-US" sz="1400" dirty="0">
                  <a:latin typeface="Arial Narrow" panose="020B0606020202030204" pitchFamily="34" charset="0"/>
                </a:rPr>
                <a:t>milling</a:t>
              </a:r>
            </a:p>
          </p:txBody>
        </p:sp>
        <p:cxnSp>
          <p:nvCxnSpPr>
            <p:cNvPr id="27" name="Straight Arrow Connector 26"/>
            <p:cNvCxnSpPr>
              <a:stCxn id="5" idx="4"/>
              <a:endCxn id="7" idx="0"/>
            </p:cNvCxnSpPr>
            <p:nvPr/>
          </p:nvCxnSpPr>
          <p:spPr>
            <a:xfrm>
              <a:off x="1923394" y="3211032"/>
              <a:ext cx="0" cy="1257300"/>
            </a:xfrm>
            <a:prstGeom prst="straightConnector1">
              <a:avLst/>
            </a:prstGeom>
            <a:ln w="28575">
              <a:solidFill>
                <a:srgbClr val="D85E02"/>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7" idx="7"/>
              <a:endCxn id="6" idx="1"/>
            </p:cNvCxnSpPr>
            <p:nvPr/>
          </p:nvCxnSpPr>
          <p:spPr>
            <a:xfrm flipV="1">
              <a:off x="2489150" y="2449032"/>
              <a:ext cx="3129944" cy="2142052"/>
            </a:xfrm>
            <a:prstGeom prst="straightConnector1">
              <a:avLst/>
            </a:prstGeom>
            <a:ln w="28575">
              <a:solidFill>
                <a:srgbClr val="D85E02"/>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stCxn id="6" idx="2"/>
              <a:endCxn id="32" idx="0"/>
            </p:cNvCxnSpPr>
            <p:nvPr/>
          </p:nvCxnSpPr>
          <p:spPr>
            <a:xfrm flipH="1">
              <a:off x="6269429" y="2677632"/>
              <a:ext cx="225965" cy="212726"/>
            </a:xfrm>
            <a:prstGeom prst="straightConnector1">
              <a:avLst/>
            </a:prstGeom>
            <a:ln w="28575">
              <a:solidFill>
                <a:srgbClr val="D85E02"/>
              </a:solidFill>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10" idx="1"/>
              <a:endCxn id="9" idx="3"/>
            </p:cNvCxnSpPr>
            <p:nvPr/>
          </p:nvCxnSpPr>
          <p:spPr>
            <a:xfrm flipH="1">
              <a:off x="5542894" y="3985437"/>
              <a:ext cx="1600200" cy="35442"/>
            </a:xfrm>
            <a:prstGeom prst="straightConnector1">
              <a:avLst/>
            </a:prstGeom>
            <a:ln w="28575">
              <a:solidFill>
                <a:srgbClr val="D85E02"/>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11" idx="0"/>
              <a:endCxn id="9" idx="2"/>
            </p:cNvCxnSpPr>
            <p:nvPr/>
          </p:nvCxnSpPr>
          <p:spPr>
            <a:xfrm flipH="1" flipV="1">
              <a:off x="4914244" y="4249481"/>
              <a:ext cx="1257300" cy="1247553"/>
            </a:xfrm>
            <a:prstGeom prst="straightConnector1">
              <a:avLst/>
            </a:prstGeom>
            <a:ln w="28575">
              <a:solidFill>
                <a:srgbClr val="D85E02"/>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stCxn id="11" idx="0"/>
              <a:endCxn id="10" idx="2"/>
            </p:cNvCxnSpPr>
            <p:nvPr/>
          </p:nvCxnSpPr>
          <p:spPr>
            <a:xfrm flipV="1">
              <a:off x="6171544" y="4214039"/>
              <a:ext cx="1352550" cy="1282995"/>
            </a:xfrm>
            <a:prstGeom prst="straightConnector1">
              <a:avLst/>
            </a:prstGeom>
            <a:ln w="28575">
              <a:solidFill>
                <a:srgbClr val="D85E02"/>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a:stCxn id="3" idx="2"/>
              <a:endCxn id="5" idx="1"/>
            </p:cNvCxnSpPr>
            <p:nvPr/>
          </p:nvCxnSpPr>
          <p:spPr>
            <a:xfrm>
              <a:off x="808963" y="2289987"/>
              <a:ext cx="548677" cy="205599"/>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a:stCxn id="12" idx="2"/>
              <a:endCxn id="7" idx="1"/>
            </p:cNvCxnSpPr>
            <p:nvPr/>
          </p:nvCxnSpPr>
          <p:spPr>
            <a:xfrm>
              <a:off x="980749" y="4214039"/>
              <a:ext cx="376891" cy="377047"/>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a:stCxn id="13" idx="0"/>
              <a:endCxn id="7" idx="3"/>
            </p:cNvCxnSpPr>
            <p:nvPr/>
          </p:nvCxnSpPr>
          <p:spPr>
            <a:xfrm flipV="1">
              <a:off x="941321" y="5183780"/>
              <a:ext cx="416319" cy="313252"/>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a:stCxn id="26" idx="0"/>
              <a:endCxn id="7" idx="5"/>
            </p:cNvCxnSpPr>
            <p:nvPr/>
          </p:nvCxnSpPr>
          <p:spPr>
            <a:xfrm flipH="1" flipV="1">
              <a:off x="2489150" y="5183780"/>
              <a:ext cx="234344" cy="313252"/>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24" idx="1"/>
              <a:endCxn id="5" idx="6"/>
            </p:cNvCxnSpPr>
            <p:nvPr/>
          </p:nvCxnSpPr>
          <p:spPr>
            <a:xfrm flipH="1">
              <a:off x="2723494" y="2677632"/>
              <a:ext cx="381000" cy="11430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a:stCxn id="25" idx="1"/>
              <a:endCxn id="5" idx="0"/>
            </p:cNvCxnSpPr>
            <p:nvPr/>
          </p:nvCxnSpPr>
          <p:spPr>
            <a:xfrm flipH="1">
              <a:off x="1923394" y="1952182"/>
              <a:ext cx="495300" cy="42065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a:stCxn id="8" idx="2"/>
              <a:endCxn id="6" idx="0"/>
            </p:cNvCxnSpPr>
            <p:nvPr/>
          </p:nvCxnSpPr>
          <p:spPr>
            <a:xfrm>
              <a:off x="5647671" y="1850067"/>
              <a:ext cx="847725" cy="370367"/>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2" name="Straight Arrow Connector 71"/>
            <p:cNvCxnSpPr>
              <a:stCxn id="15" idx="1"/>
              <a:endCxn id="6" idx="0"/>
            </p:cNvCxnSpPr>
            <p:nvPr/>
          </p:nvCxnSpPr>
          <p:spPr>
            <a:xfrm flipH="1">
              <a:off x="6495396" y="1529319"/>
              <a:ext cx="676053" cy="69111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a:stCxn id="16" idx="1"/>
              <a:endCxn id="6" idx="3"/>
            </p:cNvCxnSpPr>
            <p:nvPr/>
          </p:nvCxnSpPr>
          <p:spPr>
            <a:xfrm flipH="1">
              <a:off x="7371696" y="2289986"/>
              <a:ext cx="403639" cy="15904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a:stCxn id="23" idx="1"/>
              <a:endCxn id="11" idx="3"/>
            </p:cNvCxnSpPr>
            <p:nvPr/>
          </p:nvCxnSpPr>
          <p:spPr>
            <a:xfrm flipH="1">
              <a:off x="6800196" y="4828511"/>
              <a:ext cx="695653" cy="89712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a:stCxn id="17" idx="2"/>
              <a:endCxn id="10" idx="0"/>
            </p:cNvCxnSpPr>
            <p:nvPr/>
          </p:nvCxnSpPr>
          <p:spPr>
            <a:xfrm flipH="1">
              <a:off x="7524094" y="3462676"/>
              <a:ext cx="762770" cy="29416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a:stCxn id="22" idx="1"/>
              <a:endCxn id="11" idx="3"/>
            </p:cNvCxnSpPr>
            <p:nvPr/>
          </p:nvCxnSpPr>
          <p:spPr>
            <a:xfrm flipH="1">
              <a:off x="6800196" y="5617979"/>
              <a:ext cx="543253" cy="10765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1" name="Straight Arrow Connector 90"/>
            <p:cNvCxnSpPr>
              <a:stCxn id="21" idx="3"/>
              <a:endCxn id="11" idx="1"/>
            </p:cNvCxnSpPr>
            <p:nvPr/>
          </p:nvCxnSpPr>
          <p:spPr>
            <a:xfrm>
              <a:off x="4947419" y="5649432"/>
              <a:ext cx="595477" cy="7620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2" name="Straight Arrow Connector 91"/>
            <p:cNvCxnSpPr>
              <a:stCxn id="20" idx="3"/>
              <a:endCxn id="11" idx="1"/>
            </p:cNvCxnSpPr>
            <p:nvPr/>
          </p:nvCxnSpPr>
          <p:spPr>
            <a:xfrm>
              <a:off x="4947416" y="4817879"/>
              <a:ext cx="595478" cy="90775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a:stCxn id="19" idx="2"/>
              <a:endCxn id="9" idx="0"/>
            </p:cNvCxnSpPr>
            <p:nvPr/>
          </p:nvCxnSpPr>
          <p:spPr>
            <a:xfrm flipH="1">
              <a:off x="4914246" y="3527151"/>
              <a:ext cx="373331" cy="26512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14" name="Date Placeholder 13"/>
          <p:cNvSpPr>
            <a:spLocks noGrp="1"/>
          </p:cNvSpPr>
          <p:nvPr>
            <p:ph type="dt" sz="half" idx="10"/>
          </p:nvPr>
        </p:nvSpPr>
        <p:spPr/>
        <p:txBody>
          <a:bodyPr/>
          <a:lstStyle/>
          <a:p>
            <a:fld id="{A25150F0-3B2F-45C5-A359-7FCAA88E82B5}" type="datetime1">
              <a:rPr lang="en-US" smtClean="0"/>
              <a:t>13-Sep-17</a:t>
            </a:fld>
            <a:endParaRPr lang="en-US" dirty="0"/>
          </a:p>
        </p:txBody>
      </p:sp>
      <p:sp>
        <p:nvSpPr>
          <p:cNvPr id="18" name="Footer Placeholder 17"/>
          <p:cNvSpPr>
            <a:spLocks noGrp="1"/>
          </p:cNvSpPr>
          <p:nvPr>
            <p:ph type="ftr" sz="quarter" idx="11"/>
          </p:nvPr>
        </p:nvSpPr>
        <p:spPr/>
        <p:txBody>
          <a:bodyPr/>
          <a:lstStyle/>
          <a:p>
            <a:r>
              <a:rPr lang="en-US" dirty="0" smtClean="0"/>
              <a:t>Hot Side Oxidation</a:t>
            </a:r>
            <a:endParaRPr lang="en-US" dirty="0"/>
          </a:p>
        </p:txBody>
      </p:sp>
      <p:sp>
        <p:nvSpPr>
          <p:cNvPr id="28" name="Slide Number Placeholder 27"/>
          <p:cNvSpPr>
            <a:spLocks noGrp="1"/>
          </p:cNvSpPr>
          <p:nvPr>
            <p:ph type="sldNum" sz="quarter" idx="12"/>
          </p:nvPr>
        </p:nvSpPr>
        <p:spPr/>
        <p:txBody>
          <a:bodyPr/>
          <a:lstStyle/>
          <a:p>
            <a:fld id="{ECD2CD03-2C00-40DA-93C8-FF06F564A60A}" type="slidenum">
              <a:rPr lang="en-US" smtClean="0"/>
              <a:t>9</a:t>
            </a:fld>
            <a:endParaRPr lang="en-US" dirty="0"/>
          </a:p>
        </p:txBody>
      </p:sp>
      <p:cxnSp>
        <p:nvCxnSpPr>
          <p:cNvPr id="51" name="Straight Arrow Connector 50"/>
          <p:cNvCxnSpPr>
            <a:stCxn id="16" idx="2"/>
          </p:cNvCxnSpPr>
          <p:nvPr/>
        </p:nvCxnSpPr>
        <p:spPr>
          <a:xfrm flipH="1">
            <a:off x="7379741" y="2449033"/>
            <a:ext cx="1034770" cy="55154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32377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90"/>
                                          </p:val>
                                        </p:tav>
                                        <p:tav tm="100000">
                                          <p:val>
                                            <p:fltVal val="0"/>
                                          </p:val>
                                        </p:tav>
                                      </p:tavLst>
                                    </p:anim>
                                    <p:animEffect transition="in" filter="fade">
                                      <p:cBhvr>
                                        <p:cTn id="10"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229600" cy="838200"/>
          </a:xfrm>
        </p:spPr>
        <p:txBody>
          <a:bodyPr>
            <a:normAutofit/>
          </a:bodyPr>
          <a:lstStyle/>
          <a:p>
            <a:r>
              <a:rPr lang="en-US" dirty="0" smtClean="0"/>
              <a:t>Oxidation at mash-in</a:t>
            </a:r>
            <a:endParaRPr lang="en-US" dirty="0"/>
          </a:p>
        </p:txBody>
      </p:sp>
      <p:sp>
        <p:nvSpPr>
          <p:cNvPr id="4" name="Rectangle 3"/>
          <p:cNvSpPr/>
          <p:nvPr/>
        </p:nvSpPr>
        <p:spPr>
          <a:xfrm>
            <a:off x="210209" y="6367046"/>
            <a:ext cx="8763397" cy="338554"/>
          </a:xfrm>
          <a:prstGeom prst="rect">
            <a:avLst/>
          </a:prstGeom>
        </p:spPr>
        <p:txBody>
          <a:bodyPr wrap="square">
            <a:spAutoFit/>
          </a:bodyPr>
          <a:lstStyle/>
          <a:p>
            <a:r>
              <a:rPr lang="en-US" sz="1600" dirty="0">
                <a:solidFill>
                  <a:schemeClr val="bg1">
                    <a:lumMod val="50000"/>
                  </a:schemeClr>
                </a:solidFill>
              </a:rPr>
              <a:t>Künze, W. Technology Brewing and Malting,  Chapter 3 (2014, English)</a:t>
            </a:r>
          </a:p>
        </p:txBody>
      </p:sp>
      <p:grpSp>
        <p:nvGrpSpPr>
          <p:cNvPr id="8" name="Group 7"/>
          <p:cNvGrpSpPr/>
          <p:nvPr/>
        </p:nvGrpSpPr>
        <p:grpSpPr>
          <a:xfrm>
            <a:off x="152402" y="995889"/>
            <a:ext cx="8821202" cy="5100113"/>
            <a:chOff x="152402" y="995889"/>
            <a:chExt cx="8821202" cy="5100113"/>
          </a:xfrm>
        </p:grpSpPr>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2" y="995889"/>
              <a:ext cx="5949017" cy="5100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6324600" y="1524000"/>
              <a:ext cx="2649004" cy="1754326"/>
            </a:xfrm>
            <a:prstGeom prst="rect">
              <a:avLst/>
            </a:prstGeom>
            <a:noFill/>
          </p:spPr>
          <p:txBody>
            <a:bodyPr wrap="square" rtlCol="0">
              <a:spAutoFit/>
            </a:bodyPr>
            <a:lstStyle/>
            <a:p>
              <a:pPr marL="228600" indent="-228600">
                <a:buAutoNum type="arabicPeriod"/>
              </a:pPr>
              <a:r>
                <a:rPr lang="en-US" dirty="0"/>
                <a:t>Grist and water gassed with N2</a:t>
              </a:r>
            </a:p>
            <a:p>
              <a:pPr marL="228600" indent="-228600">
                <a:buAutoNum type="arabicPeriod"/>
              </a:pPr>
              <a:r>
                <a:rPr lang="en-US" dirty="0"/>
                <a:t>Grist gassed with N2</a:t>
              </a:r>
            </a:p>
            <a:p>
              <a:pPr marL="228600" indent="-228600">
                <a:buAutoNum type="arabicPeriod"/>
              </a:pPr>
              <a:r>
                <a:rPr lang="en-US" dirty="0"/>
                <a:t>Water gassed with N2</a:t>
              </a:r>
            </a:p>
            <a:p>
              <a:pPr marL="228600" indent="-228600">
                <a:buAutoNum type="arabicPeriod"/>
              </a:pPr>
              <a:r>
                <a:rPr lang="en-US" dirty="0"/>
                <a:t>Control (no gassing)</a:t>
              </a:r>
            </a:p>
            <a:p>
              <a:pPr marL="228600" indent="-228600">
                <a:buAutoNum type="arabicPeriod"/>
              </a:pPr>
              <a:r>
                <a:rPr lang="en-US" dirty="0"/>
                <a:t>Grist gassed with O2</a:t>
              </a:r>
            </a:p>
          </p:txBody>
        </p:sp>
      </p:grpSp>
      <p:sp>
        <p:nvSpPr>
          <p:cNvPr id="5" name="Date Placeholder 4"/>
          <p:cNvSpPr>
            <a:spLocks noGrp="1"/>
          </p:cNvSpPr>
          <p:nvPr>
            <p:ph type="dt" sz="half" idx="10"/>
          </p:nvPr>
        </p:nvSpPr>
        <p:spPr/>
        <p:txBody>
          <a:bodyPr/>
          <a:lstStyle/>
          <a:p>
            <a:fld id="{B0A15F5D-B66F-40A4-99E6-39A9747EA3E8}" type="datetime1">
              <a:rPr lang="en-US" smtClean="0"/>
              <a:t>13-Sep-17</a:t>
            </a:fld>
            <a:endParaRPr lang="en-US" dirty="0"/>
          </a:p>
        </p:txBody>
      </p:sp>
      <p:sp>
        <p:nvSpPr>
          <p:cNvPr id="6" name="Footer Placeholder 5"/>
          <p:cNvSpPr>
            <a:spLocks noGrp="1"/>
          </p:cNvSpPr>
          <p:nvPr>
            <p:ph type="ftr" sz="quarter" idx="11"/>
          </p:nvPr>
        </p:nvSpPr>
        <p:spPr/>
        <p:txBody>
          <a:bodyPr/>
          <a:lstStyle/>
          <a:p>
            <a:r>
              <a:rPr lang="en-US" dirty="0" smtClean="0"/>
              <a:t>Hot Side Oxidation</a:t>
            </a:r>
            <a:endParaRPr lang="en-US" dirty="0"/>
          </a:p>
        </p:txBody>
      </p:sp>
      <p:sp>
        <p:nvSpPr>
          <p:cNvPr id="7" name="Slide Number Placeholder 6"/>
          <p:cNvSpPr>
            <a:spLocks noGrp="1"/>
          </p:cNvSpPr>
          <p:nvPr>
            <p:ph type="sldNum" sz="quarter" idx="12"/>
          </p:nvPr>
        </p:nvSpPr>
        <p:spPr/>
        <p:txBody>
          <a:bodyPr/>
          <a:lstStyle/>
          <a:p>
            <a:fld id="{ECD2CD03-2C00-40DA-93C8-FF06F564A60A}" type="slidenum">
              <a:rPr lang="en-US" smtClean="0"/>
              <a:t>10</a:t>
            </a:fld>
            <a:endParaRPr lang="en-US" dirty="0"/>
          </a:p>
        </p:txBody>
      </p:sp>
    </p:spTree>
    <p:extLst>
      <p:ext uri="{BB962C8B-B14F-4D97-AF65-F5344CB8AC3E}">
        <p14:creationId xmlns:p14="http://schemas.microsoft.com/office/powerpoint/2010/main" val="309933572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 y="0"/>
            <a:ext cx="8305799" cy="762000"/>
          </a:xfrm>
        </p:spPr>
        <p:txBody>
          <a:bodyPr>
            <a:normAutofit/>
          </a:bodyPr>
          <a:lstStyle/>
          <a:p>
            <a:r>
              <a:rPr lang="en-US" dirty="0" smtClean="0"/>
              <a:t>Mash oxidation consequences</a:t>
            </a:r>
            <a:endParaRPr lang="en-US" dirty="0"/>
          </a:p>
        </p:txBody>
      </p:sp>
      <p:sp>
        <p:nvSpPr>
          <p:cNvPr id="5" name="TextBox 4"/>
          <p:cNvSpPr txBox="1"/>
          <p:nvPr/>
        </p:nvSpPr>
        <p:spPr>
          <a:xfrm>
            <a:off x="685800" y="6248400"/>
            <a:ext cx="8077200" cy="369332"/>
          </a:xfrm>
          <a:prstGeom prst="rect">
            <a:avLst/>
          </a:prstGeom>
          <a:noFill/>
        </p:spPr>
        <p:txBody>
          <a:bodyPr wrap="square" rtlCol="0">
            <a:spAutoFit/>
          </a:bodyPr>
          <a:lstStyle/>
          <a:p>
            <a:r>
              <a:rPr lang="de-DE" altLang="en-US" dirty="0">
                <a:solidFill>
                  <a:schemeClr val="bg2">
                    <a:lumMod val="75000"/>
                  </a:schemeClr>
                </a:solidFill>
                <a:cs typeface="Arial" panose="020B0604020202020204" pitchFamily="34" charset="0"/>
              </a:rPr>
              <a:t>Narziß, L. et al (2017) Abriss der Bierbrauerei, 8 Ed., </a:t>
            </a:r>
            <a:r>
              <a:rPr lang="de-DE" altLang="en-US" dirty="0" smtClean="0">
                <a:solidFill>
                  <a:schemeClr val="bg2">
                    <a:lumMod val="75000"/>
                  </a:schemeClr>
                </a:solidFill>
                <a:cs typeface="Arial" panose="020B0604020202020204" pitchFamily="34" charset="0"/>
              </a:rPr>
              <a:t>WILEY-VCH </a:t>
            </a:r>
            <a:endParaRPr lang="de-DE" altLang="en-US" dirty="0">
              <a:solidFill>
                <a:schemeClr val="bg2">
                  <a:lumMod val="75000"/>
                </a:schemeClr>
              </a:solidFill>
              <a:cs typeface="Arial" panose="020B0604020202020204" pitchFamily="34" charset="0"/>
            </a:endParaRPr>
          </a:p>
        </p:txBody>
      </p:sp>
      <p:sp>
        <p:nvSpPr>
          <p:cNvPr id="3" name="Date Placeholder 2"/>
          <p:cNvSpPr>
            <a:spLocks noGrp="1"/>
          </p:cNvSpPr>
          <p:nvPr>
            <p:ph type="dt" sz="half" idx="10"/>
          </p:nvPr>
        </p:nvSpPr>
        <p:spPr/>
        <p:txBody>
          <a:bodyPr/>
          <a:lstStyle/>
          <a:p>
            <a:fld id="{A850F23C-C0D1-4A33-B41E-2ED13EBE3187}" type="datetime1">
              <a:rPr lang="en-US" smtClean="0"/>
              <a:t>13-Sep-17</a:t>
            </a:fld>
            <a:endParaRPr lang="en-US" dirty="0"/>
          </a:p>
        </p:txBody>
      </p:sp>
      <p:sp>
        <p:nvSpPr>
          <p:cNvPr id="6" name="Footer Placeholder 5"/>
          <p:cNvSpPr>
            <a:spLocks noGrp="1"/>
          </p:cNvSpPr>
          <p:nvPr>
            <p:ph type="ftr" sz="quarter" idx="11"/>
          </p:nvPr>
        </p:nvSpPr>
        <p:spPr/>
        <p:txBody>
          <a:bodyPr/>
          <a:lstStyle/>
          <a:p>
            <a:r>
              <a:rPr lang="en-US" dirty="0" smtClean="0"/>
              <a:t>Hot Side Oxidation</a:t>
            </a:r>
            <a:endParaRPr lang="en-US" dirty="0"/>
          </a:p>
        </p:txBody>
      </p:sp>
      <p:sp>
        <p:nvSpPr>
          <p:cNvPr id="7" name="Slide Number Placeholder 6"/>
          <p:cNvSpPr>
            <a:spLocks noGrp="1"/>
          </p:cNvSpPr>
          <p:nvPr>
            <p:ph type="sldNum" sz="quarter" idx="12"/>
          </p:nvPr>
        </p:nvSpPr>
        <p:spPr/>
        <p:txBody>
          <a:bodyPr/>
          <a:lstStyle/>
          <a:p>
            <a:fld id="{ECD2CD03-2C00-40DA-93C8-FF06F564A60A}" type="slidenum">
              <a:rPr lang="en-US" smtClean="0"/>
              <a:t>11</a:t>
            </a:fld>
            <a:endParaRPr lang="en-US"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870394965"/>
              </p:ext>
            </p:extLst>
          </p:nvPr>
        </p:nvGraphicFramePr>
        <p:xfrm>
          <a:off x="609599" y="685800"/>
          <a:ext cx="7316115"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161688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graphicEl>
                                              <a:dgm id="{0FA6B461-40BA-4A2F-A610-DE989B8827CA}"/>
                                            </p:graphicEl>
                                          </p:spTgt>
                                        </p:tgtEl>
                                        <p:attrNameLst>
                                          <p:attrName>style.visibility</p:attrName>
                                        </p:attrNameLst>
                                      </p:cBhvr>
                                      <p:to>
                                        <p:strVal val="visible"/>
                                      </p:to>
                                    </p:set>
                                    <p:animEffect transition="in" filter="randombar(horizontal)">
                                      <p:cBhvr>
                                        <p:cTn id="7" dur="500"/>
                                        <p:tgtEl>
                                          <p:spTgt spid="9">
                                            <p:graphicEl>
                                              <a:dgm id="{0FA6B461-40BA-4A2F-A610-DE989B8827C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graphicEl>
                                              <a:dgm id="{A33AB100-DBF6-4B22-B437-737D6EB624F1}"/>
                                            </p:graphicEl>
                                          </p:spTgt>
                                        </p:tgtEl>
                                        <p:attrNameLst>
                                          <p:attrName>style.visibility</p:attrName>
                                        </p:attrNameLst>
                                      </p:cBhvr>
                                      <p:to>
                                        <p:strVal val="visible"/>
                                      </p:to>
                                    </p:set>
                                    <p:animEffect transition="in" filter="randombar(horizontal)">
                                      <p:cBhvr>
                                        <p:cTn id="12" dur="500"/>
                                        <p:tgtEl>
                                          <p:spTgt spid="9">
                                            <p:graphicEl>
                                              <a:dgm id="{A33AB100-DBF6-4B22-B437-737D6EB624F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graphicEl>
                                              <a:dgm id="{DF3F2F0E-6CE5-4C78-9716-89E5E0748E23}"/>
                                            </p:graphicEl>
                                          </p:spTgt>
                                        </p:tgtEl>
                                        <p:attrNameLst>
                                          <p:attrName>style.visibility</p:attrName>
                                        </p:attrNameLst>
                                      </p:cBhvr>
                                      <p:to>
                                        <p:strVal val="visible"/>
                                      </p:to>
                                    </p:set>
                                    <p:animEffect transition="in" filter="randombar(horizontal)">
                                      <p:cBhvr>
                                        <p:cTn id="17" dur="500"/>
                                        <p:tgtEl>
                                          <p:spTgt spid="9">
                                            <p:graphicEl>
                                              <a:dgm id="{DF3F2F0E-6CE5-4C78-9716-89E5E0748E23}"/>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graphicEl>
                                              <a:dgm id="{6D04EF2D-8323-4D85-87F4-B2291C823922}"/>
                                            </p:graphicEl>
                                          </p:spTgt>
                                        </p:tgtEl>
                                        <p:attrNameLst>
                                          <p:attrName>style.visibility</p:attrName>
                                        </p:attrNameLst>
                                      </p:cBhvr>
                                      <p:to>
                                        <p:strVal val="visible"/>
                                      </p:to>
                                    </p:set>
                                    <p:animEffect transition="in" filter="randombar(horizontal)">
                                      <p:cBhvr>
                                        <p:cTn id="22" dur="500"/>
                                        <p:tgtEl>
                                          <p:spTgt spid="9">
                                            <p:graphicEl>
                                              <a:dgm id="{6D04EF2D-8323-4D85-87F4-B2291C82392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graphicEl>
                                              <a:dgm id="{3A012E03-CC93-4C64-8E46-DA1281A1F6F9}"/>
                                            </p:graphicEl>
                                          </p:spTgt>
                                        </p:tgtEl>
                                        <p:attrNameLst>
                                          <p:attrName>style.visibility</p:attrName>
                                        </p:attrNameLst>
                                      </p:cBhvr>
                                      <p:to>
                                        <p:strVal val="visible"/>
                                      </p:to>
                                    </p:set>
                                    <p:animEffect transition="in" filter="randombar(horizontal)">
                                      <p:cBhvr>
                                        <p:cTn id="27" dur="500"/>
                                        <p:tgtEl>
                                          <p:spTgt spid="9">
                                            <p:graphicEl>
                                              <a:dgm id="{3A012E03-CC93-4C64-8E46-DA1281A1F6F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graphicEl>
                                              <a:dgm id="{91B082CA-BAEE-456D-BC12-CCF17E794434}"/>
                                            </p:graphicEl>
                                          </p:spTgt>
                                        </p:tgtEl>
                                        <p:attrNameLst>
                                          <p:attrName>style.visibility</p:attrName>
                                        </p:attrNameLst>
                                      </p:cBhvr>
                                      <p:to>
                                        <p:strVal val="visible"/>
                                      </p:to>
                                    </p:set>
                                    <p:animEffect transition="in" filter="randombar(horizontal)">
                                      <p:cBhvr>
                                        <p:cTn id="32" dur="500"/>
                                        <p:tgtEl>
                                          <p:spTgt spid="9">
                                            <p:graphicEl>
                                              <a:dgm id="{91B082CA-BAEE-456D-BC12-CCF17E79443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0"/>
            <a:ext cx="6347713" cy="990600"/>
          </a:xfrm>
        </p:spPr>
        <p:txBody>
          <a:bodyPr>
            <a:normAutofit fontScale="90000"/>
          </a:bodyPr>
          <a:lstStyle/>
          <a:p>
            <a:r>
              <a:rPr lang="en-US" dirty="0" smtClean="0"/>
              <a:t>Bamforth on hypothesized risks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33647599"/>
              </p:ext>
            </p:extLst>
          </p:nvPr>
        </p:nvGraphicFramePr>
        <p:xfrm>
          <a:off x="-380999" y="1018572"/>
          <a:ext cx="8487937" cy="48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715537" y="6324600"/>
            <a:ext cx="7772400" cy="338554"/>
          </a:xfrm>
          <a:prstGeom prst="rect">
            <a:avLst/>
          </a:prstGeom>
          <a:noFill/>
        </p:spPr>
        <p:txBody>
          <a:bodyPr wrap="square" rtlCol="0">
            <a:spAutoFit/>
          </a:bodyPr>
          <a:lstStyle/>
          <a:p>
            <a:r>
              <a:rPr lang="en-US" sz="1600" dirty="0">
                <a:solidFill>
                  <a:schemeClr val="bg1">
                    <a:lumMod val="50000"/>
                  </a:schemeClr>
                </a:solidFill>
              </a:rPr>
              <a:t>The flavor instability of beer – in Beer, a quality perspective, Bamforth 2009</a:t>
            </a:r>
          </a:p>
        </p:txBody>
      </p:sp>
      <p:sp>
        <p:nvSpPr>
          <p:cNvPr id="3" name="Date Placeholder 2"/>
          <p:cNvSpPr>
            <a:spLocks noGrp="1"/>
          </p:cNvSpPr>
          <p:nvPr>
            <p:ph type="dt" sz="half" idx="10"/>
          </p:nvPr>
        </p:nvSpPr>
        <p:spPr/>
        <p:txBody>
          <a:bodyPr/>
          <a:lstStyle/>
          <a:p>
            <a:fld id="{18AEEB17-F638-4D22-91DD-ED5A040EB99C}"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7" name="Slide Number Placeholder 6"/>
          <p:cNvSpPr>
            <a:spLocks noGrp="1"/>
          </p:cNvSpPr>
          <p:nvPr>
            <p:ph type="sldNum" sz="quarter" idx="12"/>
          </p:nvPr>
        </p:nvSpPr>
        <p:spPr/>
        <p:txBody>
          <a:bodyPr/>
          <a:lstStyle/>
          <a:p>
            <a:fld id="{ECD2CD03-2C00-40DA-93C8-FF06F564A60A}" type="slidenum">
              <a:rPr lang="en-US" smtClean="0"/>
              <a:t>12</a:t>
            </a:fld>
            <a:endParaRPr lang="en-US" dirty="0"/>
          </a:p>
        </p:txBody>
      </p:sp>
    </p:spTree>
    <p:extLst>
      <p:ext uri="{BB962C8B-B14F-4D97-AF65-F5344CB8AC3E}">
        <p14:creationId xmlns:p14="http://schemas.microsoft.com/office/powerpoint/2010/main" val="326279813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graphicEl>
                                              <a:dgm id="{3EA5E1A3-8C7A-4E89-88CB-84969032EC8A}"/>
                                            </p:graphicEl>
                                          </p:spTgt>
                                        </p:tgtEl>
                                        <p:attrNameLst>
                                          <p:attrName>style.visibility</p:attrName>
                                        </p:attrNameLst>
                                      </p:cBhvr>
                                      <p:to>
                                        <p:strVal val="visible"/>
                                      </p:to>
                                    </p:set>
                                    <p:animEffect transition="in" filter="randombar(horizontal)">
                                      <p:cBhvr>
                                        <p:cTn id="7" dur="500"/>
                                        <p:tgtEl>
                                          <p:spTgt spid="4">
                                            <p:graphicEl>
                                              <a:dgm id="{3EA5E1A3-8C7A-4E89-88CB-84969032EC8A}"/>
                                            </p:graphic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graphicEl>
                                              <a:dgm id="{5F157DF2-5211-48FD-A589-B901A1639BE6}"/>
                                            </p:graphicEl>
                                          </p:spTgt>
                                        </p:tgtEl>
                                        <p:attrNameLst>
                                          <p:attrName>style.visibility</p:attrName>
                                        </p:attrNameLst>
                                      </p:cBhvr>
                                      <p:to>
                                        <p:strVal val="visible"/>
                                      </p:to>
                                    </p:set>
                                    <p:animEffect transition="in" filter="randombar(horizontal)">
                                      <p:cBhvr>
                                        <p:cTn id="10" dur="500"/>
                                        <p:tgtEl>
                                          <p:spTgt spid="4">
                                            <p:graphicEl>
                                              <a:dgm id="{5F157DF2-5211-48FD-A589-B901A1639BE6}"/>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4">
                                            <p:graphicEl>
                                              <a:dgm id="{D793D152-333F-4BC6-86EA-4A6921294FBD}"/>
                                            </p:graphicEl>
                                          </p:spTgt>
                                        </p:tgtEl>
                                        <p:attrNameLst>
                                          <p:attrName>style.visibility</p:attrName>
                                        </p:attrNameLst>
                                      </p:cBhvr>
                                      <p:to>
                                        <p:strVal val="visible"/>
                                      </p:to>
                                    </p:set>
                                    <p:animEffect transition="in" filter="randombar(horizontal)">
                                      <p:cBhvr>
                                        <p:cTn id="15" dur="500"/>
                                        <p:tgtEl>
                                          <p:spTgt spid="4">
                                            <p:graphicEl>
                                              <a:dgm id="{D793D152-333F-4BC6-86EA-4A6921294FB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4">
                                            <p:graphicEl>
                                              <a:dgm id="{E6B86A40-79FF-45BA-8C7B-A1B00C706423}"/>
                                            </p:graphicEl>
                                          </p:spTgt>
                                        </p:tgtEl>
                                        <p:attrNameLst>
                                          <p:attrName>style.visibility</p:attrName>
                                        </p:attrNameLst>
                                      </p:cBhvr>
                                      <p:to>
                                        <p:strVal val="visible"/>
                                      </p:to>
                                    </p:set>
                                    <p:animEffect transition="in" filter="randombar(horizontal)">
                                      <p:cBhvr>
                                        <p:cTn id="20" dur="500"/>
                                        <p:tgtEl>
                                          <p:spTgt spid="4">
                                            <p:graphicEl>
                                              <a:dgm id="{E6B86A40-79FF-45BA-8C7B-A1B00C706423}"/>
                                            </p:graphic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
                                            <p:graphicEl>
                                              <a:dgm id="{0DEE21B9-3435-40AF-B3B5-4C060199E1D7}"/>
                                            </p:graphicEl>
                                          </p:spTgt>
                                        </p:tgtEl>
                                        <p:attrNameLst>
                                          <p:attrName>style.visibility</p:attrName>
                                        </p:attrNameLst>
                                      </p:cBhvr>
                                      <p:to>
                                        <p:strVal val="visible"/>
                                      </p:to>
                                    </p:set>
                                    <p:animEffect transition="in" filter="randombar(horizontal)">
                                      <p:cBhvr>
                                        <p:cTn id="23" dur="500"/>
                                        <p:tgtEl>
                                          <p:spTgt spid="4">
                                            <p:graphicEl>
                                              <a:dgm id="{0DEE21B9-3435-40AF-B3B5-4C060199E1D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4">
                                            <p:graphicEl>
                                              <a:dgm id="{33171395-F735-4112-89BA-5CDC1806CDA5}"/>
                                            </p:graphicEl>
                                          </p:spTgt>
                                        </p:tgtEl>
                                        <p:attrNameLst>
                                          <p:attrName>style.visibility</p:attrName>
                                        </p:attrNameLst>
                                      </p:cBhvr>
                                      <p:to>
                                        <p:strVal val="visible"/>
                                      </p:to>
                                    </p:set>
                                    <p:animEffect transition="in" filter="randombar(horizontal)">
                                      <p:cBhvr>
                                        <p:cTn id="28" dur="500"/>
                                        <p:tgtEl>
                                          <p:spTgt spid="4">
                                            <p:graphicEl>
                                              <a:dgm id="{33171395-F735-4112-89BA-5CDC1806CDA5}"/>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4">
                                            <p:graphicEl>
                                              <a:dgm id="{31F4793F-52C3-4273-81AD-25C284411FAE}"/>
                                            </p:graphicEl>
                                          </p:spTgt>
                                        </p:tgtEl>
                                        <p:attrNameLst>
                                          <p:attrName>style.visibility</p:attrName>
                                        </p:attrNameLst>
                                      </p:cBhvr>
                                      <p:to>
                                        <p:strVal val="visible"/>
                                      </p:to>
                                    </p:set>
                                    <p:animEffect transition="in" filter="randombar(horizontal)">
                                      <p:cBhvr>
                                        <p:cTn id="33" dur="500"/>
                                        <p:tgtEl>
                                          <p:spTgt spid="4">
                                            <p:graphicEl>
                                              <a:dgm id="{31F4793F-52C3-4273-81AD-25C284411FAE}"/>
                                            </p:graphicEl>
                                          </p:spTgt>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4">
                                            <p:graphicEl>
                                              <a:dgm id="{552940D8-0BDB-43E3-81F5-D969681B2236}"/>
                                            </p:graphicEl>
                                          </p:spTgt>
                                        </p:tgtEl>
                                        <p:attrNameLst>
                                          <p:attrName>style.visibility</p:attrName>
                                        </p:attrNameLst>
                                      </p:cBhvr>
                                      <p:to>
                                        <p:strVal val="visible"/>
                                      </p:to>
                                    </p:set>
                                    <p:animEffect transition="in" filter="randombar(horizontal)">
                                      <p:cBhvr>
                                        <p:cTn id="36" dur="500"/>
                                        <p:tgtEl>
                                          <p:spTgt spid="4">
                                            <p:graphicEl>
                                              <a:dgm id="{552940D8-0BDB-43E3-81F5-D969681B2236}"/>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4">
                                            <p:graphicEl>
                                              <a:dgm id="{4E7F1F0E-1ABF-41E9-A9C5-443A39A0A6E3}"/>
                                            </p:graphicEl>
                                          </p:spTgt>
                                        </p:tgtEl>
                                        <p:attrNameLst>
                                          <p:attrName>style.visibility</p:attrName>
                                        </p:attrNameLst>
                                      </p:cBhvr>
                                      <p:to>
                                        <p:strVal val="visible"/>
                                      </p:to>
                                    </p:set>
                                    <p:animEffect transition="in" filter="randombar(horizontal)">
                                      <p:cBhvr>
                                        <p:cTn id="41" dur="500"/>
                                        <p:tgtEl>
                                          <p:spTgt spid="4">
                                            <p:graphicEl>
                                              <a:dgm id="{4E7F1F0E-1ABF-41E9-A9C5-443A39A0A6E3}"/>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4" presetClass="entr" presetSubtype="10" fill="hold" grpId="0" nodeType="clickEffect">
                                  <p:stCondLst>
                                    <p:cond delay="0"/>
                                  </p:stCondLst>
                                  <p:childTnLst>
                                    <p:set>
                                      <p:cBhvr>
                                        <p:cTn id="45" dur="1" fill="hold">
                                          <p:stCondLst>
                                            <p:cond delay="0"/>
                                          </p:stCondLst>
                                        </p:cTn>
                                        <p:tgtEl>
                                          <p:spTgt spid="4">
                                            <p:graphicEl>
                                              <a:dgm id="{CB1E2AD8-8456-4EA2-B7B9-E460258A0DFA}"/>
                                            </p:graphicEl>
                                          </p:spTgt>
                                        </p:tgtEl>
                                        <p:attrNameLst>
                                          <p:attrName>style.visibility</p:attrName>
                                        </p:attrNameLst>
                                      </p:cBhvr>
                                      <p:to>
                                        <p:strVal val="visible"/>
                                      </p:to>
                                    </p:set>
                                    <p:animEffect transition="in" filter="randombar(horizontal)">
                                      <p:cBhvr>
                                        <p:cTn id="46" dur="500"/>
                                        <p:tgtEl>
                                          <p:spTgt spid="4">
                                            <p:graphicEl>
                                              <a:dgm id="{CB1E2AD8-8456-4EA2-B7B9-E460258A0DFA}"/>
                                            </p:graphicEl>
                                          </p:spTgt>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4">
                                            <p:graphicEl>
                                              <a:dgm id="{87975F1D-EA60-463A-9301-81EC0DFE316D}"/>
                                            </p:graphicEl>
                                          </p:spTgt>
                                        </p:tgtEl>
                                        <p:attrNameLst>
                                          <p:attrName>style.visibility</p:attrName>
                                        </p:attrNameLst>
                                      </p:cBhvr>
                                      <p:to>
                                        <p:strVal val="visible"/>
                                      </p:to>
                                    </p:set>
                                    <p:animEffect transition="in" filter="randombar(horizontal)">
                                      <p:cBhvr>
                                        <p:cTn id="49" dur="500"/>
                                        <p:tgtEl>
                                          <p:spTgt spid="4">
                                            <p:graphicEl>
                                              <a:dgm id="{87975F1D-EA60-463A-9301-81EC0DFE316D}"/>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14" presetClass="entr" presetSubtype="10" fill="hold" grpId="0" nodeType="clickEffect">
                                  <p:stCondLst>
                                    <p:cond delay="0"/>
                                  </p:stCondLst>
                                  <p:childTnLst>
                                    <p:set>
                                      <p:cBhvr>
                                        <p:cTn id="53" dur="1" fill="hold">
                                          <p:stCondLst>
                                            <p:cond delay="0"/>
                                          </p:stCondLst>
                                        </p:cTn>
                                        <p:tgtEl>
                                          <p:spTgt spid="4">
                                            <p:graphicEl>
                                              <a:dgm id="{77743C57-B4A6-4B22-8B25-5126C967F2BC}"/>
                                            </p:graphicEl>
                                          </p:spTgt>
                                        </p:tgtEl>
                                        <p:attrNameLst>
                                          <p:attrName>style.visibility</p:attrName>
                                        </p:attrNameLst>
                                      </p:cBhvr>
                                      <p:to>
                                        <p:strVal val="visible"/>
                                      </p:to>
                                    </p:set>
                                    <p:animEffect transition="in" filter="randombar(horizontal)">
                                      <p:cBhvr>
                                        <p:cTn id="54" dur="500"/>
                                        <p:tgtEl>
                                          <p:spTgt spid="4">
                                            <p:graphicEl>
                                              <a:dgm id="{77743C57-B4A6-4B22-8B25-5126C967F2BC}"/>
                                            </p:graphicEl>
                                          </p:spTgt>
                                        </p:tgtEl>
                                      </p:cBhvr>
                                    </p:animEffect>
                                  </p:childTnLst>
                                </p:cTn>
                              </p:par>
                            </p:childTnLst>
                          </p:cTn>
                        </p:par>
                      </p:childTnLst>
                    </p:cTn>
                  </p:par>
                  <p:par>
                    <p:cTn id="55" fill="hold">
                      <p:stCondLst>
                        <p:cond delay="indefinite"/>
                      </p:stCondLst>
                      <p:childTnLst>
                        <p:par>
                          <p:cTn id="56" fill="hold">
                            <p:stCondLst>
                              <p:cond delay="0"/>
                            </p:stCondLst>
                            <p:childTnLst>
                              <p:par>
                                <p:cTn id="57" presetID="14" presetClass="entr" presetSubtype="10" fill="hold" grpId="0" nodeType="clickEffect">
                                  <p:stCondLst>
                                    <p:cond delay="0"/>
                                  </p:stCondLst>
                                  <p:childTnLst>
                                    <p:set>
                                      <p:cBhvr>
                                        <p:cTn id="58" dur="1" fill="hold">
                                          <p:stCondLst>
                                            <p:cond delay="0"/>
                                          </p:stCondLst>
                                        </p:cTn>
                                        <p:tgtEl>
                                          <p:spTgt spid="4">
                                            <p:graphicEl>
                                              <a:dgm id="{4AF6FF1D-40B7-4583-9BB1-42B2E594B27B}"/>
                                            </p:graphicEl>
                                          </p:spTgt>
                                        </p:tgtEl>
                                        <p:attrNameLst>
                                          <p:attrName>style.visibility</p:attrName>
                                        </p:attrNameLst>
                                      </p:cBhvr>
                                      <p:to>
                                        <p:strVal val="visible"/>
                                      </p:to>
                                    </p:set>
                                    <p:animEffect transition="in" filter="randombar(horizontal)">
                                      <p:cBhvr>
                                        <p:cTn id="59" dur="500"/>
                                        <p:tgtEl>
                                          <p:spTgt spid="4">
                                            <p:graphicEl>
                                              <a:dgm id="{4AF6FF1D-40B7-4583-9BB1-42B2E594B27B}"/>
                                            </p:graphicEl>
                                          </p:spTgt>
                                        </p:tgtEl>
                                      </p:cBhvr>
                                    </p:animEffect>
                                  </p:childTnLst>
                                </p:cTn>
                              </p:par>
                              <p:par>
                                <p:cTn id="60" presetID="14" presetClass="entr" presetSubtype="10" fill="hold" grpId="0" nodeType="withEffect">
                                  <p:stCondLst>
                                    <p:cond delay="0"/>
                                  </p:stCondLst>
                                  <p:childTnLst>
                                    <p:set>
                                      <p:cBhvr>
                                        <p:cTn id="61" dur="1" fill="hold">
                                          <p:stCondLst>
                                            <p:cond delay="0"/>
                                          </p:stCondLst>
                                        </p:cTn>
                                        <p:tgtEl>
                                          <p:spTgt spid="4">
                                            <p:graphicEl>
                                              <a:dgm id="{5A4931DE-1FB4-4178-8383-E52DBF82B9D4}"/>
                                            </p:graphicEl>
                                          </p:spTgt>
                                        </p:tgtEl>
                                        <p:attrNameLst>
                                          <p:attrName>style.visibility</p:attrName>
                                        </p:attrNameLst>
                                      </p:cBhvr>
                                      <p:to>
                                        <p:strVal val="visible"/>
                                      </p:to>
                                    </p:set>
                                    <p:animEffect transition="in" filter="randombar(horizontal)">
                                      <p:cBhvr>
                                        <p:cTn id="62" dur="500"/>
                                        <p:tgtEl>
                                          <p:spTgt spid="4">
                                            <p:graphicEl>
                                              <a:dgm id="{5A4931DE-1FB4-4178-8383-E52DBF82B9D4}"/>
                                            </p:graphicEl>
                                          </p:spTgt>
                                        </p:tgtEl>
                                      </p:cBhvr>
                                    </p:animEffect>
                                  </p:childTnLst>
                                </p:cTn>
                              </p:par>
                            </p:childTnLst>
                          </p:cTn>
                        </p:par>
                      </p:childTnLst>
                    </p:cTn>
                  </p:par>
                  <p:par>
                    <p:cTn id="63" fill="hold">
                      <p:stCondLst>
                        <p:cond delay="indefinite"/>
                      </p:stCondLst>
                      <p:childTnLst>
                        <p:par>
                          <p:cTn id="64" fill="hold">
                            <p:stCondLst>
                              <p:cond delay="0"/>
                            </p:stCondLst>
                            <p:childTnLst>
                              <p:par>
                                <p:cTn id="65" presetID="14" presetClass="entr" presetSubtype="10" fill="hold" grpId="0" nodeType="clickEffect">
                                  <p:stCondLst>
                                    <p:cond delay="0"/>
                                  </p:stCondLst>
                                  <p:childTnLst>
                                    <p:set>
                                      <p:cBhvr>
                                        <p:cTn id="66" dur="1" fill="hold">
                                          <p:stCondLst>
                                            <p:cond delay="0"/>
                                          </p:stCondLst>
                                        </p:cTn>
                                        <p:tgtEl>
                                          <p:spTgt spid="4">
                                            <p:graphicEl>
                                              <a:dgm id="{8F003525-661F-4DF8-93EC-3200785A09A6}"/>
                                            </p:graphicEl>
                                          </p:spTgt>
                                        </p:tgtEl>
                                        <p:attrNameLst>
                                          <p:attrName>style.visibility</p:attrName>
                                        </p:attrNameLst>
                                      </p:cBhvr>
                                      <p:to>
                                        <p:strVal val="visible"/>
                                      </p:to>
                                    </p:set>
                                    <p:animEffect transition="in" filter="randombar(horizontal)">
                                      <p:cBhvr>
                                        <p:cTn id="67" dur="500"/>
                                        <p:tgtEl>
                                          <p:spTgt spid="4">
                                            <p:graphicEl>
                                              <a:dgm id="{8F003525-661F-4DF8-93EC-3200785A09A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1" y="0"/>
            <a:ext cx="8305799" cy="762000"/>
          </a:xfrm>
        </p:spPr>
        <p:txBody>
          <a:bodyPr>
            <a:normAutofit/>
          </a:bodyPr>
          <a:lstStyle/>
          <a:p>
            <a:r>
              <a:rPr lang="en-US" dirty="0" smtClean="0"/>
              <a:t>Künze </a:t>
            </a:r>
            <a:r>
              <a:rPr lang="en-US" dirty="0"/>
              <a:t>on hypothesized risks</a:t>
            </a:r>
          </a:p>
        </p:txBody>
      </p:sp>
      <p:sp>
        <p:nvSpPr>
          <p:cNvPr id="5" name="TextBox 4"/>
          <p:cNvSpPr txBox="1"/>
          <p:nvPr/>
        </p:nvSpPr>
        <p:spPr>
          <a:xfrm>
            <a:off x="1524000" y="6324600"/>
            <a:ext cx="8077200" cy="523220"/>
          </a:xfrm>
          <a:prstGeom prst="rect">
            <a:avLst/>
          </a:prstGeom>
          <a:noFill/>
        </p:spPr>
        <p:txBody>
          <a:bodyPr wrap="square" rtlCol="0">
            <a:spAutoFit/>
          </a:bodyPr>
          <a:lstStyle/>
          <a:p>
            <a:r>
              <a:rPr lang="en-US" altLang="en-US" sz="1400" dirty="0">
                <a:solidFill>
                  <a:schemeClr val="bg2">
                    <a:lumMod val="75000"/>
                  </a:schemeClr>
                </a:solidFill>
                <a:cs typeface="Arial" panose="020B0604020202020204" pitchFamily="34" charset="0"/>
              </a:rPr>
              <a:t>Künze, W. (2014) Technology Brewing and Malting, 5th ed., VLB Berlin</a:t>
            </a:r>
          </a:p>
          <a:p>
            <a:endParaRPr lang="en-US" sz="1400" dirty="0">
              <a:solidFill>
                <a:schemeClr val="bg2">
                  <a:lumMod val="75000"/>
                </a:schemeClr>
              </a:solidFill>
            </a:endParaRPr>
          </a:p>
        </p:txBody>
      </p:sp>
      <p:sp>
        <p:nvSpPr>
          <p:cNvPr id="3" name="Date Placeholder 2"/>
          <p:cNvSpPr>
            <a:spLocks noGrp="1"/>
          </p:cNvSpPr>
          <p:nvPr>
            <p:ph type="dt" sz="half" idx="10"/>
          </p:nvPr>
        </p:nvSpPr>
        <p:spPr/>
        <p:txBody>
          <a:bodyPr/>
          <a:lstStyle/>
          <a:p>
            <a:fld id="{F6B4680A-42DD-40D1-A02E-3DDF59DC34DE}" type="datetime1">
              <a:rPr lang="en-US" smtClean="0"/>
              <a:t>13-Sep-17</a:t>
            </a:fld>
            <a:endParaRPr lang="en-US" dirty="0"/>
          </a:p>
        </p:txBody>
      </p:sp>
      <p:sp>
        <p:nvSpPr>
          <p:cNvPr id="6" name="Footer Placeholder 5"/>
          <p:cNvSpPr>
            <a:spLocks noGrp="1"/>
          </p:cNvSpPr>
          <p:nvPr>
            <p:ph type="ftr" sz="quarter" idx="11"/>
          </p:nvPr>
        </p:nvSpPr>
        <p:spPr/>
        <p:txBody>
          <a:bodyPr/>
          <a:lstStyle/>
          <a:p>
            <a:r>
              <a:rPr lang="en-US" dirty="0" smtClean="0"/>
              <a:t>Hot Side Oxidation</a:t>
            </a:r>
            <a:endParaRPr lang="en-US" dirty="0"/>
          </a:p>
        </p:txBody>
      </p:sp>
      <p:sp>
        <p:nvSpPr>
          <p:cNvPr id="7" name="Slide Number Placeholder 6"/>
          <p:cNvSpPr>
            <a:spLocks noGrp="1"/>
          </p:cNvSpPr>
          <p:nvPr>
            <p:ph type="sldNum" sz="quarter" idx="12"/>
          </p:nvPr>
        </p:nvSpPr>
        <p:spPr/>
        <p:txBody>
          <a:bodyPr/>
          <a:lstStyle/>
          <a:p>
            <a:fld id="{ECD2CD03-2C00-40DA-93C8-FF06F564A60A}" type="slidenum">
              <a:rPr lang="en-US" smtClean="0"/>
              <a:t>13</a:t>
            </a:fld>
            <a:endParaRPr lang="en-US"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705288136"/>
              </p:ext>
            </p:extLst>
          </p:nvPr>
        </p:nvGraphicFramePr>
        <p:xfrm>
          <a:off x="380999" y="725270"/>
          <a:ext cx="7924801"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040108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57200" y="1892764"/>
            <a:ext cx="7620000" cy="3212636"/>
          </a:xfrm>
        </p:spPr>
        <p:txBody>
          <a:bodyPr/>
          <a:lstStyle/>
          <a:p>
            <a:pPr algn="ctr">
              <a:lnSpc>
                <a:spcPct val="200000"/>
              </a:lnSpc>
            </a:pPr>
            <a:r>
              <a:rPr lang="en-US" dirty="0" smtClean="0"/>
              <a:t>Show me the data!</a:t>
            </a:r>
            <a:br>
              <a:rPr lang="en-US" dirty="0" smtClean="0"/>
            </a:br>
            <a:r>
              <a:rPr lang="en-US" dirty="0" smtClean="0">
                <a:solidFill>
                  <a:schemeClr val="accent2">
                    <a:lumMod val="75000"/>
                  </a:schemeClr>
                </a:solidFill>
              </a:rPr>
              <a:t>The evidence for HSO</a:t>
            </a:r>
            <a:endParaRPr lang="en-US" dirty="0">
              <a:solidFill>
                <a:schemeClr val="accent2">
                  <a:lumMod val="75000"/>
                </a:schemeClr>
              </a:solidFill>
            </a:endParaRPr>
          </a:p>
        </p:txBody>
      </p:sp>
    </p:spTree>
    <p:extLst>
      <p:ext uri="{BB962C8B-B14F-4D97-AF65-F5344CB8AC3E}">
        <p14:creationId xmlns:p14="http://schemas.microsoft.com/office/powerpoint/2010/main" val="42502983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xit" presetSubtype="0" fill="hold" grpId="1" nodeType="clickEffect">
                                  <p:stCondLst>
                                    <p:cond delay="0"/>
                                  </p:stCondLst>
                                  <p:childTnLst>
                                    <p:animEffect transition="out" filter="fade">
                                      <p:cBhvr>
                                        <p:cTn id="13" dur="2000"/>
                                        <p:tgtEl>
                                          <p:spTgt spid="4"/>
                                        </p:tgtEl>
                                      </p:cBhvr>
                                    </p:animEffect>
                                    <p:anim calcmode="lin" valueType="num">
                                      <p:cBhvr>
                                        <p:cTn id="1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5" dur="2000"/>
                                        <p:tgtEl>
                                          <p:spTgt spid="4"/>
                                        </p:tgtEl>
                                        <p:attrNameLst>
                                          <p:attrName>ppt_h</p:attrName>
                                        </p:attrNameLst>
                                      </p:cBhvr>
                                      <p:tavLst>
                                        <p:tav tm="0">
                                          <p:val>
                                            <p:strVal val="ppt_h"/>
                                          </p:val>
                                        </p:tav>
                                        <p:tav tm="100000">
                                          <p:val>
                                            <p:strVal val="ppt_h"/>
                                          </p:val>
                                        </p:tav>
                                      </p:tavLst>
                                    </p:anim>
                                    <p:set>
                                      <p:cBhvr>
                                        <p:cTn id="16"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7948803" cy="685800"/>
          </a:xfrm>
        </p:spPr>
        <p:txBody>
          <a:bodyPr>
            <a:normAutofit/>
          </a:bodyPr>
          <a:lstStyle/>
          <a:p>
            <a:r>
              <a:rPr lang="en-US" dirty="0" smtClean="0"/>
              <a:t>First experiments – Lie and Vermiere </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153468979"/>
              </p:ext>
            </p:extLst>
          </p:nvPr>
        </p:nvGraphicFramePr>
        <p:xfrm>
          <a:off x="609599" y="685800"/>
          <a:ext cx="7948804"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15</a:t>
            </a:fld>
            <a:endParaRPr lang="en-US" dirty="0"/>
          </a:p>
        </p:txBody>
      </p:sp>
    </p:spTree>
    <p:extLst>
      <p:ext uri="{BB962C8B-B14F-4D97-AF65-F5344CB8AC3E}">
        <p14:creationId xmlns:p14="http://schemas.microsoft.com/office/powerpoint/2010/main" val="1949129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graphicEl>
                                              <a:dgm id="{98F2EFC4-40A4-4B3F-8E20-7DDAB0136F10}"/>
                                            </p:graphicEl>
                                          </p:spTgt>
                                        </p:tgtEl>
                                        <p:attrNameLst>
                                          <p:attrName>style.visibility</p:attrName>
                                        </p:attrNameLst>
                                      </p:cBhvr>
                                      <p:to>
                                        <p:strVal val="visible"/>
                                      </p:to>
                                    </p:set>
                                    <p:anim calcmode="lin" valueType="num">
                                      <p:cBhvr>
                                        <p:cTn id="7" dur="1000" fill="hold"/>
                                        <p:tgtEl>
                                          <p:spTgt spid="7">
                                            <p:graphicEl>
                                              <a:dgm id="{98F2EFC4-40A4-4B3F-8E20-7DDAB0136F10}"/>
                                            </p:graphicEl>
                                          </p:spTgt>
                                        </p:tgtEl>
                                        <p:attrNameLst>
                                          <p:attrName>ppt_w</p:attrName>
                                        </p:attrNameLst>
                                      </p:cBhvr>
                                      <p:tavLst>
                                        <p:tav tm="0">
                                          <p:val>
                                            <p:fltVal val="0"/>
                                          </p:val>
                                        </p:tav>
                                        <p:tav tm="100000">
                                          <p:val>
                                            <p:strVal val="#ppt_w"/>
                                          </p:val>
                                        </p:tav>
                                      </p:tavLst>
                                    </p:anim>
                                    <p:anim calcmode="lin" valueType="num">
                                      <p:cBhvr>
                                        <p:cTn id="8" dur="1000" fill="hold"/>
                                        <p:tgtEl>
                                          <p:spTgt spid="7">
                                            <p:graphicEl>
                                              <a:dgm id="{98F2EFC4-40A4-4B3F-8E20-7DDAB0136F10}"/>
                                            </p:graphicEl>
                                          </p:spTgt>
                                        </p:tgtEl>
                                        <p:attrNameLst>
                                          <p:attrName>ppt_h</p:attrName>
                                        </p:attrNameLst>
                                      </p:cBhvr>
                                      <p:tavLst>
                                        <p:tav tm="0">
                                          <p:val>
                                            <p:fltVal val="0"/>
                                          </p:val>
                                        </p:tav>
                                        <p:tav tm="100000">
                                          <p:val>
                                            <p:strVal val="#ppt_h"/>
                                          </p:val>
                                        </p:tav>
                                      </p:tavLst>
                                    </p:anim>
                                    <p:anim calcmode="lin" valueType="num">
                                      <p:cBhvr>
                                        <p:cTn id="9" dur="1000" fill="hold"/>
                                        <p:tgtEl>
                                          <p:spTgt spid="7">
                                            <p:graphicEl>
                                              <a:dgm id="{98F2EFC4-40A4-4B3F-8E20-7DDAB0136F10}"/>
                                            </p:graphicEl>
                                          </p:spTgt>
                                        </p:tgtEl>
                                        <p:attrNameLst>
                                          <p:attrName>style.rotation</p:attrName>
                                        </p:attrNameLst>
                                      </p:cBhvr>
                                      <p:tavLst>
                                        <p:tav tm="0">
                                          <p:val>
                                            <p:fltVal val="90"/>
                                          </p:val>
                                        </p:tav>
                                        <p:tav tm="100000">
                                          <p:val>
                                            <p:fltVal val="0"/>
                                          </p:val>
                                        </p:tav>
                                      </p:tavLst>
                                    </p:anim>
                                    <p:animEffect transition="in" filter="fade">
                                      <p:cBhvr>
                                        <p:cTn id="10" dur="1000"/>
                                        <p:tgtEl>
                                          <p:spTgt spid="7">
                                            <p:graphicEl>
                                              <a:dgm id="{98F2EFC4-40A4-4B3F-8E20-7DDAB0136F10}"/>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7">
                                            <p:graphicEl>
                                              <a:dgm id="{46564CB1-6943-4D92-A594-CF454BB77FA2}"/>
                                            </p:graphicEl>
                                          </p:spTgt>
                                        </p:tgtEl>
                                        <p:attrNameLst>
                                          <p:attrName>style.visibility</p:attrName>
                                        </p:attrNameLst>
                                      </p:cBhvr>
                                      <p:to>
                                        <p:strVal val="visible"/>
                                      </p:to>
                                    </p:set>
                                    <p:anim calcmode="lin" valueType="num">
                                      <p:cBhvr>
                                        <p:cTn id="15" dur="1000" fill="hold"/>
                                        <p:tgtEl>
                                          <p:spTgt spid="7">
                                            <p:graphicEl>
                                              <a:dgm id="{46564CB1-6943-4D92-A594-CF454BB77FA2}"/>
                                            </p:graphicEl>
                                          </p:spTgt>
                                        </p:tgtEl>
                                        <p:attrNameLst>
                                          <p:attrName>ppt_w</p:attrName>
                                        </p:attrNameLst>
                                      </p:cBhvr>
                                      <p:tavLst>
                                        <p:tav tm="0">
                                          <p:val>
                                            <p:fltVal val="0"/>
                                          </p:val>
                                        </p:tav>
                                        <p:tav tm="100000">
                                          <p:val>
                                            <p:strVal val="#ppt_w"/>
                                          </p:val>
                                        </p:tav>
                                      </p:tavLst>
                                    </p:anim>
                                    <p:anim calcmode="lin" valueType="num">
                                      <p:cBhvr>
                                        <p:cTn id="16" dur="1000" fill="hold"/>
                                        <p:tgtEl>
                                          <p:spTgt spid="7">
                                            <p:graphicEl>
                                              <a:dgm id="{46564CB1-6943-4D92-A594-CF454BB77FA2}"/>
                                            </p:graphicEl>
                                          </p:spTgt>
                                        </p:tgtEl>
                                        <p:attrNameLst>
                                          <p:attrName>ppt_h</p:attrName>
                                        </p:attrNameLst>
                                      </p:cBhvr>
                                      <p:tavLst>
                                        <p:tav tm="0">
                                          <p:val>
                                            <p:fltVal val="0"/>
                                          </p:val>
                                        </p:tav>
                                        <p:tav tm="100000">
                                          <p:val>
                                            <p:strVal val="#ppt_h"/>
                                          </p:val>
                                        </p:tav>
                                      </p:tavLst>
                                    </p:anim>
                                    <p:anim calcmode="lin" valueType="num">
                                      <p:cBhvr>
                                        <p:cTn id="17" dur="1000" fill="hold"/>
                                        <p:tgtEl>
                                          <p:spTgt spid="7">
                                            <p:graphicEl>
                                              <a:dgm id="{46564CB1-6943-4D92-A594-CF454BB77FA2}"/>
                                            </p:graphicEl>
                                          </p:spTgt>
                                        </p:tgtEl>
                                        <p:attrNameLst>
                                          <p:attrName>style.rotation</p:attrName>
                                        </p:attrNameLst>
                                      </p:cBhvr>
                                      <p:tavLst>
                                        <p:tav tm="0">
                                          <p:val>
                                            <p:fltVal val="90"/>
                                          </p:val>
                                        </p:tav>
                                        <p:tav tm="100000">
                                          <p:val>
                                            <p:fltVal val="0"/>
                                          </p:val>
                                        </p:tav>
                                      </p:tavLst>
                                    </p:anim>
                                    <p:animEffect transition="in" filter="fade">
                                      <p:cBhvr>
                                        <p:cTn id="18" dur="1000"/>
                                        <p:tgtEl>
                                          <p:spTgt spid="7">
                                            <p:graphicEl>
                                              <a:dgm id="{46564CB1-6943-4D92-A594-CF454BB77FA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610600" cy="685800"/>
          </a:xfrm>
        </p:spPr>
        <p:txBody>
          <a:bodyPr>
            <a:normAutofit fontScale="90000"/>
          </a:bodyPr>
          <a:lstStyle/>
          <a:p>
            <a:r>
              <a:rPr lang="en-US" dirty="0" smtClean="0">
                <a:solidFill>
                  <a:schemeClr val="accent5">
                    <a:lumMod val="75000"/>
                  </a:schemeClr>
                </a:solidFill>
              </a:rPr>
              <a:t>First experiments – Van den Berg / Van Eerde </a:t>
            </a:r>
            <a:endParaRPr lang="en-US" dirty="0">
              <a:solidFill>
                <a:schemeClr val="accent5">
                  <a:lumMod val="75000"/>
                </a:schemeClr>
              </a:solidFill>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926067251"/>
              </p:ext>
            </p:extLst>
          </p:nvPr>
        </p:nvGraphicFramePr>
        <p:xfrm>
          <a:off x="609600" y="685800"/>
          <a:ext cx="76200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16</a:t>
            </a:fld>
            <a:endParaRPr lang="en-US" dirty="0"/>
          </a:p>
        </p:txBody>
      </p:sp>
    </p:spTree>
    <p:extLst>
      <p:ext uri="{BB962C8B-B14F-4D97-AF65-F5344CB8AC3E}">
        <p14:creationId xmlns:p14="http://schemas.microsoft.com/office/powerpoint/2010/main" val="192501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First experiments – Stroh Brewery</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310336326"/>
              </p:ext>
            </p:extLst>
          </p:nvPr>
        </p:nvGraphicFramePr>
        <p:xfrm>
          <a:off x="609600" y="685800"/>
          <a:ext cx="75438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17</a:t>
            </a:fld>
            <a:endParaRPr lang="en-US" dirty="0"/>
          </a:p>
        </p:txBody>
      </p:sp>
    </p:spTree>
    <p:extLst>
      <p:ext uri="{BB962C8B-B14F-4D97-AF65-F5344CB8AC3E}">
        <p14:creationId xmlns:p14="http://schemas.microsoft.com/office/powerpoint/2010/main" val="2648850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7948803" cy="685800"/>
          </a:xfrm>
        </p:spPr>
        <p:txBody>
          <a:bodyPr>
            <a:normAutofit/>
          </a:bodyPr>
          <a:lstStyle/>
          <a:p>
            <a:r>
              <a:rPr lang="en-US" dirty="0"/>
              <a:t>Aeration during mashing and </a:t>
            </a:r>
            <a:r>
              <a:rPr lang="en-US" dirty="0" smtClean="0"/>
              <a:t>taste</a:t>
            </a:r>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18</a:t>
            </a:fld>
            <a:endParaRPr lang="en-US" dirty="0"/>
          </a:p>
        </p:txBody>
      </p:sp>
      <p:graphicFrame>
        <p:nvGraphicFramePr>
          <p:cNvPr id="11" name="Table 10"/>
          <p:cNvGraphicFramePr>
            <a:graphicFrameLocks noGrp="1"/>
          </p:cNvGraphicFramePr>
          <p:nvPr>
            <p:extLst>
              <p:ext uri="{D42A27DB-BD31-4B8C-83A1-F6EECF244321}">
                <p14:modId xmlns:p14="http://schemas.microsoft.com/office/powerpoint/2010/main" val="1303903769"/>
              </p:ext>
            </p:extLst>
          </p:nvPr>
        </p:nvGraphicFramePr>
        <p:xfrm>
          <a:off x="127918" y="609732"/>
          <a:ext cx="8686804" cy="5943468"/>
        </p:xfrm>
        <a:graphic>
          <a:graphicData uri="http://schemas.openxmlformats.org/drawingml/2006/table">
            <a:tbl>
              <a:tblPr firstRow="1" firstCol="1" bandRow="1">
                <a:tableStyleId>{00A15C55-8517-42AA-B614-E9B94910E393}</a:tableStyleId>
              </a:tblPr>
              <a:tblGrid>
                <a:gridCol w="1927756"/>
                <a:gridCol w="844881"/>
                <a:gridCol w="844881"/>
                <a:gridCol w="844881"/>
                <a:gridCol w="844881"/>
                <a:gridCol w="844881"/>
                <a:gridCol w="844881"/>
                <a:gridCol w="844881"/>
                <a:gridCol w="844881"/>
              </a:tblGrid>
              <a:tr h="225965">
                <a:tc>
                  <a:txBody>
                    <a:bodyPr/>
                    <a:lstStyle/>
                    <a:p>
                      <a:pPr algn="l"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Control</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Air</a:t>
                      </a:r>
                      <a:endParaRPr lang="en-US" sz="1600" b="0" i="0" u="none" strike="noStrike" dirty="0">
                        <a:solidFill>
                          <a:srgbClr val="000000"/>
                        </a:solidFill>
                        <a:effectLst/>
                        <a:latin typeface="Calibri" panose="020F0502020204030204" pitchFamily="34" charset="0"/>
                      </a:endParaRPr>
                    </a:p>
                  </a:txBody>
                  <a:tcPr marL="6522" marR="6522" marT="6522" marB="0"/>
                </a:tc>
                <a:tc gridSpan="2">
                  <a:txBody>
                    <a:bodyPr/>
                    <a:lstStyle/>
                    <a:p>
                      <a:pPr algn="ctr" fontAlgn="t"/>
                      <a:r>
                        <a:rPr lang="en-US" sz="1600" u="none" strike="noStrike" dirty="0">
                          <a:effectLst/>
                          <a:latin typeface="Calibri" panose="020F0502020204030204" pitchFamily="34" charset="0"/>
                        </a:rPr>
                        <a:t>Nitrogen</a:t>
                      </a:r>
                      <a:endParaRPr lang="en-US" sz="1600" b="0" i="0" u="none" strike="noStrike" dirty="0">
                        <a:solidFill>
                          <a:srgbClr val="000000"/>
                        </a:solidFill>
                        <a:effectLst/>
                        <a:latin typeface="Calibri" panose="020F0502020204030204" pitchFamily="34" charset="0"/>
                      </a:endParaRPr>
                    </a:p>
                  </a:txBody>
                  <a:tcPr marL="6522" marR="6522" marT="6522" marB="0"/>
                </a:tc>
                <a:tc hMerge="1">
                  <a:txBody>
                    <a:bodyPr/>
                    <a:lstStyle/>
                    <a:p>
                      <a:endParaRPr lang="en-US"/>
                    </a:p>
                  </a:txBody>
                  <a:tcPr/>
                </a:tc>
                <a:tc gridSpan="4">
                  <a:txBody>
                    <a:bodyPr/>
                    <a:lstStyle/>
                    <a:p>
                      <a:pPr algn="ctr" fontAlgn="t"/>
                      <a:r>
                        <a:rPr lang="en-US" sz="1600" u="none" strike="noStrike" dirty="0">
                          <a:effectLst/>
                          <a:latin typeface="Calibri" panose="020F0502020204030204" pitchFamily="34" charset="0"/>
                        </a:rPr>
                        <a:t>Nitrogen except during</a:t>
                      </a:r>
                      <a:endParaRPr lang="en-US" sz="1600" b="0" i="0" u="none" strike="noStrike" dirty="0">
                        <a:solidFill>
                          <a:srgbClr val="000000"/>
                        </a:solidFill>
                        <a:effectLst/>
                        <a:latin typeface="Calibri" panose="020F0502020204030204" pitchFamily="34" charset="0"/>
                      </a:endParaRPr>
                    </a:p>
                  </a:txBody>
                  <a:tcPr marL="6522" marR="6522" marT="6522" marB="0"/>
                </a:tc>
                <a:tc hMerge="1">
                  <a:txBody>
                    <a:bodyPr/>
                    <a:lstStyle/>
                    <a:p>
                      <a:endParaRPr lang="en-US"/>
                    </a:p>
                  </a:txBody>
                  <a:tcPr/>
                </a:tc>
                <a:tc hMerge="1">
                  <a:txBody>
                    <a:bodyPr/>
                    <a:lstStyle/>
                    <a:p>
                      <a:endParaRPr lang="en-US"/>
                    </a:p>
                  </a:txBody>
                  <a:tcPr/>
                </a:tc>
                <a:tc hMerge="1">
                  <a:txBody>
                    <a:bodyPr/>
                    <a:lstStyle/>
                    <a:p>
                      <a:endParaRPr lang="en-US"/>
                    </a:p>
                  </a:txBody>
                  <a:tcPr/>
                </a:tc>
              </a:tr>
              <a:tr h="451931">
                <a:tc>
                  <a:txBody>
                    <a:bodyPr/>
                    <a:lstStyle/>
                    <a:p>
                      <a:pPr algn="l" fontAlgn="t"/>
                      <a:r>
                        <a:rPr lang="en-US" sz="1600" u="none" strike="noStrike" dirty="0">
                          <a:effectLst/>
                          <a:latin typeface="Calibri" panose="020F0502020204030204" pitchFamily="34" charset="0"/>
                        </a:rPr>
                        <a:t>VARIABLES</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b="0" i="0" u="none" strike="noStrike" dirty="0" smtClean="0">
                          <a:solidFill>
                            <a:srgbClr val="000000"/>
                          </a:solidFill>
                          <a:effectLst/>
                          <a:latin typeface="Calibri" panose="020F0502020204030204" pitchFamily="34" charset="0"/>
                        </a:rPr>
                        <a:t>Control</a:t>
                      </a:r>
                      <a:endParaRPr lang="en-US" sz="1600" b="0" i="0" u="none" strike="noStrike" dirty="0">
                        <a:solidFill>
                          <a:srgbClr val="000000"/>
                        </a:solidFill>
                        <a:effectLst/>
                        <a:latin typeface="Calibri" panose="020F0502020204030204" pitchFamily="34" charset="0"/>
                      </a:endParaRPr>
                    </a:p>
                  </a:txBody>
                  <a:tcPr marL="6522" marR="6522" marT="6522" marB="0">
                    <a:solidFill>
                      <a:schemeClr val="accent1">
                        <a:lumMod val="20000"/>
                        <a:lumOff val="80000"/>
                      </a:schemeClr>
                    </a:solidFill>
                  </a:tcPr>
                </a:tc>
                <a:tc>
                  <a:txBody>
                    <a:bodyPr/>
                    <a:lstStyle/>
                    <a:p>
                      <a:pPr algn="ctr" fontAlgn="t"/>
                      <a:r>
                        <a:rPr lang="en-US" sz="1600" b="0" i="0" u="none" strike="noStrike" dirty="0" smtClean="0">
                          <a:solidFill>
                            <a:srgbClr val="000000"/>
                          </a:solidFill>
                          <a:effectLst/>
                          <a:latin typeface="Calibri" panose="020F0502020204030204" pitchFamily="34" charset="0"/>
                        </a:rPr>
                        <a:t>Air</a:t>
                      </a:r>
                      <a:endParaRPr lang="en-US" sz="1600" b="0" i="0" u="none" strike="noStrike" dirty="0">
                        <a:solidFill>
                          <a:srgbClr val="000000"/>
                        </a:solidFill>
                        <a:effectLst/>
                        <a:latin typeface="Calibri" panose="020F0502020204030204" pitchFamily="34" charset="0"/>
                      </a:endParaRPr>
                    </a:p>
                  </a:txBody>
                  <a:tcPr marL="6522" marR="6522" marT="6522" marB="0">
                    <a:solidFill>
                      <a:schemeClr val="accent1">
                        <a:lumMod val="20000"/>
                        <a:lumOff val="80000"/>
                      </a:schemeClr>
                    </a:solidFill>
                  </a:tcPr>
                </a:tc>
                <a:tc>
                  <a:txBody>
                    <a:bodyPr/>
                    <a:lstStyle/>
                    <a:p>
                      <a:pPr algn="ctr" fontAlgn="t"/>
                      <a:r>
                        <a:rPr lang="en-US" sz="1600" u="none" strike="noStrike" dirty="0" smtClean="0">
                          <a:effectLst/>
                          <a:latin typeface="Calibri" panose="020F0502020204030204" pitchFamily="34" charset="0"/>
                        </a:rPr>
                        <a:t>Conti</a:t>
                      </a:r>
                      <a:br>
                        <a:rPr lang="en-US" sz="1600" u="none" strike="noStrike" dirty="0" smtClean="0">
                          <a:effectLst/>
                          <a:latin typeface="Calibri" panose="020F0502020204030204" pitchFamily="34" charset="0"/>
                        </a:rPr>
                      </a:br>
                      <a:r>
                        <a:rPr lang="en-US" sz="1600" u="none" strike="noStrike" dirty="0" smtClean="0">
                          <a:effectLst/>
                          <a:latin typeface="Calibri" panose="020F0502020204030204" pitchFamily="34" charset="0"/>
                        </a:rPr>
                        <a:t>nuous</a:t>
                      </a:r>
                      <a:endParaRPr lang="en-US" sz="1600" b="0" i="0" u="none" strike="noStrike" dirty="0">
                        <a:solidFill>
                          <a:srgbClr val="000000"/>
                        </a:solidFill>
                        <a:effectLst/>
                        <a:latin typeface="Calibri" panose="020F0502020204030204" pitchFamily="34" charset="0"/>
                      </a:endParaRPr>
                    </a:p>
                  </a:txBody>
                  <a:tcPr marL="6522" marR="6522" marT="6522" marB="0">
                    <a:solidFill>
                      <a:schemeClr val="accent1">
                        <a:lumMod val="20000"/>
                        <a:lumOff val="80000"/>
                      </a:schemeClr>
                    </a:solidFill>
                  </a:tcPr>
                </a:tc>
                <a:tc>
                  <a:txBody>
                    <a:bodyPr/>
                    <a:lstStyle/>
                    <a:p>
                      <a:pPr algn="ctr" fontAlgn="t"/>
                      <a:r>
                        <a:rPr lang="en-US" sz="1600" u="none" strike="noStrike" dirty="0">
                          <a:effectLst/>
                          <a:latin typeface="Calibri" panose="020F0502020204030204" pitchFamily="34" charset="0"/>
                        </a:rPr>
                        <a:t>M</a:t>
                      </a:r>
                      <a:r>
                        <a:rPr lang="en-US" sz="1600" u="none" strike="noStrike" dirty="0" smtClean="0">
                          <a:effectLst/>
                          <a:latin typeface="Calibri" panose="020F0502020204030204" pitchFamily="34" charset="0"/>
                        </a:rPr>
                        <a:t>ash-in</a:t>
                      </a:r>
                      <a:endParaRPr lang="en-US" sz="1600" b="0" i="0" u="none" strike="noStrike" dirty="0">
                        <a:solidFill>
                          <a:srgbClr val="000000"/>
                        </a:solidFill>
                        <a:effectLst/>
                        <a:latin typeface="Calibri" panose="020F0502020204030204" pitchFamily="34" charset="0"/>
                      </a:endParaRPr>
                    </a:p>
                  </a:txBody>
                  <a:tcPr marL="6522" marR="6522" marT="6522" marB="0">
                    <a:solidFill>
                      <a:schemeClr val="accent1">
                        <a:lumMod val="20000"/>
                        <a:lumOff val="80000"/>
                      </a:schemeClr>
                    </a:solidFill>
                  </a:tcPr>
                </a:tc>
                <a:tc>
                  <a:txBody>
                    <a:bodyPr/>
                    <a:lstStyle/>
                    <a:p>
                      <a:pPr algn="ctr" fontAlgn="t"/>
                      <a:r>
                        <a:rPr lang="en-US" sz="1600" u="none" strike="noStrike" dirty="0">
                          <a:effectLst/>
                          <a:latin typeface="Calibri" panose="020F0502020204030204" pitchFamily="34" charset="0"/>
                        </a:rPr>
                        <a:t>Aeration </a:t>
                      </a:r>
                      <a:br>
                        <a:rPr lang="en-US" sz="1600" u="none" strike="noStrike" dirty="0">
                          <a:effectLst/>
                          <a:latin typeface="Calibri" panose="020F0502020204030204" pitchFamily="34" charset="0"/>
                        </a:rPr>
                      </a:br>
                      <a:r>
                        <a:rPr lang="en-US" sz="1600" u="none" strike="noStrike" dirty="0">
                          <a:effectLst/>
                          <a:latin typeface="Calibri" panose="020F0502020204030204" pitchFamily="34" charset="0"/>
                        </a:rPr>
                        <a:t>50°C </a:t>
                      </a:r>
                      <a:r>
                        <a:rPr lang="en-US" sz="1600" u="none" strike="noStrike" dirty="0" smtClean="0">
                          <a:effectLst/>
                          <a:latin typeface="Calibri" panose="020F0502020204030204" pitchFamily="34" charset="0"/>
                        </a:rPr>
                        <a:t/>
                      </a:r>
                      <a:br>
                        <a:rPr lang="en-US" sz="1600" u="none" strike="noStrike" dirty="0" smtClean="0">
                          <a:effectLst/>
                          <a:latin typeface="Calibri" panose="020F0502020204030204" pitchFamily="34" charset="0"/>
                        </a:rPr>
                      </a:br>
                      <a:r>
                        <a:rPr lang="en-US" sz="1600" u="none" strike="noStrike" dirty="0" smtClean="0">
                          <a:effectLst/>
                          <a:latin typeface="Calibri" panose="020F0502020204030204" pitchFamily="34" charset="0"/>
                        </a:rPr>
                        <a:t>30 </a:t>
                      </a:r>
                      <a:r>
                        <a:rPr lang="en-US" sz="1600" u="none" strike="noStrike" dirty="0">
                          <a:effectLst/>
                          <a:latin typeface="Calibri" panose="020F0502020204030204" pitchFamily="34" charset="0"/>
                        </a:rPr>
                        <a:t>min</a:t>
                      </a:r>
                      <a:endParaRPr lang="en-US" sz="1600" b="0" i="0" u="none" strike="noStrike" dirty="0">
                        <a:solidFill>
                          <a:srgbClr val="000000"/>
                        </a:solidFill>
                        <a:effectLst/>
                        <a:latin typeface="Calibri" panose="020F0502020204030204" pitchFamily="34" charset="0"/>
                      </a:endParaRPr>
                    </a:p>
                  </a:txBody>
                  <a:tcPr marL="6522" marR="6522" marT="6522" marB="0">
                    <a:solidFill>
                      <a:schemeClr val="accent1">
                        <a:lumMod val="20000"/>
                        <a:lumOff val="80000"/>
                      </a:schemeClr>
                    </a:solidFill>
                  </a:tcPr>
                </a:tc>
                <a:tc>
                  <a:txBody>
                    <a:bodyPr/>
                    <a:lstStyle/>
                    <a:p>
                      <a:pPr algn="ctr" fontAlgn="t"/>
                      <a:r>
                        <a:rPr lang="en-US" sz="1600" u="none" strike="noStrike" dirty="0">
                          <a:effectLst/>
                          <a:latin typeface="Calibri" panose="020F0502020204030204" pitchFamily="34" charset="0"/>
                        </a:rPr>
                        <a:t>Aeration </a:t>
                      </a:r>
                      <a:br>
                        <a:rPr lang="en-US" sz="1600" u="none" strike="noStrike" dirty="0">
                          <a:effectLst/>
                          <a:latin typeface="Calibri" panose="020F0502020204030204" pitchFamily="34" charset="0"/>
                        </a:rPr>
                      </a:br>
                      <a:r>
                        <a:rPr lang="en-US" sz="1600" u="none" strike="noStrike" dirty="0">
                          <a:effectLst/>
                          <a:latin typeface="Calibri" panose="020F0502020204030204" pitchFamily="34" charset="0"/>
                        </a:rPr>
                        <a:t>65°C </a:t>
                      </a:r>
                      <a:r>
                        <a:rPr lang="en-US" sz="1600" u="none" strike="noStrike" dirty="0" smtClean="0">
                          <a:effectLst/>
                          <a:latin typeface="Calibri" panose="020F0502020204030204" pitchFamily="34" charset="0"/>
                        </a:rPr>
                        <a:t/>
                      </a:r>
                      <a:br>
                        <a:rPr lang="en-US" sz="1600" u="none" strike="noStrike" dirty="0" smtClean="0">
                          <a:effectLst/>
                          <a:latin typeface="Calibri" panose="020F0502020204030204" pitchFamily="34" charset="0"/>
                        </a:rPr>
                      </a:br>
                      <a:r>
                        <a:rPr lang="en-US" sz="1600" u="none" strike="noStrike" dirty="0" smtClean="0">
                          <a:effectLst/>
                          <a:latin typeface="Calibri" panose="020F0502020204030204" pitchFamily="34" charset="0"/>
                        </a:rPr>
                        <a:t>30 </a:t>
                      </a:r>
                      <a:r>
                        <a:rPr lang="en-US" sz="1600" u="none" strike="noStrike" dirty="0">
                          <a:effectLst/>
                          <a:latin typeface="Calibri" panose="020F0502020204030204" pitchFamily="34" charset="0"/>
                        </a:rPr>
                        <a:t>min</a:t>
                      </a:r>
                      <a:endParaRPr lang="en-US" sz="1600" b="0" i="0" u="none" strike="noStrike" dirty="0">
                        <a:solidFill>
                          <a:srgbClr val="000000"/>
                        </a:solidFill>
                        <a:effectLst/>
                        <a:latin typeface="Calibri" panose="020F0502020204030204" pitchFamily="34" charset="0"/>
                      </a:endParaRPr>
                    </a:p>
                  </a:txBody>
                  <a:tcPr marL="6522" marR="6522" marT="6522" marB="0">
                    <a:solidFill>
                      <a:schemeClr val="accent1">
                        <a:lumMod val="20000"/>
                        <a:lumOff val="80000"/>
                      </a:schemeClr>
                    </a:solidFill>
                  </a:tcPr>
                </a:tc>
                <a:tc>
                  <a:txBody>
                    <a:bodyPr/>
                    <a:lstStyle/>
                    <a:p>
                      <a:pPr algn="ctr" fontAlgn="t"/>
                      <a:r>
                        <a:rPr lang="en-US" sz="1600" u="none" strike="noStrike" dirty="0">
                          <a:effectLst/>
                          <a:latin typeface="Calibri" panose="020F0502020204030204" pitchFamily="34" charset="0"/>
                        </a:rPr>
                        <a:t>Aeration </a:t>
                      </a:r>
                      <a:br>
                        <a:rPr lang="en-US" sz="1600" u="none" strike="noStrike" dirty="0">
                          <a:effectLst/>
                          <a:latin typeface="Calibri" panose="020F0502020204030204" pitchFamily="34" charset="0"/>
                        </a:rPr>
                      </a:br>
                      <a:r>
                        <a:rPr lang="en-US" sz="1600" u="none" strike="noStrike" dirty="0">
                          <a:effectLst/>
                          <a:latin typeface="Calibri" panose="020F0502020204030204" pitchFamily="34" charset="0"/>
                        </a:rPr>
                        <a:t>70°C </a:t>
                      </a:r>
                      <a:r>
                        <a:rPr lang="en-US" sz="1600" u="none" strike="noStrike" dirty="0" smtClean="0">
                          <a:effectLst/>
                          <a:latin typeface="Calibri" panose="020F0502020204030204" pitchFamily="34" charset="0"/>
                        </a:rPr>
                        <a:t/>
                      </a:r>
                      <a:br>
                        <a:rPr lang="en-US" sz="1600" u="none" strike="noStrike" dirty="0" smtClean="0">
                          <a:effectLst/>
                          <a:latin typeface="Calibri" panose="020F0502020204030204" pitchFamily="34" charset="0"/>
                        </a:rPr>
                      </a:br>
                      <a:r>
                        <a:rPr lang="en-US" sz="1600" u="none" strike="noStrike" dirty="0" smtClean="0">
                          <a:effectLst/>
                          <a:latin typeface="Calibri" panose="020F0502020204030204" pitchFamily="34" charset="0"/>
                        </a:rPr>
                        <a:t>60 </a:t>
                      </a:r>
                      <a:r>
                        <a:rPr lang="en-US" sz="1600" u="none" strike="noStrike" dirty="0">
                          <a:effectLst/>
                          <a:latin typeface="Calibri" panose="020F0502020204030204" pitchFamily="34" charset="0"/>
                        </a:rPr>
                        <a:t>min</a:t>
                      </a:r>
                      <a:endParaRPr lang="en-US" sz="1600" b="0" i="0" u="none" strike="noStrike" dirty="0">
                        <a:solidFill>
                          <a:srgbClr val="000000"/>
                        </a:solidFill>
                        <a:effectLst/>
                        <a:latin typeface="Calibri" panose="020F0502020204030204" pitchFamily="34" charset="0"/>
                      </a:endParaRPr>
                    </a:p>
                  </a:txBody>
                  <a:tcPr marL="6522" marR="6522" marT="6522" marB="0">
                    <a:solidFill>
                      <a:schemeClr val="accent1">
                        <a:lumMod val="20000"/>
                        <a:lumOff val="80000"/>
                      </a:schemeClr>
                    </a:solidFill>
                  </a:tcPr>
                </a:tc>
                <a:tc>
                  <a:txBody>
                    <a:bodyPr/>
                    <a:lstStyle/>
                    <a:p>
                      <a:pPr algn="ctr" fontAlgn="t"/>
                      <a:r>
                        <a:rPr lang="en-US" sz="1600" u="none" strike="noStrike" dirty="0">
                          <a:effectLst/>
                          <a:latin typeface="Calibri" panose="020F0502020204030204" pitchFamily="34" charset="0"/>
                        </a:rPr>
                        <a:t>Aeration </a:t>
                      </a:r>
                      <a:br>
                        <a:rPr lang="en-US" sz="1600" u="none" strike="noStrike" dirty="0">
                          <a:effectLst/>
                          <a:latin typeface="Calibri" panose="020F0502020204030204" pitchFamily="34" charset="0"/>
                        </a:rPr>
                      </a:br>
                      <a:r>
                        <a:rPr lang="en-US" sz="1600" u="none" strike="noStrike" dirty="0">
                          <a:effectLst/>
                          <a:latin typeface="Calibri" panose="020F0502020204030204" pitchFamily="34" charset="0"/>
                        </a:rPr>
                        <a:t>76°C </a:t>
                      </a:r>
                      <a:r>
                        <a:rPr lang="en-US" sz="1600" u="none" strike="noStrike" dirty="0" smtClean="0">
                          <a:effectLst/>
                          <a:latin typeface="Calibri" panose="020F0502020204030204" pitchFamily="34" charset="0"/>
                        </a:rPr>
                        <a:t/>
                      </a:r>
                      <a:br>
                        <a:rPr lang="en-US" sz="1600" u="none" strike="noStrike" dirty="0" smtClean="0">
                          <a:effectLst/>
                          <a:latin typeface="Calibri" panose="020F0502020204030204" pitchFamily="34" charset="0"/>
                        </a:rPr>
                      </a:br>
                      <a:r>
                        <a:rPr lang="en-US" sz="1600" u="none" strike="noStrike" dirty="0" smtClean="0">
                          <a:effectLst/>
                          <a:latin typeface="Calibri" panose="020F0502020204030204" pitchFamily="34" charset="0"/>
                        </a:rPr>
                        <a:t>8 </a:t>
                      </a:r>
                      <a:r>
                        <a:rPr lang="en-US" sz="1600" u="none" strike="noStrike" dirty="0">
                          <a:effectLst/>
                          <a:latin typeface="Calibri" panose="020F0502020204030204" pitchFamily="34" charset="0"/>
                        </a:rPr>
                        <a:t>min</a:t>
                      </a:r>
                      <a:endParaRPr lang="en-US" sz="1600" b="0" i="0" u="none" strike="noStrike" dirty="0">
                        <a:solidFill>
                          <a:srgbClr val="000000"/>
                        </a:solidFill>
                        <a:effectLst/>
                        <a:latin typeface="Calibri" panose="020F0502020204030204" pitchFamily="34" charset="0"/>
                      </a:endParaRPr>
                    </a:p>
                  </a:txBody>
                  <a:tcPr marL="6522" marR="6522" marT="6522" marB="0">
                    <a:solidFill>
                      <a:schemeClr val="accent1">
                        <a:lumMod val="20000"/>
                        <a:lumOff val="80000"/>
                      </a:schemeClr>
                    </a:solidFill>
                  </a:tcPr>
                </a:tc>
              </a:tr>
              <a:tr h="225965">
                <a:tc>
                  <a:txBody>
                    <a:bodyPr/>
                    <a:lstStyle/>
                    <a:p>
                      <a:pPr algn="l" fontAlgn="t"/>
                      <a:r>
                        <a:rPr lang="en-US" sz="1600" u="none" strike="noStrike" dirty="0">
                          <a:effectLst/>
                          <a:latin typeface="Calibri" panose="020F0502020204030204" pitchFamily="34" charset="0"/>
                        </a:rPr>
                        <a:t>Fresh beer</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r>
              <a:tr h="433687">
                <a:tc>
                  <a:txBody>
                    <a:bodyPr/>
                    <a:lstStyle/>
                    <a:p>
                      <a:pPr algn="l" fontAlgn="t"/>
                      <a:r>
                        <a:rPr lang="en-US" sz="1600" u="none" strike="noStrike" dirty="0">
                          <a:effectLst/>
                          <a:latin typeface="Calibri" panose="020F0502020204030204" pitchFamily="34" charset="0"/>
                        </a:rPr>
                        <a:t>Aroma</a:t>
                      </a:r>
                      <a:endParaRPr lang="en-US" sz="1600" b="0" i="0" u="none" strike="noStrike" dirty="0">
                        <a:solidFill>
                          <a:srgbClr val="000000"/>
                        </a:solidFill>
                        <a:effectLst/>
                        <a:latin typeface="Calibri" panose="020F0502020204030204" pitchFamily="34" charset="0"/>
                      </a:endParaRPr>
                    </a:p>
                  </a:txBody>
                  <a:tcPr marL="78268" marR="6522" marT="6522" marB="0"/>
                </a:tc>
                <a:tc>
                  <a:txBody>
                    <a:bodyPr/>
                    <a:lstStyle/>
                    <a:p>
                      <a:pPr algn="ctr" fontAlgn="t"/>
                      <a:r>
                        <a:rPr lang="en-US" sz="1600" b="1" u="none" strike="noStrike" dirty="0">
                          <a:solidFill>
                            <a:schemeClr val="bg1"/>
                          </a:solidFill>
                          <a:effectLst/>
                          <a:latin typeface="Calibri" panose="020F0502020204030204" pitchFamily="34" charset="0"/>
                        </a:rPr>
                        <a:t>clean</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smtClean="0">
                          <a:effectLst/>
                          <a:latin typeface="Calibri" panose="020F0502020204030204" pitchFamily="34" charset="0"/>
                        </a:rPr>
                        <a:t>astring.</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b="1" u="none" strike="noStrike" dirty="0">
                          <a:solidFill>
                            <a:schemeClr val="bg1"/>
                          </a:solidFill>
                          <a:effectLst/>
                          <a:latin typeface="Calibri" panose="020F0502020204030204" pitchFamily="34" charset="0"/>
                        </a:rPr>
                        <a:t>clean</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clean</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a:effectLst/>
                          <a:latin typeface="Calibri" panose="020F0502020204030204" pitchFamily="34" charset="0"/>
                        </a:rPr>
                        <a:t>slightly husky</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slightly husky</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slightly husky</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b="1" u="none" strike="noStrike" dirty="0">
                          <a:solidFill>
                            <a:schemeClr val="bg1"/>
                          </a:solidFill>
                          <a:effectLst/>
                          <a:latin typeface="Calibri" panose="020F0502020204030204" pitchFamily="34" charset="0"/>
                        </a:rPr>
                        <a:t>clean</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r>
              <a:tr h="451931">
                <a:tc>
                  <a:txBody>
                    <a:bodyPr/>
                    <a:lstStyle/>
                    <a:p>
                      <a:pPr algn="l" fontAlgn="t"/>
                      <a:r>
                        <a:rPr lang="en-US" sz="1600" u="none" strike="noStrike" dirty="0">
                          <a:effectLst/>
                          <a:latin typeface="Calibri" panose="020F0502020204030204" pitchFamily="34" charset="0"/>
                        </a:rPr>
                        <a:t>Taste</a:t>
                      </a:r>
                      <a:endParaRPr lang="en-US" sz="1600" b="0" i="0" u="none" strike="noStrike" dirty="0">
                        <a:solidFill>
                          <a:srgbClr val="000000"/>
                        </a:solidFill>
                        <a:effectLst/>
                        <a:latin typeface="Calibri" panose="020F0502020204030204" pitchFamily="34" charset="0"/>
                      </a:endParaRPr>
                    </a:p>
                  </a:txBody>
                  <a:tcPr marL="78268" marR="6522" marT="6522" marB="0"/>
                </a:tc>
                <a:tc>
                  <a:txBody>
                    <a:bodyPr/>
                    <a:lstStyle/>
                    <a:p>
                      <a:pPr algn="ctr" fontAlgn="t"/>
                      <a:r>
                        <a:rPr lang="en-US" sz="1600" b="1" u="none" strike="noStrike" dirty="0">
                          <a:solidFill>
                            <a:schemeClr val="bg1"/>
                          </a:solidFill>
                          <a:effectLst/>
                          <a:latin typeface="Calibri" panose="020F0502020204030204" pitchFamily="34" charset="0"/>
                        </a:rPr>
                        <a:t>clean</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a:effectLst/>
                          <a:latin typeface="Calibri" panose="020F0502020204030204" pitchFamily="34" charset="0"/>
                        </a:rPr>
                        <a:t>slightly </a:t>
                      </a:r>
                      <a:r>
                        <a:rPr lang="en-US" sz="1600" u="none" strike="noStrike" dirty="0" smtClean="0">
                          <a:effectLst/>
                          <a:latin typeface="Calibri" panose="020F0502020204030204" pitchFamily="34" charset="0"/>
                        </a:rPr>
                        <a:t>astring.</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b="1" u="none" strike="noStrike" dirty="0">
                          <a:solidFill>
                            <a:schemeClr val="bg1"/>
                          </a:solidFill>
                          <a:effectLst/>
                          <a:latin typeface="Calibri" panose="020F0502020204030204" pitchFamily="34" charset="0"/>
                        </a:rPr>
                        <a:t>clean</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clean</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a:effectLst/>
                          <a:latin typeface="Calibri" panose="020F0502020204030204" pitchFamily="34" charset="0"/>
                        </a:rPr>
                        <a:t>slightly husky</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slightly husky</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slightly husky</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b="1" u="none" strike="noStrike" dirty="0">
                          <a:solidFill>
                            <a:schemeClr val="bg1"/>
                          </a:solidFill>
                          <a:effectLst/>
                          <a:latin typeface="Calibri" panose="020F0502020204030204" pitchFamily="34" charset="0"/>
                        </a:rPr>
                        <a:t>clean</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r>
              <a:tr h="225965">
                <a:tc>
                  <a:txBody>
                    <a:bodyPr/>
                    <a:lstStyle/>
                    <a:p>
                      <a:pPr algn="l" fontAlgn="t"/>
                      <a:r>
                        <a:rPr lang="en-US" sz="1600" u="none" strike="noStrike" dirty="0">
                          <a:effectLst/>
                          <a:latin typeface="Calibri" panose="020F0502020204030204" pitchFamily="34" charset="0"/>
                        </a:rPr>
                        <a:t>Body</a:t>
                      </a:r>
                      <a:endParaRPr lang="en-US" sz="1600" b="0" i="0" u="none" strike="noStrike" dirty="0">
                        <a:solidFill>
                          <a:srgbClr val="000000"/>
                        </a:solidFill>
                        <a:effectLst/>
                        <a:latin typeface="Calibri" panose="020F0502020204030204" pitchFamily="34" charset="0"/>
                      </a:endParaRPr>
                    </a:p>
                  </a:txBody>
                  <a:tcPr marL="78268" marR="6522" marT="6522" marB="0"/>
                </a:tc>
                <a:tc>
                  <a:txBody>
                    <a:bodyPr/>
                    <a:lstStyle/>
                    <a:p>
                      <a:pPr algn="ctr" fontAlgn="t"/>
                      <a:r>
                        <a:rPr lang="en-US" sz="1600" b="1" u="none" strike="noStrike" dirty="0">
                          <a:solidFill>
                            <a:schemeClr val="bg1"/>
                          </a:solidFill>
                          <a:effectLst/>
                          <a:latin typeface="Calibri" panose="020F0502020204030204" pitchFamily="34" charset="0"/>
                        </a:rPr>
                        <a:t>full</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full</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full, smooth</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full</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full</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full</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full</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full</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r>
              <a:tr h="225965">
                <a:tc>
                  <a:txBody>
                    <a:bodyPr/>
                    <a:lstStyle/>
                    <a:p>
                      <a:pPr algn="l" fontAlgn="t"/>
                      <a:r>
                        <a:rPr lang="en-US" sz="1600" u="none" strike="noStrike" dirty="0">
                          <a:effectLst/>
                          <a:latin typeface="Calibri" panose="020F0502020204030204" pitchFamily="34" charset="0"/>
                        </a:rPr>
                        <a:t>Liveliness</a:t>
                      </a:r>
                      <a:endParaRPr lang="en-US" sz="1600" b="0" i="0" u="none" strike="noStrike" dirty="0">
                        <a:solidFill>
                          <a:srgbClr val="000000"/>
                        </a:solidFill>
                        <a:effectLst/>
                        <a:latin typeface="Calibri" panose="020F0502020204030204" pitchFamily="34" charset="0"/>
                      </a:endParaRPr>
                    </a:p>
                  </a:txBody>
                  <a:tcPr marL="78268" marR="6522" marT="6522" marB="0"/>
                </a:tc>
                <a:tc>
                  <a:txBody>
                    <a:bodyPr/>
                    <a:lstStyle/>
                    <a:p>
                      <a:pPr algn="ctr" fontAlgn="t"/>
                      <a:r>
                        <a:rPr lang="en-US" sz="1600" b="1" u="none" strike="noStrike" dirty="0">
                          <a:solidFill>
                            <a:schemeClr val="bg1"/>
                          </a:solidFill>
                          <a:effectLst/>
                          <a:latin typeface="Calibri" panose="020F0502020204030204" pitchFamily="34" charset="0"/>
                        </a:rPr>
                        <a:t>good</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a:effectLst/>
                          <a:latin typeface="Calibri" panose="020F0502020204030204" pitchFamily="34" charset="0"/>
                        </a:rPr>
                        <a:t>moderate</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b="1" u="none" strike="noStrike" dirty="0">
                          <a:solidFill>
                            <a:schemeClr val="bg1"/>
                          </a:solidFill>
                          <a:effectLst/>
                          <a:latin typeface="Calibri" panose="020F0502020204030204" pitchFamily="34" charset="0"/>
                        </a:rPr>
                        <a:t>good</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good</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a:effectLst/>
                          <a:latin typeface="Calibri" panose="020F0502020204030204" pitchFamily="34" charset="0"/>
                        </a:rPr>
                        <a:t>moderate</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moderate</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moderate</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moderate</a:t>
                      </a:r>
                      <a:endParaRPr lang="en-US" sz="1600" b="0" i="0" u="none" strike="noStrike" dirty="0">
                        <a:solidFill>
                          <a:srgbClr val="000000"/>
                        </a:solidFill>
                        <a:effectLst/>
                        <a:latin typeface="Calibri" panose="020F0502020204030204" pitchFamily="34" charset="0"/>
                      </a:endParaRPr>
                    </a:p>
                  </a:txBody>
                  <a:tcPr marL="6522" marR="6522" marT="6522" marB="0"/>
                </a:tc>
              </a:tr>
              <a:tr h="451931">
                <a:tc>
                  <a:txBody>
                    <a:bodyPr/>
                    <a:lstStyle/>
                    <a:p>
                      <a:pPr algn="l" fontAlgn="t"/>
                      <a:r>
                        <a:rPr lang="en-US" sz="1600" u="none" strike="noStrike" dirty="0" smtClean="0">
                          <a:effectLst/>
                          <a:latin typeface="Calibri" panose="020F0502020204030204" pitchFamily="34" charset="0"/>
                        </a:rPr>
                        <a:t>Bitterness</a:t>
                      </a:r>
                      <a:endParaRPr lang="en-US" sz="1600" b="0" i="0" u="none" strike="noStrike" dirty="0">
                        <a:solidFill>
                          <a:srgbClr val="000000"/>
                        </a:solidFill>
                        <a:effectLst/>
                        <a:latin typeface="Calibri" panose="020F0502020204030204" pitchFamily="34" charset="0"/>
                      </a:endParaRPr>
                    </a:p>
                  </a:txBody>
                  <a:tcPr marL="78268" marR="6522" marT="6522" marB="0"/>
                </a:tc>
                <a:tc>
                  <a:txBody>
                    <a:bodyPr/>
                    <a:lstStyle/>
                    <a:p>
                      <a:pPr algn="ctr" fontAlgn="t"/>
                      <a:r>
                        <a:rPr lang="en-US" sz="1600" b="1" u="none" strike="noStrike" dirty="0">
                          <a:solidFill>
                            <a:schemeClr val="bg1"/>
                          </a:solidFill>
                          <a:effectLst/>
                          <a:latin typeface="Calibri" panose="020F0502020204030204" pitchFamily="34" charset="0"/>
                        </a:rPr>
                        <a:t>good</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a:effectLst/>
                          <a:latin typeface="Calibri" panose="020F0502020204030204" pitchFamily="34" charset="0"/>
                        </a:rPr>
                        <a:t>harsh</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b="1" u="none" strike="noStrike" dirty="0">
                          <a:solidFill>
                            <a:schemeClr val="bg1"/>
                          </a:solidFill>
                          <a:effectLst/>
                          <a:latin typeface="Calibri" panose="020F0502020204030204" pitchFamily="34" charset="0"/>
                        </a:rPr>
                        <a:t>good</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good</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a:effectLst/>
                          <a:latin typeface="Calibri" panose="020F0502020204030204" pitchFamily="34" charset="0"/>
                        </a:rPr>
                        <a:t>harsh</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harsh</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medium harsh</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slightly harsh</a:t>
                      </a:r>
                      <a:endParaRPr lang="en-US" sz="1600" b="0" i="0" u="none" strike="noStrike" dirty="0">
                        <a:solidFill>
                          <a:srgbClr val="000000"/>
                        </a:solidFill>
                        <a:effectLst/>
                        <a:latin typeface="Calibri" panose="020F0502020204030204" pitchFamily="34" charset="0"/>
                      </a:endParaRPr>
                    </a:p>
                  </a:txBody>
                  <a:tcPr marL="6522" marR="6522" marT="6522" marB="0"/>
                </a:tc>
              </a:tr>
              <a:tr h="225965">
                <a:tc>
                  <a:txBody>
                    <a:bodyPr/>
                    <a:lstStyle/>
                    <a:p>
                      <a:pPr algn="l" fontAlgn="t"/>
                      <a:r>
                        <a:rPr lang="en-US" sz="1600" u="none" strike="noStrike" dirty="0">
                          <a:effectLst/>
                          <a:latin typeface="Calibri" panose="020F0502020204030204" pitchFamily="34" charset="0"/>
                        </a:rPr>
                        <a:t>Aged beer </a:t>
                      </a:r>
                      <a:r>
                        <a:rPr lang="en-US" sz="1600" u="none" strike="noStrike" dirty="0" smtClean="0">
                          <a:effectLst/>
                          <a:latin typeface="Calibri" panose="020F0502020204030204" pitchFamily="34" charset="0"/>
                        </a:rPr>
                        <a:t>(4w. </a:t>
                      </a:r>
                      <a:r>
                        <a:rPr lang="en-US" sz="1600" u="none" strike="noStrike" dirty="0">
                          <a:effectLst/>
                          <a:latin typeface="Calibri" panose="020F0502020204030204" pitchFamily="34" charset="0"/>
                        </a:rPr>
                        <a:t>20°C)</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600" b="0" i="0" u="none" strike="noStrike" dirty="0">
                        <a:solidFill>
                          <a:srgbClr val="000000"/>
                        </a:solidFill>
                        <a:effectLst/>
                        <a:latin typeface="Calibri" panose="020F0502020204030204" pitchFamily="34" charset="0"/>
                      </a:endParaRPr>
                    </a:p>
                  </a:txBody>
                  <a:tcPr marL="6522" marR="6522" marT="6522" marB="0"/>
                </a:tc>
              </a:tr>
              <a:tr h="451931">
                <a:tc>
                  <a:txBody>
                    <a:bodyPr/>
                    <a:lstStyle/>
                    <a:p>
                      <a:pPr algn="l" fontAlgn="t"/>
                      <a:r>
                        <a:rPr lang="en-US" sz="1600" u="none" strike="noStrike" dirty="0">
                          <a:effectLst/>
                          <a:latin typeface="Calibri" panose="020F0502020204030204" pitchFamily="34" charset="0"/>
                        </a:rPr>
                        <a:t>Aroma</a:t>
                      </a:r>
                      <a:endParaRPr lang="en-US" sz="1600" b="0" i="0" u="none" strike="noStrike" dirty="0">
                        <a:solidFill>
                          <a:srgbClr val="000000"/>
                        </a:solidFill>
                        <a:effectLst/>
                        <a:latin typeface="Calibri" panose="020F0502020204030204" pitchFamily="34" charset="0"/>
                      </a:endParaRPr>
                    </a:p>
                  </a:txBody>
                  <a:tcPr marL="78268" marR="6522" marT="6522" marB="0"/>
                </a:tc>
                <a:tc>
                  <a:txBody>
                    <a:bodyPr/>
                    <a:lstStyle/>
                    <a:p>
                      <a:pPr algn="ctr" fontAlgn="t"/>
                      <a:r>
                        <a:rPr lang="en-US" sz="1600" u="none" strike="noStrike" dirty="0">
                          <a:effectLst/>
                          <a:latin typeface="Calibri" panose="020F0502020204030204" pitchFamily="34" charset="0"/>
                        </a:rPr>
                        <a:t>strongly oxidized</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strongly oxidized</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b="1" u="none" strike="noStrike" dirty="0">
                          <a:solidFill>
                            <a:schemeClr val="bg1"/>
                          </a:solidFill>
                          <a:effectLst/>
                          <a:latin typeface="Calibri" panose="020F0502020204030204" pitchFamily="34" charset="0"/>
                        </a:rPr>
                        <a:t>clean</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a:effectLst/>
                          <a:latin typeface="Calibri" panose="020F0502020204030204" pitchFamily="34" charset="0"/>
                        </a:rPr>
                        <a:t>slightly </a:t>
                      </a:r>
                      <a:r>
                        <a:rPr lang="en-US" sz="1600" u="none" strike="noStrike" dirty="0" smtClean="0">
                          <a:effectLst/>
                          <a:latin typeface="Calibri" panose="020F0502020204030204" pitchFamily="34" charset="0"/>
                        </a:rPr>
                        <a:t>oxidized</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smtClean="0">
                          <a:effectLst/>
                          <a:latin typeface="Calibri" panose="020F0502020204030204" pitchFamily="34" charset="0"/>
                        </a:rPr>
                        <a:t>moder. oxidized</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smtClean="0">
                          <a:effectLst/>
                          <a:latin typeface="Calibri" panose="020F0502020204030204" pitchFamily="34" charset="0"/>
                        </a:rPr>
                        <a:t>moder. oxidized</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oxidized</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smtClean="0">
                          <a:effectLst/>
                          <a:latin typeface="Calibri" panose="020F0502020204030204" pitchFamily="34" charset="0"/>
                        </a:rPr>
                        <a:t>moder. oxidized</a:t>
                      </a:r>
                      <a:endParaRPr lang="en-US" sz="1600" b="0" i="0" u="none" strike="noStrike" dirty="0">
                        <a:solidFill>
                          <a:srgbClr val="000000"/>
                        </a:solidFill>
                        <a:effectLst/>
                        <a:latin typeface="Calibri" panose="020F0502020204030204" pitchFamily="34" charset="0"/>
                      </a:endParaRPr>
                    </a:p>
                  </a:txBody>
                  <a:tcPr marL="6522" marR="6522" marT="6522" marB="0"/>
                </a:tc>
              </a:tr>
              <a:tr h="451931">
                <a:tc>
                  <a:txBody>
                    <a:bodyPr/>
                    <a:lstStyle/>
                    <a:p>
                      <a:pPr algn="l" fontAlgn="t"/>
                      <a:r>
                        <a:rPr lang="en-US" sz="1600" u="none" strike="noStrike" dirty="0">
                          <a:effectLst/>
                          <a:latin typeface="Calibri" panose="020F0502020204030204" pitchFamily="34" charset="0"/>
                        </a:rPr>
                        <a:t>Taste</a:t>
                      </a:r>
                      <a:endParaRPr lang="en-US" sz="1600" b="0" i="0" u="none" strike="noStrike" dirty="0">
                        <a:solidFill>
                          <a:srgbClr val="000000"/>
                        </a:solidFill>
                        <a:effectLst/>
                        <a:latin typeface="Calibri" panose="020F0502020204030204" pitchFamily="34" charset="0"/>
                      </a:endParaRPr>
                    </a:p>
                  </a:txBody>
                  <a:tcPr marL="78268" marR="6522" marT="6522" marB="0"/>
                </a:tc>
                <a:tc>
                  <a:txBody>
                    <a:bodyPr/>
                    <a:lstStyle/>
                    <a:p>
                      <a:pPr algn="ctr" fontAlgn="t"/>
                      <a:r>
                        <a:rPr lang="en-US" sz="1600" u="none" strike="noStrike" dirty="0">
                          <a:effectLst/>
                          <a:latin typeface="Calibri" panose="020F0502020204030204" pitchFamily="34" charset="0"/>
                        </a:rPr>
                        <a:t>strongly oxidized</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strongly oxidized</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b="1" u="none" strike="noStrike" dirty="0">
                          <a:solidFill>
                            <a:schemeClr val="bg1"/>
                          </a:solidFill>
                          <a:effectLst/>
                          <a:latin typeface="Calibri" panose="020F0502020204030204" pitchFamily="34" charset="0"/>
                        </a:rPr>
                        <a:t>clean</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a:effectLst/>
                          <a:latin typeface="Calibri" panose="020F0502020204030204" pitchFamily="34" charset="0"/>
                        </a:rPr>
                        <a:t>slightly </a:t>
                      </a:r>
                      <a:r>
                        <a:rPr lang="en-US" sz="1600" u="none" strike="noStrike" dirty="0" smtClean="0">
                          <a:effectLst/>
                          <a:latin typeface="Calibri" panose="020F0502020204030204" pitchFamily="34" charset="0"/>
                        </a:rPr>
                        <a:t>oxidized</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smtClean="0">
                          <a:effectLst/>
                          <a:latin typeface="Calibri" panose="020F0502020204030204" pitchFamily="34" charset="0"/>
                        </a:rPr>
                        <a:t>moder. oxidized</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smtClean="0">
                          <a:effectLst/>
                          <a:latin typeface="Calibri" panose="020F0502020204030204" pitchFamily="34" charset="0"/>
                        </a:rPr>
                        <a:t>moder. oxidized</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oxidized</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smtClean="0">
                          <a:effectLst/>
                          <a:latin typeface="Calibri" panose="020F0502020204030204" pitchFamily="34" charset="0"/>
                        </a:rPr>
                        <a:t>moder. oxidized</a:t>
                      </a:r>
                      <a:endParaRPr lang="en-US" sz="1600" b="0" i="0" u="none" strike="noStrike" dirty="0">
                        <a:solidFill>
                          <a:srgbClr val="000000"/>
                        </a:solidFill>
                        <a:effectLst/>
                        <a:latin typeface="Calibri" panose="020F0502020204030204" pitchFamily="34" charset="0"/>
                      </a:endParaRPr>
                    </a:p>
                  </a:txBody>
                  <a:tcPr marL="6522" marR="6522" marT="6522" marB="0"/>
                </a:tc>
              </a:tr>
              <a:tr h="451931">
                <a:tc>
                  <a:txBody>
                    <a:bodyPr/>
                    <a:lstStyle/>
                    <a:p>
                      <a:pPr algn="l" fontAlgn="t"/>
                      <a:r>
                        <a:rPr lang="en-US" sz="1600" u="none" strike="noStrike" dirty="0">
                          <a:effectLst/>
                          <a:latin typeface="Calibri" panose="020F0502020204030204" pitchFamily="34" charset="0"/>
                        </a:rPr>
                        <a:t>Body</a:t>
                      </a:r>
                      <a:endParaRPr lang="en-US" sz="1600" b="0" i="0" u="none" strike="noStrike" dirty="0">
                        <a:solidFill>
                          <a:srgbClr val="000000"/>
                        </a:solidFill>
                        <a:effectLst/>
                        <a:latin typeface="Calibri" panose="020F0502020204030204" pitchFamily="34" charset="0"/>
                      </a:endParaRPr>
                    </a:p>
                  </a:txBody>
                  <a:tcPr marL="78268" marR="6522" marT="6522" marB="0"/>
                </a:tc>
                <a:tc>
                  <a:txBody>
                    <a:bodyPr/>
                    <a:lstStyle/>
                    <a:p>
                      <a:pPr algn="ctr" fontAlgn="t"/>
                      <a:r>
                        <a:rPr lang="en-US" sz="1600" b="1" u="none" strike="noStrike" dirty="0">
                          <a:solidFill>
                            <a:schemeClr val="bg1"/>
                          </a:solidFill>
                          <a:effectLst/>
                          <a:latin typeface="Calibri" panose="020F0502020204030204" pitchFamily="34" charset="0"/>
                        </a:rPr>
                        <a:t>full</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smtClean="0">
                          <a:effectLst/>
                          <a:latin typeface="Calibri" panose="020F0502020204030204" pitchFamily="34" charset="0"/>
                        </a:rPr>
                        <a:t>moder. </a:t>
                      </a:r>
                      <a:r>
                        <a:rPr lang="en-US" sz="1600" u="none" strike="noStrike" dirty="0">
                          <a:effectLst/>
                          <a:latin typeface="Calibri" panose="020F0502020204030204" pitchFamily="34" charset="0"/>
                        </a:rPr>
                        <a:t>full</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b="1" u="none" strike="noStrike" dirty="0">
                          <a:solidFill>
                            <a:schemeClr val="bg1"/>
                          </a:solidFill>
                          <a:effectLst/>
                          <a:latin typeface="Calibri" panose="020F0502020204030204" pitchFamily="34" charset="0"/>
                        </a:rPr>
                        <a:t>full</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a:solidFill>
                            <a:schemeClr val="bg1"/>
                          </a:solidFill>
                          <a:effectLst/>
                          <a:latin typeface="Calibri" panose="020F0502020204030204" pitchFamily="34" charset="0"/>
                        </a:rPr>
                        <a:t>full</a:t>
                      </a:r>
                      <a:endParaRPr lang="en-US" sz="1600" b="0"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full</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full</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full</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smtClean="0">
                          <a:effectLst/>
                          <a:latin typeface="Calibri" panose="020F0502020204030204" pitchFamily="34" charset="0"/>
                        </a:rPr>
                        <a:t>moder. oxidized</a:t>
                      </a:r>
                      <a:endParaRPr lang="en-US" sz="1600" b="0" i="0" u="none" strike="noStrike" dirty="0">
                        <a:solidFill>
                          <a:srgbClr val="000000"/>
                        </a:solidFill>
                        <a:effectLst/>
                        <a:latin typeface="Calibri" panose="020F0502020204030204" pitchFamily="34" charset="0"/>
                      </a:endParaRPr>
                    </a:p>
                  </a:txBody>
                  <a:tcPr marL="6522" marR="6522" marT="6522" marB="0"/>
                </a:tc>
              </a:tr>
              <a:tr h="225965">
                <a:tc>
                  <a:txBody>
                    <a:bodyPr/>
                    <a:lstStyle/>
                    <a:p>
                      <a:pPr algn="l" fontAlgn="t"/>
                      <a:r>
                        <a:rPr lang="en-US" sz="1600" u="none" strike="noStrike" dirty="0">
                          <a:effectLst/>
                          <a:latin typeface="Calibri" panose="020F0502020204030204" pitchFamily="34" charset="0"/>
                        </a:rPr>
                        <a:t>Liveliness</a:t>
                      </a:r>
                      <a:endParaRPr lang="en-US" sz="1600" b="0" i="0" u="none" strike="noStrike" dirty="0">
                        <a:solidFill>
                          <a:srgbClr val="000000"/>
                        </a:solidFill>
                        <a:effectLst/>
                        <a:latin typeface="Calibri" panose="020F0502020204030204" pitchFamily="34" charset="0"/>
                      </a:endParaRPr>
                    </a:p>
                  </a:txBody>
                  <a:tcPr marL="78268" marR="6522" marT="6522" marB="0"/>
                </a:tc>
                <a:tc>
                  <a:txBody>
                    <a:bodyPr/>
                    <a:lstStyle/>
                    <a:p>
                      <a:pPr algn="ctr" fontAlgn="t"/>
                      <a:r>
                        <a:rPr lang="en-US" sz="1600" b="1" u="none" strike="noStrike" dirty="0">
                          <a:solidFill>
                            <a:schemeClr val="bg1"/>
                          </a:solidFill>
                          <a:effectLst/>
                          <a:latin typeface="Calibri" panose="020F0502020204030204" pitchFamily="34" charset="0"/>
                        </a:rPr>
                        <a:t>good</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a:effectLst/>
                          <a:latin typeface="Calibri" panose="020F0502020204030204" pitchFamily="34" charset="0"/>
                        </a:rPr>
                        <a:t>less lively</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b="1" u="none" strike="noStrike" dirty="0">
                          <a:solidFill>
                            <a:schemeClr val="bg1"/>
                          </a:solidFill>
                          <a:effectLst/>
                          <a:latin typeface="Calibri" panose="020F0502020204030204" pitchFamily="34" charset="0"/>
                        </a:rPr>
                        <a:t>good</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good</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0" i="0" u="none" strike="noStrike" dirty="0" smtClean="0">
                          <a:solidFill>
                            <a:schemeClr val="dk1"/>
                          </a:solidFill>
                          <a:effectLst/>
                          <a:latin typeface="Calibri" panose="020F0502020204030204" pitchFamily="34" charset="0"/>
                        </a:rPr>
                        <a:t>moder.</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smtClean="0">
                          <a:effectLst/>
                          <a:latin typeface="Calibri" panose="020F0502020204030204" pitchFamily="34" charset="0"/>
                        </a:rPr>
                        <a:t>moder.</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smtClean="0">
                          <a:effectLst/>
                          <a:latin typeface="Calibri" panose="020F0502020204030204" pitchFamily="34" charset="0"/>
                        </a:rPr>
                        <a:t>moder.</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smtClean="0">
                          <a:effectLst/>
                          <a:latin typeface="Calibri" panose="020F0502020204030204" pitchFamily="34" charset="0"/>
                        </a:rPr>
                        <a:t>moder.</a:t>
                      </a:r>
                      <a:endParaRPr lang="en-US" sz="1600" b="0" i="0" u="none" strike="noStrike" dirty="0">
                        <a:solidFill>
                          <a:srgbClr val="000000"/>
                        </a:solidFill>
                        <a:effectLst/>
                        <a:latin typeface="Calibri" panose="020F0502020204030204" pitchFamily="34" charset="0"/>
                      </a:endParaRPr>
                    </a:p>
                  </a:txBody>
                  <a:tcPr marL="6522" marR="6522" marT="6522" marB="0"/>
                </a:tc>
              </a:tr>
              <a:tr h="451931">
                <a:tc>
                  <a:txBody>
                    <a:bodyPr/>
                    <a:lstStyle/>
                    <a:p>
                      <a:pPr algn="l" fontAlgn="t"/>
                      <a:r>
                        <a:rPr lang="en-US" sz="1600" u="none" strike="noStrike" dirty="0" smtClean="0">
                          <a:effectLst/>
                          <a:latin typeface="Calibri" panose="020F0502020204030204" pitchFamily="34" charset="0"/>
                        </a:rPr>
                        <a:t>Bitterness</a:t>
                      </a:r>
                      <a:endParaRPr lang="en-US" sz="1600" b="0" i="0" u="none" strike="noStrike" dirty="0">
                        <a:solidFill>
                          <a:srgbClr val="000000"/>
                        </a:solidFill>
                        <a:effectLst/>
                        <a:latin typeface="Calibri" panose="020F0502020204030204" pitchFamily="34" charset="0"/>
                      </a:endParaRPr>
                    </a:p>
                  </a:txBody>
                  <a:tcPr marL="78268" marR="6522" marT="6522" marB="0"/>
                </a:tc>
                <a:tc>
                  <a:txBody>
                    <a:bodyPr/>
                    <a:lstStyle/>
                    <a:p>
                      <a:pPr algn="ctr" fontAlgn="t"/>
                      <a:r>
                        <a:rPr lang="en-US" sz="1600" u="none" strike="noStrike" dirty="0">
                          <a:effectLst/>
                          <a:latin typeface="Calibri" panose="020F0502020204030204" pitchFamily="34" charset="0"/>
                        </a:rPr>
                        <a:t>slightly harsh</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smtClean="0">
                          <a:effectLst/>
                          <a:latin typeface="Calibri" panose="020F0502020204030204" pitchFamily="34" charset="0"/>
                        </a:rPr>
                        <a:t>ver.harsh </a:t>
                      </a:r>
                      <a:r>
                        <a:rPr lang="en-US" sz="1600" u="none" strike="noStrike" dirty="0">
                          <a:effectLst/>
                          <a:latin typeface="Calibri" panose="020F0502020204030204" pitchFamily="34" charset="0"/>
                        </a:rPr>
                        <a:t>strange</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b="1" u="none" strike="noStrike" dirty="0">
                          <a:solidFill>
                            <a:schemeClr val="bg1"/>
                          </a:solidFill>
                          <a:effectLst/>
                          <a:latin typeface="Calibri" panose="020F0502020204030204" pitchFamily="34" charset="0"/>
                        </a:rPr>
                        <a:t>good</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b="1" u="none" strike="noStrike" dirty="0">
                          <a:solidFill>
                            <a:schemeClr val="bg1"/>
                          </a:solidFill>
                          <a:effectLst/>
                          <a:latin typeface="Calibri" panose="020F0502020204030204" pitchFamily="34" charset="0"/>
                        </a:rPr>
                        <a:t>good</a:t>
                      </a:r>
                      <a:endParaRPr lang="en-US" sz="1600" b="1" i="0" u="none" strike="noStrike" dirty="0">
                        <a:solidFill>
                          <a:schemeClr val="bg1"/>
                        </a:solidFill>
                        <a:effectLst/>
                        <a:latin typeface="Calibri" panose="020F0502020204030204" pitchFamily="34" charset="0"/>
                      </a:endParaRPr>
                    </a:p>
                  </a:txBody>
                  <a:tcPr marL="6522" marR="6522" marT="6522" marB="0">
                    <a:solidFill>
                      <a:srgbClr val="00B050"/>
                    </a:solidFill>
                  </a:tcPr>
                </a:tc>
                <a:tc>
                  <a:txBody>
                    <a:bodyPr/>
                    <a:lstStyle/>
                    <a:p>
                      <a:pPr algn="ctr" fontAlgn="t"/>
                      <a:r>
                        <a:rPr lang="en-US" sz="1600" u="none" strike="noStrike" dirty="0">
                          <a:effectLst/>
                          <a:latin typeface="Calibri" panose="020F0502020204030204" pitchFamily="34" charset="0"/>
                        </a:rPr>
                        <a:t>harsh</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harsh</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harsh</a:t>
                      </a:r>
                      <a:endParaRPr lang="en-US" sz="16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600" u="none" strike="noStrike" dirty="0">
                          <a:effectLst/>
                          <a:latin typeface="Calibri" panose="020F0502020204030204" pitchFamily="34" charset="0"/>
                        </a:rPr>
                        <a:t>harsh</a:t>
                      </a:r>
                      <a:endParaRPr lang="en-US" sz="1600" b="0" i="0" u="none" strike="noStrike" dirty="0">
                        <a:solidFill>
                          <a:srgbClr val="000000"/>
                        </a:solidFill>
                        <a:effectLst/>
                        <a:latin typeface="Calibri" panose="020F0502020204030204" pitchFamily="34" charset="0"/>
                      </a:endParaRPr>
                    </a:p>
                  </a:txBody>
                  <a:tcPr marL="6522" marR="6522" marT="6522" marB="0"/>
                </a:tc>
              </a:tr>
            </a:tbl>
          </a:graphicData>
        </a:graphic>
      </p:graphicFrame>
    </p:spTree>
    <p:extLst>
      <p:ext uri="{BB962C8B-B14F-4D97-AF65-F5344CB8AC3E}">
        <p14:creationId xmlns:p14="http://schemas.microsoft.com/office/powerpoint/2010/main" val="131491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7948803" cy="685800"/>
          </a:xfrm>
        </p:spPr>
        <p:txBody>
          <a:bodyPr>
            <a:normAutofit/>
          </a:bodyPr>
          <a:lstStyle/>
          <a:p>
            <a:r>
              <a:rPr lang="en-US" dirty="0" smtClean="0"/>
              <a:t>Levels of aeration and taste</a:t>
            </a:r>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19</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918746210"/>
              </p:ext>
            </p:extLst>
          </p:nvPr>
        </p:nvGraphicFramePr>
        <p:xfrm>
          <a:off x="381003" y="1066802"/>
          <a:ext cx="8177399" cy="4724399"/>
        </p:xfrm>
        <a:graphic>
          <a:graphicData uri="http://schemas.openxmlformats.org/drawingml/2006/table">
            <a:tbl>
              <a:tblPr firstRow="1" firstCol="1" bandRow="1">
                <a:tableStyleId>{00A15C55-8517-42AA-B614-E9B94910E393}</a:tableStyleId>
              </a:tblPr>
              <a:tblGrid>
                <a:gridCol w="4079215"/>
                <a:gridCol w="1024546"/>
                <a:gridCol w="1024546"/>
                <a:gridCol w="1024546"/>
                <a:gridCol w="1024546"/>
              </a:tblGrid>
              <a:tr h="849713">
                <a:tc>
                  <a:txBody>
                    <a:bodyPr/>
                    <a:lstStyle/>
                    <a:p>
                      <a:pPr algn="l" fontAlgn="ctr"/>
                      <a:r>
                        <a:rPr lang="en-US" sz="2000" u="none" strike="noStrike" dirty="0" smtClean="0">
                          <a:effectLst/>
                        </a:rPr>
                        <a:t>Aeration O</a:t>
                      </a:r>
                      <a:r>
                        <a:rPr lang="en-US" sz="2000" u="none" strike="noStrike" baseline="-25000" dirty="0" smtClean="0">
                          <a:effectLst/>
                        </a:rPr>
                        <a:t>2</a:t>
                      </a:r>
                      <a:r>
                        <a:rPr lang="en-US" sz="2000" u="none" strike="noStrike" dirty="0" smtClean="0">
                          <a:effectLst/>
                        </a:rPr>
                        <a:t> </a:t>
                      </a:r>
                      <a:r>
                        <a:rPr lang="en-US" sz="2000" u="none" strike="noStrike" dirty="0">
                          <a:effectLst/>
                        </a:rPr>
                        <a:t>Content mg/L</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u="none" strike="noStrike" dirty="0">
                          <a:effectLst/>
                        </a:rPr>
                        <a:t>0.2</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u="none" strike="noStrike" dirty="0">
                          <a:effectLst/>
                        </a:rPr>
                        <a:t>2.0</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u="none" strike="noStrike" dirty="0">
                          <a:effectLst/>
                        </a:rPr>
                        <a:t>3.0</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u="none" strike="noStrike" dirty="0">
                          <a:effectLst/>
                        </a:rPr>
                        <a:t>10.0</a:t>
                      </a:r>
                      <a:endParaRPr lang="en-US" sz="2000" b="0" i="0" u="none" strike="noStrike" dirty="0">
                        <a:solidFill>
                          <a:srgbClr val="000000"/>
                        </a:solidFill>
                        <a:effectLst/>
                        <a:latin typeface="Calibri" panose="020F0502020204030204" pitchFamily="34" charset="0"/>
                      </a:endParaRPr>
                    </a:p>
                  </a:txBody>
                  <a:tcPr marL="9525" marR="9525" marT="9525" marB="0" anchor="ctr"/>
                </a:tc>
              </a:tr>
              <a:tr h="645781">
                <a:tc>
                  <a:txBody>
                    <a:bodyPr/>
                    <a:lstStyle/>
                    <a:p>
                      <a:pPr algn="l" fontAlgn="ctr"/>
                      <a:r>
                        <a:rPr lang="en-US" sz="2000" u="none" strike="noStrike" dirty="0">
                          <a:effectLst/>
                        </a:rPr>
                        <a:t>Taste Fresh beer</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endParaRPr lang="en-US"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endParaRPr lang="en-US"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endParaRPr lang="en-US"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endParaRPr lang="en-US" sz="2000" b="0" i="0" u="none" strike="noStrike" dirty="0">
                        <a:solidFill>
                          <a:srgbClr val="000000"/>
                        </a:solidFill>
                        <a:effectLst/>
                        <a:latin typeface="Calibri" panose="020F0502020204030204" pitchFamily="34" charset="0"/>
                      </a:endParaRPr>
                    </a:p>
                  </a:txBody>
                  <a:tcPr marL="9525" marR="9525" marT="9525" marB="0" anchor="b"/>
                </a:tc>
              </a:tr>
              <a:tr h="645781">
                <a:tc>
                  <a:txBody>
                    <a:bodyPr/>
                    <a:lstStyle/>
                    <a:p>
                      <a:pPr algn="l" fontAlgn="ctr"/>
                      <a:r>
                        <a:rPr lang="en-US" sz="2000" b="0" u="none" strike="noStrike" dirty="0" smtClean="0">
                          <a:effectLst/>
                        </a:rPr>
                        <a:t>   Average </a:t>
                      </a:r>
                      <a:r>
                        <a:rPr lang="en-US" sz="2000" b="0" u="none" strike="noStrike" dirty="0">
                          <a:effectLst/>
                        </a:rPr>
                        <a:t>DLG</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4.4</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4.3</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4.2</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3.7</a:t>
                      </a:r>
                      <a:endParaRPr lang="en-US" sz="2000" b="0" i="0" u="none" strike="noStrike" dirty="0">
                        <a:solidFill>
                          <a:srgbClr val="000000"/>
                        </a:solidFill>
                        <a:effectLst/>
                        <a:latin typeface="Calibri" panose="020F0502020204030204" pitchFamily="34" charset="0"/>
                      </a:endParaRPr>
                    </a:p>
                  </a:txBody>
                  <a:tcPr marL="9525" marR="9525" marT="9525" marB="0" anchor="ctr"/>
                </a:tc>
              </a:tr>
              <a:tr h="645781">
                <a:tc>
                  <a:txBody>
                    <a:bodyPr/>
                    <a:lstStyle/>
                    <a:p>
                      <a:pPr algn="l" fontAlgn="ctr"/>
                      <a:r>
                        <a:rPr lang="en-US" sz="2000" b="0" u="none" strike="noStrike" dirty="0" smtClean="0">
                          <a:effectLst/>
                        </a:rPr>
                        <a:t>   Bitterness</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4.2</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3.5</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3.2</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2.3</a:t>
                      </a:r>
                      <a:endParaRPr lang="en-US" sz="2000" b="0" i="0" u="none" strike="noStrike" dirty="0">
                        <a:solidFill>
                          <a:srgbClr val="000000"/>
                        </a:solidFill>
                        <a:effectLst/>
                        <a:latin typeface="Calibri" panose="020F0502020204030204" pitchFamily="34" charset="0"/>
                      </a:endParaRPr>
                    </a:p>
                  </a:txBody>
                  <a:tcPr marL="9525" marR="9525" marT="9525" marB="0" anchor="ctr"/>
                </a:tc>
              </a:tr>
              <a:tr h="645781">
                <a:tc>
                  <a:txBody>
                    <a:bodyPr/>
                    <a:lstStyle/>
                    <a:p>
                      <a:pPr algn="l" fontAlgn="ctr"/>
                      <a:r>
                        <a:rPr lang="en-US" sz="2000" u="none" strike="noStrike" dirty="0">
                          <a:effectLst/>
                        </a:rPr>
                        <a:t>Test Aged beer</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endParaRPr lang="en-US" sz="20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endParaRPr lang="en-US" sz="2000" b="0" i="0" u="none" strike="noStrike" dirty="0">
                        <a:solidFill>
                          <a:srgbClr val="000000"/>
                        </a:solidFill>
                        <a:effectLst/>
                        <a:latin typeface="Calibri" panose="020F0502020204030204" pitchFamily="34" charset="0"/>
                      </a:endParaRPr>
                    </a:p>
                  </a:txBody>
                  <a:tcPr marL="9525" marR="9525" marT="9525" marB="0" anchor="b"/>
                </a:tc>
              </a:tr>
              <a:tr h="645781">
                <a:tc>
                  <a:txBody>
                    <a:bodyPr/>
                    <a:lstStyle/>
                    <a:p>
                      <a:pPr algn="l" fontAlgn="ctr"/>
                      <a:r>
                        <a:rPr lang="en-US" sz="2000" b="0" u="none" strike="noStrike" dirty="0" smtClean="0">
                          <a:effectLst/>
                        </a:rPr>
                        <a:t>   Average </a:t>
                      </a:r>
                      <a:r>
                        <a:rPr lang="en-US" sz="2000" b="0" u="none" strike="noStrike" dirty="0">
                          <a:effectLst/>
                        </a:rPr>
                        <a:t>DLG</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4.0</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3.5</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a:t>
                      </a:r>
                      <a:endParaRPr lang="en-US" sz="2000" b="0" i="0" u="none" strike="noStrike" dirty="0">
                        <a:solidFill>
                          <a:srgbClr val="000000"/>
                        </a:solidFill>
                        <a:effectLst/>
                        <a:latin typeface="Calibri" panose="020F0502020204030204" pitchFamily="34" charset="0"/>
                      </a:endParaRPr>
                    </a:p>
                  </a:txBody>
                  <a:tcPr marL="9525" marR="9525" marT="9525" marB="0" anchor="ctr"/>
                </a:tc>
              </a:tr>
              <a:tr h="645781">
                <a:tc>
                  <a:txBody>
                    <a:bodyPr/>
                    <a:lstStyle/>
                    <a:p>
                      <a:pPr algn="l" fontAlgn="ctr"/>
                      <a:r>
                        <a:rPr lang="en-US" sz="2000" b="0" u="none" strike="noStrike" dirty="0" smtClean="0">
                          <a:effectLst/>
                        </a:rPr>
                        <a:t>   Bitterness</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4.0</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3.0</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a:t>
                      </a:r>
                      <a:endParaRPr lang="en-US" sz="20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2000" b="0" u="none" strike="noStrike" dirty="0">
                          <a:effectLst/>
                        </a:rPr>
                        <a:t>-</a:t>
                      </a:r>
                      <a:endParaRPr lang="en-US" sz="2000" b="0" i="0" u="none" strike="noStrike" dirty="0">
                        <a:solidFill>
                          <a:srgbClr val="000000"/>
                        </a:solidFill>
                        <a:effectLst/>
                        <a:latin typeface="Calibri" panose="020F0502020204030204" pitchFamily="34" charset="0"/>
                      </a:endParaRPr>
                    </a:p>
                  </a:txBody>
                  <a:tcPr marL="9525" marR="9525" marT="9525" marB="0" anchor="ctr"/>
                </a:tc>
              </a:tr>
            </a:tbl>
          </a:graphicData>
        </a:graphic>
      </p:graphicFrame>
      <p:sp>
        <p:nvSpPr>
          <p:cNvPr id="8" name="Rectangle 7"/>
          <p:cNvSpPr/>
          <p:nvPr/>
        </p:nvSpPr>
        <p:spPr>
          <a:xfrm>
            <a:off x="17996" y="6019800"/>
            <a:ext cx="8973604" cy="338554"/>
          </a:xfrm>
          <a:prstGeom prst="rect">
            <a:avLst/>
          </a:prstGeom>
        </p:spPr>
        <p:txBody>
          <a:bodyPr wrap="square">
            <a:spAutoFit/>
          </a:bodyPr>
          <a:lstStyle/>
          <a:p>
            <a:r>
              <a:rPr lang="en-US" sz="1600" dirty="0">
                <a:solidFill>
                  <a:schemeClr val="tx1">
                    <a:lumMod val="65000"/>
                    <a:lumOff val="35000"/>
                  </a:schemeClr>
                </a:solidFill>
              </a:rPr>
              <a:t>Narziss, L. Technological factors of flavor stability. J. Inst. Brew. Jul-Aug 1986, Vol. 92, pp. 346</a:t>
            </a:r>
          </a:p>
        </p:txBody>
      </p:sp>
    </p:spTree>
    <p:extLst>
      <p:ext uri="{BB962C8B-B14F-4D97-AF65-F5344CB8AC3E}">
        <p14:creationId xmlns:p14="http://schemas.microsoft.com/office/powerpoint/2010/main" val="335980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7948803" cy="685800"/>
          </a:xfrm>
        </p:spPr>
        <p:txBody>
          <a:bodyPr>
            <a:normAutofit/>
          </a:bodyPr>
          <a:lstStyle/>
          <a:p>
            <a:r>
              <a:rPr lang="en-US" dirty="0"/>
              <a:t>Levels of aeration and taste</a:t>
            </a:r>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20</a:t>
            </a:fld>
            <a:endParaRPr lang="en-US" dirty="0"/>
          </a:p>
        </p:txBody>
      </p:sp>
      <p:sp>
        <p:nvSpPr>
          <p:cNvPr id="8" name="Rectangle 7"/>
          <p:cNvSpPr/>
          <p:nvPr/>
        </p:nvSpPr>
        <p:spPr>
          <a:xfrm>
            <a:off x="1" y="6019800"/>
            <a:ext cx="8973604" cy="338554"/>
          </a:xfrm>
          <a:prstGeom prst="rect">
            <a:avLst/>
          </a:prstGeom>
        </p:spPr>
        <p:txBody>
          <a:bodyPr wrap="square">
            <a:spAutoFit/>
          </a:bodyPr>
          <a:lstStyle/>
          <a:p>
            <a:r>
              <a:rPr lang="en-US" sz="1600" dirty="0">
                <a:solidFill>
                  <a:schemeClr val="tx1">
                    <a:lumMod val="65000"/>
                    <a:lumOff val="35000"/>
                  </a:schemeClr>
                </a:solidFill>
              </a:rPr>
              <a:t>Narziss, L. Technological factors of flavor stability. J. Inst. Brew. Jul-Aug 1986, Vol. 92, pp. 346</a:t>
            </a:r>
          </a:p>
        </p:txBody>
      </p:sp>
      <p:graphicFrame>
        <p:nvGraphicFramePr>
          <p:cNvPr id="7" name="Table 6"/>
          <p:cNvGraphicFramePr>
            <a:graphicFrameLocks noGrp="1"/>
          </p:cNvGraphicFramePr>
          <p:nvPr>
            <p:extLst>
              <p:ext uri="{D42A27DB-BD31-4B8C-83A1-F6EECF244321}">
                <p14:modId xmlns:p14="http://schemas.microsoft.com/office/powerpoint/2010/main" val="3448902558"/>
              </p:ext>
            </p:extLst>
          </p:nvPr>
        </p:nvGraphicFramePr>
        <p:xfrm>
          <a:off x="685800" y="990598"/>
          <a:ext cx="7720205" cy="4648204"/>
        </p:xfrm>
        <a:graphic>
          <a:graphicData uri="http://schemas.openxmlformats.org/drawingml/2006/table">
            <a:tbl>
              <a:tblPr firstRow="1" firstCol="1" bandCol="1">
                <a:tableStyleId>{00A15C55-8517-42AA-B614-E9B94910E393}</a:tableStyleId>
              </a:tblPr>
              <a:tblGrid>
                <a:gridCol w="3851145"/>
                <a:gridCol w="967265"/>
                <a:gridCol w="967265"/>
                <a:gridCol w="967265"/>
                <a:gridCol w="967265"/>
              </a:tblGrid>
              <a:tr h="399330">
                <a:tc>
                  <a:txBody>
                    <a:bodyPr/>
                    <a:lstStyle/>
                    <a:p>
                      <a:pPr algn="l" fontAlgn="ctr"/>
                      <a:r>
                        <a:rPr lang="en-US" sz="1800" u="none" strike="noStrike" dirty="0">
                          <a:effectLst/>
                          <a:latin typeface="Calibri" panose="020F0502020204030204" pitchFamily="34" charset="0"/>
                        </a:rPr>
                        <a:t>O</a:t>
                      </a:r>
                      <a:r>
                        <a:rPr lang="en-US" sz="1800" u="none" strike="noStrike" baseline="-25000" dirty="0">
                          <a:effectLst/>
                          <a:latin typeface="Calibri" panose="020F0502020204030204" pitchFamily="34" charset="0"/>
                        </a:rPr>
                        <a:t>2</a:t>
                      </a:r>
                      <a:r>
                        <a:rPr lang="en-US" sz="1800" u="none" strike="noStrike" dirty="0">
                          <a:effectLst/>
                          <a:latin typeface="Calibri" panose="020F0502020204030204" pitchFamily="34" charset="0"/>
                        </a:rPr>
                        <a:t> Content mg/L</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0.2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2.0</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3.0</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10.0</a:t>
                      </a:r>
                      <a:endParaRPr lang="en-US" sz="1800" b="0" i="0" u="none" strike="noStrike" dirty="0">
                        <a:solidFill>
                          <a:srgbClr val="000000"/>
                        </a:solidFill>
                        <a:effectLst/>
                        <a:latin typeface="Calibri" panose="020F0502020204030204" pitchFamily="34" charset="0"/>
                      </a:endParaRPr>
                    </a:p>
                  </a:txBody>
                  <a:tcPr marL="9525" marR="9525" marT="9525" marB="0" anchor="ctr"/>
                </a:tc>
              </a:tr>
              <a:tr h="303491">
                <a:tc>
                  <a:txBody>
                    <a:bodyPr/>
                    <a:lstStyle/>
                    <a:p>
                      <a:pPr algn="l" fontAlgn="ctr"/>
                      <a:r>
                        <a:rPr lang="en-US" sz="1800" u="none" strike="noStrike" dirty="0">
                          <a:effectLst/>
                          <a:latin typeface="Calibri" panose="020F0502020204030204" pitchFamily="34" charset="0"/>
                        </a:rPr>
                        <a:t>pH</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4.40</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4.40</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4.41</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4.41</a:t>
                      </a:r>
                      <a:endParaRPr lang="en-US" sz="1800" b="0" i="0" u="none" strike="noStrike" dirty="0">
                        <a:solidFill>
                          <a:srgbClr val="000000"/>
                        </a:solidFill>
                        <a:effectLst/>
                        <a:latin typeface="Calibri" panose="020F0502020204030204" pitchFamily="34" charset="0"/>
                      </a:endParaRPr>
                    </a:p>
                  </a:txBody>
                  <a:tcPr marL="9525" marR="9525" marT="9525" marB="0" anchor="ctr"/>
                </a:tc>
              </a:tr>
              <a:tr h="303491">
                <a:tc>
                  <a:txBody>
                    <a:bodyPr/>
                    <a:lstStyle/>
                    <a:p>
                      <a:pPr algn="l" fontAlgn="ctr"/>
                      <a:r>
                        <a:rPr lang="en-US" sz="1800" u="none" strike="noStrike" dirty="0">
                          <a:effectLst/>
                          <a:latin typeface="Calibri" panose="020F0502020204030204" pitchFamily="34" charset="0"/>
                        </a:rPr>
                        <a:t>Color EBC</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a:effectLst/>
                          <a:latin typeface="Calibri" panose="020F0502020204030204" pitchFamily="34" charset="0"/>
                        </a:rPr>
                        <a:t>5.5</a:t>
                      </a:r>
                      <a:endParaRPr lang="en-US" sz="1800" b="1" i="0" u="none" strike="noStrike" dirty="0">
                        <a:solidFill>
                          <a:srgbClr val="00000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6.0</a:t>
                      </a:r>
                      <a:endParaRPr lang="en-US" sz="1800" b="1" i="0" u="none" strike="noStrike" dirty="0">
                        <a:solidFill>
                          <a:srgbClr val="00000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7.0</a:t>
                      </a:r>
                      <a:endParaRPr lang="en-US" sz="1800" b="1" i="0" u="none" strike="noStrike" dirty="0">
                        <a:solidFill>
                          <a:srgbClr val="00000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8.0</a:t>
                      </a:r>
                      <a:endParaRPr lang="en-US" sz="1800" b="1" i="0" u="none" strike="noStrike" dirty="0">
                        <a:solidFill>
                          <a:srgbClr val="000000"/>
                        </a:solidFill>
                        <a:effectLst/>
                        <a:latin typeface="Calibri" panose="020F0502020204030204" pitchFamily="34" charset="0"/>
                      </a:endParaRPr>
                    </a:p>
                  </a:txBody>
                  <a:tcPr marL="9525" marR="9525" marT="9525" marB="0" anchor="ctr">
                    <a:solidFill>
                      <a:srgbClr val="FFFF00"/>
                    </a:solidFill>
                  </a:tcPr>
                </a:tc>
              </a:tr>
              <a:tr h="303491">
                <a:tc>
                  <a:txBody>
                    <a:bodyPr/>
                    <a:lstStyle/>
                    <a:p>
                      <a:pPr algn="l" fontAlgn="ctr"/>
                      <a:r>
                        <a:rPr lang="en-US" sz="1800" u="none" strike="noStrike" dirty="0">
                          <a:effectLst/>
                          <a:latin typeface="Calibri" panose="020F0502020204030204" pitchFamily="34" charset="0"/>
                        </a:rPr>
                        <a:t>Polyphenols mg/L 12%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188</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190</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187</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191</a:t>
                      </a:r>
                      <a:endParaRPr lang="en-US" sz="1800" b="0" i="0" u="none" strike="noStrike" dirty="0">
                        <a:solidFill>
                          <a:srgbClr val="000000"/>
                        </a:solidFill>
                        <a:effectLst/>
                        <a:latin typeface="Calibri" panose="020F0502020204030204" pitchFamily="34" charset="0"/>
                      </a:endParaRPr>
                    </a:p>
                  </a:txBody>
                  <a:tcPr marL="9525" marR="9525" marT="9525" marB="0" anchor="ctr"/>
                </a:tc>
              </a:tr>
              <a:tr h="303491">
                <a:tc>
                  <a:txBody>
                    <a:bodyPr/>
                    <a:lstStyle/>
                    <a:p>
                      <a:pPr algn="l" fontAlgn="ctr"/>
                      <a:r>
                        <a:rPr lang="en-US" sz="1800" u="none" strike="noStrike" dirty="0" smtClean="0">
                          <a:effectLst/>
                          <a:latin typeface="Calibri" panose="020F0502020204030204" pitchFamily="34" charset="0"/>
                        </a:rPr>
                        <a:t>Anthocyanins </a:t>
                      </a:r>
                      <a:r>
                        <a:rPr lang="en-US" sz="1800" u="none" strike="noStrike" dirty="0">
                          <a:effectLst/>
                          <a:latin typeface="Calibri" panose="020F0502020204030204" pitchFamily="34" charset="0"/>
                        </a:rPr>
                        <a:t>mg/L 12%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66</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61</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50</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41</a:t>
                      </a:r>
                      <a:endParaRPr lang="en-US" sz="1800" b="0" i="0" u="none" strike="noStrike" dirty="0">
                        <a:solidFill>
                          <a:srgbClr val="000000"/>
                        </a:solidFill>
                        <a:effectLst/>
                        <a:latin typeface="Calibri" panose="020F0502020204030204" pitchFamily="34" charset="0"/>
                      </a:endParaRPr>
                    </a:p>
                  </a:txBody>
                  <a:tcPr marL="9525" marR="9525" marT="9525" marB="0" anchor="ctr"/>
                </a:tc>
              </a:tr>
              <a:tr h="303491">
                <a:tc>
                  <a:txBody>
                    <a:bodyPr/>
                    <a:lstStyle/>
                    <a:p>
                      <a:pPr algn="l" fontAlgn="ctr"/>
                      <a:r>
                        <a:rPr lang="en-US" sz="1800" u="none" strike="noStrike" dirty="0">
                          <a:effectLst/>
                          <a:latin typeface="Calibri" panose="020F0502020204030204" pitchFamily="34" charset="0"/>
                        </a:rPr>
                        <a:t>Polyphenol index</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2.8</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3.1</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3.7</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4.6</a:t>
                      </a:r>
                      <a:endParaRPr lang="en-US" sz="1800" b="0" i="0" u="none" strike="noStrike" dirty="0">
                        <a:solidFill>
                          <a:srgbClr val="000000"/>
                        </a:solidFill>
                        <a:effectLst/>
                        <a:latin typeface="Calibri" panose="020F0502020204030204" pitchFamily="34" charset="0"/>
                      </a:endParaRPr>
                    </a:p>
                  </a:txBody>
                  <a:tcPr marL="9525" marR="9525" marT="9525" marB="0" anchor="ctr"/>
                </a:tc>
              </a:tr>
              <a:tr h="303491">
                <a:tc>
                  <a:txBody>
                    <a:bodyPr/>
                    <a:lstStyle/>
                    <a:p>
                      <a:pPr algn="l" fontAlgn="ctr"/>
                      <a:r>
                        <a:rPr lang="en-US" sz="1800" u="none" strike="noStrike" dirty="0">
                          <a:effectLst/>
                          <a:latin typeface="Calibri" panose="020F0502020204030204" pitchFamily="34" charset="0"/>
                        </a:rPr>
                        <a:t>Tannoids mg/L 12%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a:effectLst/>
                          <a:latin typeface="Calibri" panose="020F0502020204030204" pitchFamily="34" charset="0"/>
                        </a:rPr>
                        <a:t>58</a:t>
                      </a:r>
                      <a:endParaRPr lang="en-US" sz="1800" b="1" i="0" u="none" strike="noStrike" dirty="0">
                        <a:solidFill>
                          <a:srgbClr val="00000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56</a:t>
                      </a:r>
                      <a:endParaRPr lang="en-US" sz="1800" b="1" i="0" u="none" strike="noStrike" dirty="0">
                        <a:solidFill>
                          <a:srgbClr val="00000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49</a:t>
                      </a:r>
                      <a:endParaRPr lang="en-US" sz="1800" b="1" i="0" u="none" strike="noStrike" dirty="0">
                        <a:solidFill>
                          <a:srgbClr val="00000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42</a:t>
                      </a:r>
                      <a:endParaRPr lang="en-US" sz="1800" b="1" i="0" u="none" strike="noStrike" dirty="0">
                        <a:solidFill>
                          <a:srgbClr val="000000"/>
                        </a:solidFill>
                        <a:effectLst/>
                        <a:latin typeface="Calibri" panose="020F0502020204030204" pitchFamily="34" charset="0"/>
                      </a:endParaRPr>
                    </a:p>
                  </a:txBody>
                  <a:tcPr marL="9525" marR="9525" marT="9525" marB="0" anchor="ctr">
                    <a:solidFill>
                      <a:srgbClr val="FFFF00"/>
                    </a:solidFill>
                  </a:tcPr>
                </a:tc>
              </a:tr>
              <a:tr h="303491">
                <a:tc>
                  <a:txBody>
                    <a:bodyPr/>
                    <a:lstStyle/>
                    <a:p>
                      <a:pPr algn="l" fontAlgn="ctr"/>
                      <a:r>
                        <a:rPr lang="en-US" sz="1800" u="none" strike="noStrike" dirty="0">
                          <a:effectLst/>
                          <a:latin typeface="Calibri" panose="020F0502020204030204" pitchFamily="34" charset="0"/>
                        </a:rPr>
                        <a:t>Total-N mg/100mL 12%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78</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78</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78</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80</a:t>
                      </a:r>
                      <a:endParaRPr lang="en-US" sz="1800" b="0" i="0" u="none" strike="noStrike" dirty="0">
                        <a:solidFill>
                          <a:srgbClr val="000000"/>
                        </a:solidFill>
                        <a:effectLst/>
                        <a:latin typeface="Calibri" panose="020F0502020204030204" pitchFamily="34" charset="0"/>
                      </a:endParaRPr>
                    </a:p>
                  </a:txBody>
                  <a:tcPr marL="9525" marR="9525" marT="9525" marB="0" anchor="ctr"/>
                </a:tc>
              </a:tr>
              <a:tr h="303491">
                <a:tc>
                  <a:txBody>
                    <a:bodyPr/>
                    <a:lstStyle/>
                    <a:p>
                      <a:pPr algn="l" fontAlgn="ctr"/>
                      <a:r>
                        <a:rPr lang="en-US" sz="1800" u="none" strike="noStrike" dirty="0">
                          <a:effectLst/>
                          <a:latin typeface="Calibri" panose="020F0502020204030204" pitchFamily="34" charset="0"/>
                        </a:rPr>
                        <a:t>High mol. N mg/100 mL 12%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14.0</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13.8</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13.5</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14.2</a:t>
                      </a:r>
                      <a:endParaRPr lang="en-US" sz="1800" b="0" i="0" u="none" strike="noStrike" dirty="0">
                        <a:solidFill>
                          <a:srgbClr val="000000"/>
                        </a:solidFill>
                        <a:effectLst/>
                        <a:latin typeface="Calibri" panose="020F0502020204030204" pitchFamily="34" charset="0"/>
                      </a:endParaRPr>
                    </a:p>
                  </a:txBody>
                  <a:tcPr marL="9525" marR="9525" marT="9525" marB="0" anchor="ctr"/>
                </a:tc>
              </a:tr>
              <a:tr h="303491">
                <a:tc>
                  <a:txBody>
                    <a:bodyPr/>
                    <a:lstStyle/>
                    <a:p>
                      <a:pPr algn="l" fontAlgn="ctr"/>
                      <a:r>
                        <a:rPr lang="en-US" sz="1800" u="none" strike="noStrike" dirty="0">
                          <a:effectLst/>
                          <a:latin typeface="Calibri" panose="020F0502020204030204" pitchFamily="34" charset="0"/>
                        </a:rPr>
                        <a:t>Coag</a:t>
                      </a:r>
                      <a:r>
                        <a:rPr lang="en-US" sz="1800" u="none" strike="noStrike" dirty="0" smtClean="0">
                          <a:effectLst/>
                          <a:latin typeface="Calibri" panose="020F0502020204030204" pitchFamily="34" charset="0"/>
                        </a:rPr>
                        <a:t>. N </a:t>
                      </a:r>
                      <a:r>
                        <a:rPr lang="en-US" sz="1800" u="none" strike="noStrike" dirty="0">
                          <a:effectLst/>
                          <a:latin typeface="Calibri" panose="020F0502020204030204" pitchFamily="34" charset="0"/>
                        </a:rPr>
                        <a:t>mg/100mL 12%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2.1</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2.3</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2.4</a:t>
                      </a:r>
                      <a:endParaRPr lang="en-US" sz="1800" b="0" i="0" u="none" strike="noStrike" dirty="0">
                        <a:solidFill>
                          <a:srgbClr val="000000"/>
                        </a:solidFill>
                        <a:effectLst/>
                        <a:latin typeface="Calibri" panose="020F0502020204030204" pitchFamily="34" charset="0"/>
                      </a:endParaRPr>
                    </a:p>
                  </a:txBody>
                  <a:tcPr marL="9525" marR="9525" marT="9525" marB="0" anchor="ctr"/>
                </a:tc>
              </a:tr>
              <a:tr h="303491">
                <a:tc>
                  <a:txBody>
                    <a:bodyPr/>
                    <a:lstStyle/>
                    <a:p>
                      <a:pPr algn="l" fontAlgn="ctr"/>
                      <a:r>
                        <a:rPr lang="en-US" sz="1800" u="none" strike="noStrike" dirty="0">
                          <a:effectLst/>
                          <a:latin typeface="Calibri" panose="020F0502020204030204" pitchFamily="34" charset="0"/>
                        </a:rPr>
                        <a:t>Bitter substances EBC</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28.8</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28.8</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28.8</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29.0</a:t>
                      </a:r>
                      <a:endParaRPr lang="en-US" sz="1800" b="0" i="0" u="none" strike="noStrike" dirty="0">
                        <a:solidFill>
                          <a:srgbClr val="000000"/>
                        </a:solidFill>
                        <a:effectLst/>
                        <a:latin typeface="Calibri" panose="020F0502020204030204" pitchFamily="34" charset="0"/>
                      </a:endParaRPr>
                    </a:p>
                  </a:txBody>
                  <a:tcPr marL="9525" marR="9525" marT="9525" marB="0" anchor="ctr"/>
                </a:tc>
              </a:tr>
              <a:tr h="303491">
                <a:tc>
                  <a:txBody>
                    <a:bodyPr/>
                    <a:lstStyle/>
                    <a:p>
                      <a:pPr algn="l" fontAlgn="ctr"/>
                      <a:r>
                        <a:rPr lang="en-US" sz="1800" u="none" strike="noStrike" dirty="0">
                          <a:effectLst/>
                          <a:latin typeface="Calibri" panose="020F0502020204030204" pitchFamily="34" charset="0"/>
                        </a:rPr>
                        <a:t>Alpha-acids mg/L</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2.0</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2.5</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2.3</a:t>
                      </a:r>
                      <a:endParaRPr lang="en-US" sz="1800" b="0" i="0" u="none" strike="noStrike" dirty="0">
                        <a:solidFill>
                          <a:srgbClr val="000000"/>
                        </a:solidFill>
                        <a:effectLst/>
                        <a:latin typeface="Calibri" panose="020F0502020204030204" pitchFamily="34" charset="0"/>
                      </a:endParaRPr>
                    </a:p>
                  </a:txBody>
                  <a:tcPr marL="9525" marR="9525" marT="9525" marB="0" anchor="ctr"/>
                </a:tc>
              </a:tr>
              <a:tr h="303491">
                <a:tc>
                  <a:txBody>
                    <a:bodyPr/>
                    <a:lstStyle/>
                    <a:p>
                      <a:pPr algn="l" fontAlgn="ctr"/>
                      <a:r>
                        <a:rPr lang="en-US" sz="1800" u="none" strike="noStrike" dirty="0">
                          <a:effectLst/>
                          <a:latin typeface="Calibri" panose="020F0502020204030204" pitchFamily="34" charset="0"/>
                        </a:rPr>
                        <a:t>Iso-alpha-acids mg/L</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28.9</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29.1</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28.1</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27.6</a:t>
                      </a:r>
                      <a:endParaRPr lang="en-US" sz="1800" b="0" i="0" u="none" strike="noStrike" dirty="0">
                        <a:solidFill>
                          <a:srgbClr val="000000"/>
                        </a:solidFill>
                        <a:effectLst/>
                        <a:latin typeface="Calibri" panose="020F0502020204030204" pitchFamily="34" charset="0"/>
                      </a:endParaRPr>
                    </a:p>
                  </a:txBody>
                  <a:tcPr marL="9525" marR="9525" marT="9525" marB="0" anchor="ctr"/>
                </a:tc>
              </a:tr>
              <a:tr h="303491">
                <a:tc>
                  <a:txBody>
                    <a:bodyPr/>
                    <a:lstStyle/>
                    <a:p>
                      <a:pPr algn="l" fontAlgn="ctr"/>
                      <a:r>
                        <a:rPr lang="en-US" sz="1800" u="none" strike="noStrike" dirty="0">
                          <a:effectLst/>
                          <a:latin typeface="Calibri" panose="020F0502020204030204" pitchFamily="34" charset="0"/>
                        </a:rPr>
                        <a:t>Foam (Ross &amp; Clark)</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121</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121</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121</a:t>
                      </a:r>
                      <a:endParaRPr lang="en-US" sz="1800" b="0" i="0" u="none" strike="noStrike" dirty="0">
                        <a:solidFill>
                          <a:srgbClr val="000000"/>
                        </a:solidFill>
                        <a:effectLst/>
                        <a:latin typeface="Calibri" panose="020F0502020204030204" pitchFamily="34" charset="0"/>
                      </a:endParaRPr>
                    </a:p>
                  </a:txBody>
                  <a:tcPr marL="9525" marR="9525" marT="9525" marB="0" anchor="ctr"/>
                </a:tc>
              </a:tr>
              <a:tr h="303491">
                <a:tc>
                  <a:txBody>
                    <a:bodyPr/>
                    <a:lstStyle/>
                    <a:p>
                      <a:pPr algn="l" fontAlgn="ctr"/>
                      <a:r>
                        <a:rPr lang="en-US" sz="1800" u="none" strike="noStrike" dirty="0" smtClean="0">
                          <a:effectLst/>
                          <a:latin typeface="Calibri" panose="020F0502020204030204" pitchFamily="34" charset="0"/>
                        </a:rPr>
                        <a:t>Alcohol</a:t>
                      </a:r>
                      <a:r>
                        <a:rPr lang="en-US" sz="1800" u="none" strike="noStrike" baseline="0" dirty="0" smtClean="0">
                          <a:effectLst/>
                          <a:latin typeface="Calibri" panose="020F0502020204030204" pitchFamily="34" charset="0"/>
                        </a:rPr>
                        <a:t> Chilling Test </a:t>
                      </a:r>
                      <a:r>
                        <a:rPr lang="en-US" sz="1800" u="none" strike="noStrike" dirty="0" smtClean="0">
                          <a:effectLst/>
                          <a:latin typeface="Calibri" panose="020F0502020204030204" pitchFamily="34" charset="0"/>
                        </a:rPr>
                        <a:t>(Chapon</a:t>
                      </a:r>
                      <a:r>
                        <a:rPr lang="en-US" sz="1800" u="none" strike="noStrike" dirty="0">
                          <a:effectLst/>
                          <a:latin typeface="Calibri" panose="020F0502020204030204" pitchFamily="34" charset="0"/>
                        </a:rPr>
                        <a:t>)</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a:effectLst/>
                          <a:latin typeface="Calibri" panose="020F0502020204030204" pitchFamily="34" charset="0"/>
                        </a:rPr>
                        <a:t>3.1</a:t>
                      </a:r>
                      <a:endParaRPr lang="en-US" sz="1800" b="1" i="0" u="none" strike="noStrike" dirty="0">
                        <a:solidFill>
                          <a:srgbClr val="00000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4.2</a:t>
                      </a:r>
                      <a:endParaRPr lang="en-US" sz="1800" b="1" i="0" u="none" strike="noStrike" dirty="0">
                        <a:solidFill>
                          <a:srgbClr val="00000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5.8</a:t>
                      </a:r>
                      <a:endParaRPr lang="en-US" sz="1800" b="1" i="0" u="none" strike="noStrike" dirty="0">
                        <a:solidFill>
                          <a:srgbClr val="00000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9.6</a:t>
                      </a:r>
                      <a:endParaRPr lang="en-US" sz="1800" b="1" i="0" u="none" strike="noStrike" dirty="0">
                        <a:solidFill>
                          <a:srgbClr val="000000"/>
                        </a:solidFill>
                        <a:effectLst/>
                        <a:latin typeface="Calibri" panose="020F0502020204030204" pitchFamily="34" charset="0"/>
                      </a:endParaRPr>
                    </a:p>
                  </a:txBody>
                  <a:tcPr marL="9525" marR="9525" marT="9525" marB="0" anchor="ctr">
                    <a:solidFill>
                      <a:srgbClr val="FFFF00"/>
                    </a:solidFill>
                  </a:tcPr>
                </a:tc>
              </a:tr>
            </a:tbl>
          </a:graphicData>
        </a:graphic>
      </p:graphicFrame>
    </p:spTree>
    <p:extLst>
      <p:ext uri="{BB962C8B-B14F-4D97-AF65-F5344CB8AC3E}">
        <p14:creationId xmlns:p14="http://schemas.microsoft.com/office/powerpoint/2010/main" val="23302709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Carlton brewing experiments</a:t>
            </a:r>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21</a:t>
            </a:fld>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1478619152"/>
              </p:ext>
            </p:extLst>
          </p:nvPr>
        </p:nvGraphicFramePr>
        <p:xfrm>
          <a:off x="381001" y="1295404"/>
          <a:ext cx="8177401" cy="3962395"/>
        </p:xfrm>
        <a:graphic>
          <a:graphicData uri="http://schemas.openxmlformats.org/drawingml/2006/table">
            <a:tbl>
              <a:tblPr firstRow="1" firstCol="1" bandRow="1">
                <a:tableStyleId>{00A15C55-8517-42AA-B614-E9B94910E393}</a:tableStyleId>
              </a:tblPr>
              <a:tblGrid>
                <a:gridCol w="1688332"/>
                <a:gridCol w="1624714"/>
                <a:gridCol w="1624714"/>
                <a:gridCol w="1624714"/>
                <a:gridCol w="1614927"/>
              </a:tblGrid>
              <a:tr h="388470">
                <a:tc rowSpan="2">
                  <a:txBody>
                    <a:bodyPr/>
                    <a:lstStyle/>
                    <a:p>
                      <a:pPr algn="ctr" fontAlgn="ctr"/>
                      <a:r>
                        <a:rPr lang="en-US" sz="1800" u="none" strike="noStrike" dirty="0">
                          <a:effectLst/>
                          <a:latin typeface="Calibri" panose="020F0502020204030204" pitchFamily="34" charset="0"/>
                        </a:rPr>
                        <a:t>Ageing time </a:t>
                      </a:r>
                      <a:r>
                        <a:rPr lang="en-US" sz="1800" u="none" strike="noStrike" dirty="0" smtClean="0">
                          <a:effectLst/>
                          <a:latin typeface="Calibri" panose="020F0502020204030204" pitchFamily="34" charset="0"/>
                        </a:rPr>
                        <a:t>(wks.)</a:t>
                      </a:r>
                      <a:endParaRPr lang="en-US" sz="1800" b="0" i="0" u="none" strike="noStrike" dirty="0">
                        <a:solidFill>
                          <a:srgbClr val="000000"/>
                        </a:solidFill>
                        <a:effectLst/>
                        <a:latin typeface="Calibri" panose="020F0502020204030204" pitchFamily="34" charset="0"/>
                      </a:endParaRPr>
                    </a:p>
                  </a:txBody>
                  <a:tcPr marL="9525" marR="9525" marT="9525" marB="0" anchor="ctr"/>
                </a:tc>
                <a:tc gridSpan="4">
                  <a:txBody>
                    <a:bodyPr/>
                    <a:lstStyle/>
                    <a:p>
                      <a:pPr algn="ctr" fontAlgn="ctr"/>
                      <a:r>
                        <a:rPr lang="en-US" sz="1800" u="none" strike="noStrike" dirty="0">
                          <a:effectLst/>
                          <a:latin typeface="Calibri" panose="020F0502020204030204" pitchFamily="34" charset="0"/>
                        </a:rPr>
                        <a:t>Normalized rank sums and significance per Friedman's test</a:t>
                      </a:r>
                      <a:endParaRPr lang="en-US" sz="1800" b="0" i="0" u="none" strike="noStrike" dirty="0">
                        <a:solidFill>
                          <a:srgbClr val="000000"/>
                        </a:solidFill>
                        <a:effectLst/>
                        <a:latin typeface="Calibri" panose="020F0502020204030204" pitchFamily="34" charset="0"/>
                      </a:endParaRPr>
                    </a:p>
                  </a:txBody>
                  <a:tcPr marL="9525" marR="9525" marT="9525" marB="0" anchor="ctr"/>
                </a:tc>
                <a:tc hMerge="1">
                  <a:txBody>
                    <a:bodyPr/>
                    <a:lstStyle/>
                    <a:p>
                      <a:endParaRPr lang="en-US"/>
                    </a:p>
                  </a:txBody>
                  <a:tcPr/>
                </a:tc>
                <a:tc hMerge="1">
                  <a:txBody>
                    <a:bodyPr/>
                    <a:lstStyle/>
                    <a:p>
                      <a:endParaRPr lang="en-US"/>
                    </a:p>
                  </a:txBody>
                  <a:tcPr/>
                </a:tc>
                <a:tc hMerge="1">
                  <a:txBody>
                    <a:bodyPr/>
                    <a:lstStyle/>
                    <a:p>
                      <a:endParaRPr lang="en-US"/>
                    </a:p>
                  </a:txBody>
                  <a:tcPr/>
                </a:tc>
              </a:tr>
              <a:tr h="466165">
                <a:tc vMerge="1">
                  <a:txBody>
                    <a:bodyPr/>
                    <a:lstStyle/>
                    <a:p>
                      <a:endParaRPr lang="en-US"/>
                    </a:p>
                  </a:txBody>
                  <a:tcPr/>
                </a:tc>
                <a:tc>
                  <a:txBody>
                    <a:bodyPr/>
                    <a:lstStyle/>
                    <a:p>
                      <a:pPr algn="ctr" fontAlgn="ctr"/>
                      <a:r>
                        <a:rPr lang="en-US" sz="1800" u="none" strike="noStrike" dirty="0">
                          <a:effectLst/>
                          <a:latin typeface="Calibri" panose="020F0502020204030204" pitchFamily="34" charset="0"/>
                        </a:rPr>
                        <a:t>Testers</a:t>
                      </a:r>
                      <a:endParaRPr lang="en-US" sz="1800" b="0" i="0" u="none" strike="noStrike" dirty="0">
                        <a:solidFill>
                          <a:srgbClr val="000000"/>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Control 2°C</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Control 30°C</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Low O</a:t>
                      </a:r>
                      <a:r>
                        <a:rPr lang="en-US" sz="1800" u="none" strike="noStrike" baseline="-25000" dirty="0">
                          <a:effectLst/>
                          <a:latin typeface="Calibri" panose="020F0502020204030204" pitchFamily="34" charset="0"/>
                        </a:rPr>
                        <a:t>2</a:t>
                      </a:r>
                      <a:r>
                        <a:rPr lang="en-US" sz="1800" u="none" strike="noStrike" dirty="0">
                          <a:effectLst/>
                          <a:latin typeface="Calibri" panose="020F0502020204030204" pitchFamily="34" charset="0"/>
                        </a:rPr>
                        <a:t> 30°C</a:t>
                      </a:r>
                      <a:endParaRPr lang="en-US" sz="1800" b="0" i="0" u="none" strike="noStrike" dirty="0">
                        <a:solidFill>
                          <a:srgbClr val="000000"/>
                        </a:solidFill>
                        <a:effectLst/>
                        <a:latin typeface="Calibri" panose="020F0502020204030204" pitchFamily="34" charset="0"/>
                      </a:endParaRPr>
                    </a:p>
                  </a:txBody>
                  <a:tcPr marL="9525" marR="9525" marT="9525" marB="0" anchor="ctr"/>
                </a:tc>
              </a:tr>
              <a:tr h="388470">
                <a:tc>
                  <a:txBody>
                    <a:bodyPr/>
                    <a:lstStyle/>
                    <a:p>
                      <a:pPr algn="ctr" fontAlgn="ctr"/>
                      <a:r>
                        <a:rPr lang="en-US" sz="1800" u="none" strike="noStrike" dirty="0">
                          <a:effectLst/>
                          <a:latin typeface="Calibri" panose="020F0502020204030204" pitchFamily="34" charset="0"/>
                        </a:rPr>
                        <a:t>0</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15</a:t>
                      </a:r>
                      <a:endParaRPr lang="en-US" sz="1800" b="0" i="0" u="none" strike="noStrike" dirty="0">
                        <a:solidFill>
                          <a:srgbClr val="000000"/>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2.4</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1.8</a:t>
                      </a:r>
                      <a:endParaRPr lang="en-US" sz="1800" b="0" i="0" u="none" strike="noStrike" dirty="0">
                        <a:solidFill>
                          <a:srgbClr val="000000"/>
                        </a:solidFill>
                        <a:effectLst/>
                        <a:latin typeface="Calibri" panose="020F0502020204030204" pitchFamily="34" charset="0"/>
                      </a:endParaRPr>
                    </a:p>
                  </a:txBody>
                  <a:tcPr marL="9525" marR="9525" marT="9525" marB="0" anchor="ctr"/>
                </a:tc>
              </a:tr>
              <a:tr h="388470">
                <a:tc>
                  <a:txBody>
                    <a:bodyPr/>
                    <a:lstStyle/>
                    <a:p>
                      <a:pPr algn="ctr" fontAlgn="ctr"/>
                      <a:r>
                        <a:rPr lang="en-US" sz="1800" u="none" strike="noStrike" dirty="0">
                          <a:effectLst/>
                          <a:latin typeface="Calibri" panose="020F0502020204030204" pitchFamily="34" charset="0"/>
                        </a:rPr>
                        <a:t>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a:t>
                      </a:r>
                      <a:endParaRPr lang="en-US" sz="1800" b="0" i="0" u="none" strike="noStrike" dirty="0">
                        <a:solidFill>
                          <a:srgbClr val="000000"/>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2.5</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2.7</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2.4</a:t>
                      </a:r>
                      <a:endParaRPr lang="en-US" sz="1800" b="0" i="0" u="none" strike="noStrike" dirty="0">
                        <a:solidFill>
                          <a:srgbClr val="000000"/>
                        </a:solidFill>
                        <a:effectLst/>
                        <a:latin typeface="Calibri" panose="020F0502020204030204" pitchFamily="34" charset="0"/>
                      </a:endParaRPr>
                    </a:p>
                  </a:txBody>
                  <a:tcPr marL="9525" marR="9525" marT="9525" marB="0" anchor="ctr"/>
                </a:tc>
              </a:tr>
              <a:tr h="388470">
                <a:tc>
                  <a:txBody>
                    <a:bodyPr/>
                    <a:lstStyle/>
                    <a:p>
                      <a:pPr algn="ctr" fontAlgn="ctr"/>
                      <a:r>
                        <a:rPr lang="en-US" sz="1800" u="none" strike="noStrike" dirty="0">
                          <a:effectLst/>
                          <a:latin typeface="Calibri" panose="020F0502020204030204" pitchFamily="34" charset="0"/>
                        </a:rPr>
                        <a:t>3</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a:t>
                      </a:r>
                      <a:endParaRPr lang="en-US" sz="1800" b="0" i="0" u="none" strike="noStrike" dirty="0">
                        <a:solidFill>
                          <a:srgbClr val="000000"/>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1.6</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2.5</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3.2</a:t>
                      </a:r>
                      <a:endParaRPr lang="en-US" sz="1800" b="0" i="0" u="none" strike="noStrike" dirty="0">
                        <a:solidFill>
                          <a:srgbClr val="000000"/>
                        </a:solidFill>
                        <a:effectLst/>
                        <a:latin typeface="Calibri" panose="020F0502020204030204" pitchFamily="34" charset="0"/>
                      </a:endParaRPr>
                    </a:p>
                  </a:txBody>
                  <a:tcPr marL="9525" marR="9525" marT="9525" marB="0" anchor="ctr"/>
                </a:tc>
              </a:tr>
              <a:tr h="388470">
                <a:tc>
                  <a:txBody>
                    <a:bodyPr/>
                    <a:lstStyle/>
                    <a:p>
                      <a:pPr algn="ctr" fontAlgn="ctr"/>
                      <a:r>
                        <a:rPr lang="en-US" sz="1800" u="none" strike="noStrike" dirty="0">
                          <a:effectLst/>
                          <a:latin typeface="Calibri" panose="020F0502020204030204" pitchFamily="34" charset="0"/>
                        </a:rPr>
                        <a:t>4</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a:t>
                      </a:r>
                      <a:endParaRPr lang="en-US" sz="1800" b="0" i="0" u="none" strike="noStrike" dirty="0">
                        <a:solidFill>
                          <a:srgbClr val="000000"/>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2.1</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2.5</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2.5</a:t>
                      </a:r>
                      <a:endParaRPr lang="en-US" sz="1800" b="0" i="0" u="none" strike="noStrike" dirty="0">
                        <a:solidFill>
                          <a:srgbClr val="000000"/>
                        </a:solidFill>
                        <a:effectLst/>
                        <a:latin typeface="Calibri" panose="020F0502020204030204" pitchFamily="34" charset="0"/>
                      </a:endParaRPr>
                    </a:p>
                  </a:txBody>
                  <a:tcPr marL="9525" marR="9525" marT="9525" marB="0" anchor="ctr"/>
                </a:tc>
              </a:tr>
              <a:tr h="388470">
                <a:tc>
                  <a:txBody>
                    <a:bodyPr/>
                    <a:lstStyle/>
                    <a:p>
                      <a:pPr algn="ctr" fontAlgn="ctr"/>
                      <a:r>
                        <a:rPr lang="en-US" sz="1800" u="none" strike="noStrike" dirty="0">
                          <a:effectLst/>
                          <a:latin typeface="Calibri" panose="020F0502020204030204" pitchFamily="34" charset="0"/>
                        </a:rPr>
                        <a:t>6</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a:t>
                      </a:r>
                      <a:endParaRPr lang="en-US" sz="1800" b="0" i="0" u="none" strike="noStrike" dirty="0">
                        <a:solidFill>
                          <a:srgbClr val="000000"/>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2.0</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2.9</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3.0</a:t>
                      </a:r>
                      <a:endParaRPr lang="en-US" sz="1800" b="0" i="0" u="none" strike="noStrike" dirty="0">
                        <a:solidFill>
                          <a:srgbClr val="000000"/>
                        </a:solidFill>
                        <a:effectLst/>
                        <a:latin typeface="Calibri" panose="020F0502020204030204" pitchFamily="34" charset="0"/>
                      </a:endParaRPr>
                    </a:p>
                  </a:txBody>
                  <a:tcPr marL="9525" marR="9525" marT="9525" marB="0" anchor="ctr"/>
                </a:tc>
              </a:tr>
              <a:tr h="388470">
                <a:tc>
                  <a:txBody>
                    <a:bodyPr/>
                    <a:lstStyle/>
                    <a:p>
                      <a:pPr algn="ctr" fontAlgn="ctr"/>
                      <a:r>
                        <a:rPr lang="en-US" sz="1800" u="none" strike="noStrike" dirty="0">
                          <a:effectLst/>
                          <a:latin typeface="Calibri" panose="020F0502020204030204" pitchFamily="34" charset="0"/>
                        </a:rPr>
                        <a:t>8</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10</a:t>
                      </a:r>
                      <a:endParaRPr lang="en-US" sz="1800" b="0" i="0" u="none" strike="noStrike" dirty="0">
                        <a:solidFill>
                          <a:srgbClr val="000000"/>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2.1</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3.0</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2.8</a:t>
                      </a:r>
                      <a:endParaRPr lang="en-US" sz="1800" b="0" i="0" u="none" strike="noStrike" dirty="0">
                        <a:solidFill>
                          <a:srgbClr val="000000"/>
                        </a:solidFill>
                        <a:effectLst/>
                        <a:latin typeface="Calibri" panose="020F0502020204030204" pitchFamily="34" charset="0"/>
                      </a:endParaRPr>
                    </a:p>
                  </a:txBody>
                  <a:tcPr marL="9525" marR="9525" marT="9525" marB="0" anchor="ctr"/>
                </a:tc>
              </a:tr>
              <a:tr h="388470">
                <a:tc>
                  <a:txBody>
                    <a:bodyPr/>
                    <a:lstStyle/>
                    <a:p>
                      <a:pPr algn="ctr" fontAlgn="ctr"/>
                      <a:r>
                        <a:rPr lang="en-US" sz="1800" u="none" strike="noStrike" dirty="0">
                          <a:effectLst/>
                          <a:latin typeface="Calibri" panose="020F0502020204030204" pitchFamily="34" charset="0"/>
                        </a:rPr>
                        <a:t>12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9</a:t>
                      </a:r>
                      <a:endParaRPr lang="en-US" sz="1800" b="0" i="0" u="none" strike="noStrike" dirty="0">
                        <a:solidFill>
                          <a:srgbClr val="000000"/>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1.9</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2.7</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2.9</a:t>
                      </a:r>
                      <a:endParaRPr lang="en-US" sz="1800" b="0" i="0" u="none" strike="noStrike" dirty="0">
                        <a:solidFill>
                          <a:srgbClr val="000000"/>
                        </a:solidFill>
                        <a:effectLst/>
                        <a:latin typeface="Calibri" panose="020F0502020204030204" pitchFamily="34" charset="0"/>
                      </a:endParaRPr>
                    </a:p>
                  </a:txBody>
                  <a:tcPr marL="9525" marR="9525" marT="9525" marB="0" anchor="ctr"/>
                </a:tc>
              </a:tr>
              <a:tr h="388470">
                <a:tc>
                  <a:txBody>
                    <a:bodyPr/>
                    <a:lstStyle/>
                    <a:p>
                      <a:pPr algn="ctr" fontAlgn="ctr"/>
                      <a:r>
                        <a:rPr lang="en-US" sz="1800" u="none" strike="noStrike" dirty="0">
                          <a:effectLst/>
                          <a:latin typeface="Calibri" panose="020F0502020204030204" pitchFamily="34" charset="0"/>
                        </a:rPr>
                        <a:t>Average</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a:t>
                      </a:r>
                      <a:endParaRPr lang="en-US" sz="1800" b="1" i="0" u="none" strike="noStrike" dirty="0">
                        <a:solidFill>
                          <a:srgbClr val="000000"/>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2.0</a:t>
                      </a:r>
                      <a:endParaRPr lang="en-US" sz="18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2.7</a:t>
                      </a:r>
                      <a:endParaRPr lang="en-US" sz="18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2.7</a:t>
                      </a:r>
                      <a:endParaRPr lang="en-US" sz="1800" b="1" i="0" u="none" strike="noStrike" dirty="0">
                        <a:solidFill>
                          <a:srgbClr val="000000"/>
                        </a:solidFill>
                        <a:effectLst/>
                        <a:latin typeface="Calibri" panose="020F0502020204030204" pitchFamily="34" charset="0"/>
                      </a:endParaRPr>
                    </a:p>
                  </a:txBody>
                  <a:tcPr marL="9525" marR="9525" marT="9525" marB="0" anchor="ctr"/>
                </a:tc>
              </a:tr>
            </a:tbl>
          </a:graphicData>
        </a:graphic>
      </p:graphicFrame>
      <p:sp>
        <p:nvSpPr>
          <p:cNvPr id="9" name="Rectangle 8"/>
          <p:cNvSpPr/>
          <p:nvPr/>
        </p:nvSpPr>
        <p:spPr>
          <a:xfrm>
            <a:off x="381000" y="5410200"/>
            <a:ext cx="7238999" cy="369332"/>
          </a:xfrm>
          <a:prstGeom prst="rect">
            <a:avLst/>
          </a:prstGeom>
        </p:spPr>
        <p:txBody>
          <a:bodyPr wrap="square">
            <a:spAutoFit/>
          </a:bodyPr>
          <a:lstStyle/>
          <a:p>
            <a:r>
              <a:rPr lang="en-US" dirty="0">
                <a:solidFill>
                  <a:srgbClr val="000000"/>
                </a:solidFill>
                <a:latin typeface="Calibri" panose="020F0502020204030204" pitchFamily="34" charset="0"/>
              </a:rPr>
              <a:t>A high Rank sum means a higher level of staleness</a:t>
            </a:r>
            <a:r>
              <a:rPr lang="en-US" dirty="0"/>
              <a:t> </a:t>
            </a:r>
          </a:p>
        </p:txBody>
      </p:sp>
    </p:spTree>
    <p:extLst>
      <p:ext uri="{BB962C8B-B14F-4D97-AF65-F5344CB8AC3E}">
        <p14:creationId xmlns:p14="http://schemas.microsoft.com/office/powerpoint/2010/main" val="3269668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Courage brewing experiments</a:t>
            </a:r>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22</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050083860"/>
              </p:ext>
            </p:extLst>
          </p:nvPr>
        </p:nvGraphicFramePr>
        <p:xfrm>
          <a:off x="457200" y="1219197"/>
          <a:ext cx="7924800" cy="4724402"/>
        </p:xfrm>
        <a:graphic>
          <a:graphicData uri="http://schemas.openxmlformats.org/drawingml/2006/table">
            <a:tbl>
              <a:tblPr firstRow="1" firstCol="1" bandRow="1">
                <a:tableStyleId>{00A15C55-8517-42AA-B614-E9B94910E393}</a:tableStyleId>
              </a:tblPr>
              <a:tblGrid>
                <a:gridCol w="3568598"/>
                <a:gridCol w="1986428"/>
                <a:gridCol w="2369774"/>
              </a:tblGrid>
              <a:tr h="466838">
                <a:tc>
                  <a:txBody>
                    <a:bodyPr/>
                    <a:lstStyle/>
                    <a:p>
                      <a:pPr algn="l"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Low O</a:t>
                      </a:r>
                      <a:r>
                        <a:rPr lang="en-US" sz="1800" u="none" strike="noStrike" baseline="-25000" dirty="0">
                          <a:effectLst/>
                          <a:latin typeface="Calibri" panose="020F0502020204030204" pitchFamily="34" charset="0"/>
                        </a:rPr>
                        <a:t>2</a:t>
                      </a:r>
                      <a:r>
                        <a:rPr lang="en-US" sz="1800" u="none" strike="noStrike" dirty="0">
                          <a:effectLst/>
                          <a:latin typeface="Calibri" panose="020F0502020204030204" pitchFamily="34" charset="0"/>
                        </a:rPr>
                        <a:t> n=3</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Normal n=3</a:t>
                      </a:r>
                      <a:endParaRPr lang="en-US" sz="1800" b="0" i="0" u="none" strike="noStrike" dirty="0">
                        <a:solidFill>
                          <a:srgbClr val="000000"/>
                        </a:solidFill>
                        <a:effectLst/>
                        <a:latin typeface="Calibri" panose="020F0502020204030204" pitchFamily="34" charset="0"/>
                      </a:endParaRPr>
                    </a:p>
                  </a:txBody>
                  <a:tcPr marL="9525" marR="9525" marT="9525" marB="0" anchor="ctr"/>
                </a:tc>
              </a:tr>
              <a:tr h="354797">
                <a:tc>
                  <a:txBody>
                    <a:bodyPr/>
                    <a:lstStyle/>
                    <a:p>
                      <a:pPr algn="l" fontAlgn="ctr"/>
                      <a:r>
                        <a:rPr lang="en-US" sz="1800" u="none" strike="noStrike" dirty="0">
                          <a:effectLst/>
                          <a:latin typeface="Calibri" panose="020F0502020204030204" pitchFamily="34" charset="0"/>
                        </a:rPr>
                        <a:t>Runoff, mins.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103 ± 4.8</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115 ± 2.0</a:t>
                      </a:r>
                      <a:endParaRPr lang="en-US" sz="1800" b="0" i="0" u="none" strike="noStrike" dirty="0">
                        <a:solidFill>
                          <a:srgbClr val="000000"/>
                        </a:solidFill>
                        <a:effectLst/>
                        <a:latin typeface="Calibri" panose="020F0502020204030204" pitchFamily="34" charset="0"/>
                      </a:endParaRPr>
                    </a:p>
                  </a:txBody>
                  <a:tcPr marL="9525" marR="9525" marT="9525" marB="0" anchor="ctr"/>
                </a:tc>
              </a:tr>
              <a:tr h="354797">
                <a:tc>
                  <a:txBody>
                    <a:bodyPr/>
                    <a:lstStyle/>
                    <a:p>
                      <a:pPr algn="l" fontAlgn="ctr"/>
                      <a:r>
                        <a:rPr lang="en-US" sz="1800" u="none" strike="noStrike" dirty="0">
                          <a:effectLst/>
                          <a:latin typeface="Calibri" panose="020F0502020204030204" pitchFamily="34" charset="0"/>
                        </a:rPr>
                        <a:t>Last runnings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1010 ± 1.2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1014 ± 1.2</a:t>
                      </a:r>
                      <a:endParaRPr lang="en-US" sz="1800" b="0" i="0" u="none" strike="noStrike" dirty="0">
                        <a:solidFill>
                          <a:srgbClr val="000000"/>
                        </a:solidFill>
                        <a:effectLst/>
                        <a:latin typeface="Calibri" panose="020F0502020204030204" pitchFamily="34" charset="0"/>
                      </a:endParaRPr>
                    </a:p>
                  </a:txBody>
                  <a:tcPr marL="9525" marR="9525" marT="9525" marB="0" anchor="ctr"/>
                </a:tc>
              </a:tr>
              <a:tr h="354797">
                <a:tc>
                  <a:txBody>
                    <a:bodyPr/>
                    <a:lstStyle/>
                    <a:p>
                      <a:pPr algn="l" fontAlgn="ctr"/>
                      <a:r>
                        <a:rPr lang="en-US" sz="1800" u="none" strike="noStrike" dirty="0">
                          <a:effectLst/>
                          <a:latin typeface="Calibri" panose="020F0502020204030204" pitchFamily="34" charset="0"/>
                        </a:rPr>
                        <a:t>Extract recovery, %</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98.7 ± 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93.7 ± 1.2</a:t>
                      </a:r>
                      <a:endParaRPr lang="en-US" sz="1800" b="0" i="0" u="none" strike="noStrike" dirty="0">
                        <a:solidFill>
                          <a:srgbClr val="000000"/>
                        </a:solidFill>
                        <a:effectLst/>
                        <a:latin typeface="Calibri" panose="020F0502020204030204" pitchFamily="34" charset="0"/>
                      </a:endParaRPr>
                    </a:p>
                  </a:txBody>
                  <a:tcPr marL="9525" marR="9525" marT="9525" marB="0" anchor="ctr"/>
                </a:tc>
              </a:tr>
              <a:tr h="354797">
                <a:tc>
                  <a:txBody>
                    <a:bodyPr/>
                    <a:lstStyle/>
                    <a:p>
                      <a:pPr algn="l" fontAlgn="ctr"/>
                      <a:r>
                        <a:rPr lang="en-US" sz="1800" u="none" strike="noStrike" dirty="0">
                          <a:effectLst/>
                          <a:latin typeface="Calibri" panose="020F0502020204030204" pitchFamily="34" charset="0"/>
                        </a:rPr>
                        <a:t>HRV Rudin, mins.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93.3 ± 1.1</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97.3 ± 0.6</a:t>
                      </a:r>
                      <a:endParaRPr lang="en-US" sz="1800" b="0" i="0" u="none" strike="noStrike" dirty="0">
                        <a:solidFill>
                          <a:srgbClr val="000000"/>
                        </a:solidFill>
                        <a:effectLst/>
                        <a:latin typeface="Calibri" panose="020F0502020204030204" pitchFamily="34" charset="0"/>
                      </a:endParaRPr>
                    </a:p>
                  </a:txBody>
                  <a:tcPr marL="9525" marR="9525" marT="9525" marB="0" anchor="ctr"/>
                </a:tc>
              </a:tr>
              <a:tr h="354797">
                <a:tc>
                  <a:txBody>
                    <a:bodyPr/>
                    <a:lstStyle/>
                    <a:p>
                      <a:pPr algn="l" fontAlgn="ctr"/>
                      <a:r>
                        <a:rPr lang="en-US" sz="1800" u="none" strike="noStrike" dirty="0">
                          <a:effectLst/>
                          <a:latin typeface="Calibri" panose="020F0502020204030204" pitchFamily="34" charset="0"/>
                        </a:rPr>
                        <a:t>Staleness rating</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endParaRPr lang="en-US" sz="1800" b="0" i="0" u="none" strike="noStrike" dirty="0">
                        <a:solidFill>
                          <a:srgbClr val="000000"/>
                        </a:solidFill>
                        <a:effectLst/>
                        <a:latin typeface="Calibri" panose="020F0502020204030204" pitchFamily="34" charset="0"/>
                      </a:endParaRPr>
                    </a:p>
                  </a:txBody>
                  <a:tcPr marL="9525" marR="9525" marT="9525" marB="0" anchor="ctr"/>
                </a:tc>
              </a:tr>
              <a:tr h="354797">
                <a:tc>
                  <a:txBody>
                    <a:bodyPr/>
                    <a:lstStyle/>
                    <a:p>
                      <a:pPr algn="l" fontAlgn="ctr"/>
                      <a:r>
                        <a:rPr lang="en-US" sz="1800" u="none" strike="noStrike" dirty="0" smtClean="0">
                          <a:effectLst/>
                          <a:latin typeface="Calibri" panose="020F0502020204030204" pitchFamily="34" charset="0"/>
                        </a:rPr>
                        <a:t>   Fresh</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0.2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0.2</a:t>
                      </a:r>
                      <a:endParaRPr lang="en-US" sz="1800" b="0" i="0" u="none" strike="noStrike" dirty="0">
                        <a:solidFill>
                          <a:srgbClr val="000000"/>
                        </a:solidFill>
                        <a:effectLst/>
                        <a:latin typeface="Calibri" panose="020F0502020204030204" pitchFamily="34" charset="0"/>
                      </a:endParaRPr>
                    </a:p>
                  </a:txBody>
                  <a:tcPr marL="9525" marR="9525" marT="9525" marB="0" anchor="ctr"/>
                </a:tc>
              </a:tr>
              <a:tr h="354797">
                <a:tc>
                  <a:txBody>
                    <a:bodyPr/>
                    <a:lstStyle/>
                    <a:p>
                      <a:pPr algn="l" fontAlgn="ctr"/>
                      <a:r>
                        <a:rPr lang="en-US" sz="1800" u="none" strike="noStrike" dirty="0" smtClean="0">
                          <a:effectLst/>
                          <a:latin typeface="Calibri" panose="020F0502020204030204" pitchFamily="34" charset="0"/>
                        </a:rPr>
                        <a:t>   at </a:t>
                      </a:r>
                      <a:r>
                        <a:rPr lang="en-US" sz="1800" u="none" strike="noStrike" dirty="0">
                          <a:effectLst/>
                          <a:latin typeface="Calibri" panose="020F0502020204030204" pitchFamily="34" charset="0"/>
                        </a:rPr>
                        <a:t>2 mo.</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0.7</a:t>
                      </a:r>
                      <a:endParaRPr lang="en-US" sz="1800" b="0" i="0" u="none" strike="noStrike" dirty="0">
                        <a:solidFill>
                          <a:srgbClr val="000000"/>
                        </a:solidFill>
                        <a:effectLst/>
                        <a:latin typeface="Calibri" panose="020F0502020204030204" pitchFamily="34" charset="0"/>
                      </a:endParaRPr>
                    </a:p>
                  </a:txBody>
                  <a:tcPr marL="9525" marR="9525" marT="9525" marB="0" anchor="ctr"/>
                </a:tc>
              </a:tr>
              <a:tr h="354797">
                <a:tc>
                  <a:txBody>
                    <a:bodyPr/>
                    <a:lstStyle/>
                    <a:p>
                      <a:pPr algn="l" fontAlgn="ctr"/>
                      <a:r>
                        <a:rPr lang="en-US" sz="1800" u="none" strike="noStrike" dirty="0" smtClean="0">
                          <a:effectLst/>
                          <a:latin typeface="Calibri" panose="020F0502020204030204" pitchFamily="34" charset="0"/>
                        </a:rPr>
                        <a:t>   at </a:t>
                      </a:r>
                      <a:r>
                        <a:rPr lang="en-US" sz="1800" u="none" strike="noStrike" dirty="0">
                          <a:effectLst/>
                          <a:latin typeface="Calibri" panose="020F0502020204030204" pitchFamily="34" charset="0"/>
                        </a:rPr>
                        <a:t>3 mo.</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1.3</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1.4</a:t>
                      </a:r>
                      <a:endParaRPr lang="en-US" sz="1800" b="0" i="0" u="none" strike="noStrike" dirty="0">
                        <a:solidFill>
                          <a:srgbClr val="000000"/>
                        </a:solidFill>
                        <a:effectLst/>
                        <a:latin typeface="Calibri" panose="020F0502020204030204" pitchFamily="34" charset="0"/>
                      </a:endParaRPr>
                    </a:p>
                  </a:txBody>
                  <a:tcPr marL="9525" marR="9525" marT="9525" marB="0" anchor="ctr"/>
                </a:tc>
              </a:tr>
              <a:tr h="354797">
                <a:tc>
                  <a:txBody>
                    <a:bodyPr/>
                    <a:lstStyle/>
                    <a:p>
                      <a:pPr algn="l" fontAlgn="ctr"/>
                      <a:r>
                        <a:rPr lang="en-US" sz="1800" u="none" strike="noStrike" dirty="0">
                          <a:effectLst/>
                          <a:latin typeface="Calibri" panose="020F0502020204030204" pitchFamily="34" charset="0"/>
                        </a:rPr>
                        <a:t>Overall rating</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endParaRPr lang="en-US" sz="1800" b="0" i="0" u="none" strike="noStrike" dirty="0">
                        <a:solidFill>
                          <a:srgbClr val="000000"/>
                        </a:solidFill>
                        <a:effectLst/>
                        <a:latin typeface="Calibri" panose="020F0502020204030204" pitchFamily="34" charset="0"/>
                      </a:endParaRPr>
                    </a:p>
                  </a:txBody>
                  <a:tcPr marL="9525" marR="9525" marT="9525" marB="0" anchor="ctr"/>
                </a:tc>
              </a:tr>
              <a:tr h="354797">
                <a:tc>
                  <a:txBody>
                    <a:bodyPr/>
                    <a:lstStyle/>
                    <a:p>
                      <a:pPr algn="l" fontAlgn="ctr"/>
                      <a:r>
                        <a:rPr lang="en-US" sz="1800" u="none" strike="noStrike" dirty="0" smtClean="0">
                          <a:effectLst/>
                          <a:latin typeface="Calibri" panose="020F0502020204030204" pitchFamily="34" charset="0"/>
                        </a:rPr>
                        <a:t>   Fresh</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3.7</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3.6</a:t>
                      </a:r>
                      <a:endParaRPr lang="en-US" sz="1800" b="0" i="0" u="none" strike="noStrike" dirty="0">
                        <a:solidFill>
                          <a:srgbClr val="000000"/>
                        </a:solidFill>
                        <a:effectLst/>
                        <a:latin typeface="Calibri" panose="020F0502020204030204" pitchFamily="34" charset="0"/>
                      </a:endParaRPr>
                    </a:p>
                  </a:txBody>
                  <a:tcPr marL="9525" marR="9525" marT="9525" marB="0" anchor="ctr"/>
                </a:tc>
              </a:tr>
              <a:tr h="354797">
                <a:tc>
                  <a:txBody>
                    <a:bodyPr/>
                    <a:lstStyle/>
                    <a:p>
                      <a:pPr algn="l" fontAlgn="ctr"/>
                      <a:r>
                        <a:rPr lang="en-US" sz="1800" u="none" strike="noStrike" dirty="0" smtClean="0">
                          <a:effectLst/>
                          <a:latin typeface="Calibri" panose="020F0502020204030204" pitchFamily="34" charset="0"/>
                        </a:rPr>
                        <a:t>   at </a:t>
                      </a:r>
                      <a:r>
                        <a:rPr lang="en-US" sz="1800" u="none" strike="noStrike" dirty="0">
                          <a:effectLst/>
                          <a:latin typeface="Calibri" panose="020F0502020204030204" pitchFamily="34" charset="0"/>
                        </a:rPr>
                        <a:t>2 mo.</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2.6</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3.0</a:t>
                      </a:r>
                      <a:endParaRPr lang="en-US" sz="1800" b="0" i="0" u="none" strike="noStrike" dirty="0">
                        <a:solidFill>
                          <a:srgbClr val="000000"/>
                        </a:solidFill>
                        <a:effectLst/>
                        <a:latin typeface="Calibri" panose="020F0502020204030204" pitchFamily="34" charset="0"/>
                      </a:endParaRPr>
                    </a:p>
                  </a:txBody>
                  <a:tcPr marL="9525" marR="9525" marT="9525" marB="0" anchor="ctr"/>
                </a:tc>
              </a:tr>
              <a:tr h="354797">
                <a:tc>
                  <a:txBody>
                    <a:bodyPr/>
                    <a:lstStyle/>
                    <a:p>
                      <a:pPr algn="l" fontAlgn="ctr"/>
                      <a:r>
                        <a:rPr lang="en-US" sz="1800" u="none" strike="noStrike" dirty="0" smtClean="0">
                          <a:effectLst/>
                          <a:latin typeface="Calibri" panose="020F0502020204030204" pitchFamily="34" charset="0"/>
                        </a:rPr>
                        <a:t>   at </a:t>
                      </a:r>
                      <a:r>
                        <a:rPr lang="en-US" sz="1800" u="none" strike="noStrike" dirty="0">
                          <a:effectLst/>
                          <a:latin typeface="Calibri" panose="020F0502020204030204" pitchFamily="34" charset="0"/>
                        </a:rPr>
                        <a:t>3 mo.</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2.0</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2.2</a:t>
                      </a:r>
                      <a:endParaRPr lang="en-US" sz="1800" b="0" i="0" u="none" strike="noStrike" dirty="0">
                        <a:solidFill>
                          <a:srgbClr val="000000"/>
                        </a:solidFill>
                        <a:effectLst/>
                        <a:latin typeface="Calibri" panose="020F0502020204030204" pitchFamily="34" charset="0"/>
                      </a:endParaRPr>
                    </a:p>
                  </a:txBody>
                  <a:tcPr marL="9525" marR="9525" marT="9525" marB="0" anchor="ctr"/>
                </a:tc>
              </a:tr>
            </a:tbl>
          </a:graphicData>
        </a:graphic>
      </p:graphicFrame>
    </p:spTree>
    <p:extLst>
      <p:ext uri="{BB962C8B-B14F-4D97-AF65-F5344CB8AC3E}">
        <p14:creationId xmlns:p14="http://schemas.microsoft.com/office/powerpoint/2010/main" val="1264871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pPr algn="ctr"/>
            <a:r>
              <a:rPr lang="en-US" dirty="0" smtClean="0"/>
              <a:t>Narziss pilot experiments</a:t>
            </a:r>
            <a:endParaRPr lang="en-US" dirty="0"/>
          </a:p>
        </p:txBody>
      </p:sp>
    </p:spTree>
    <p:extLst>
      <p:ext uri="{BB962C8B-B14F-4D97-AF65-F5344CB8AC3E}">
        <p14:creationId xmlns:p14="http://schemas.microsoft.com/office/powerpoint/2010/main" val="4175593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0"/>
            <a:ext cx="7948803" cy="685800"/>
          </a:xfrm>
        </p:spPr>
        <p:txBody>
          <a:bodyPr>
            <a:normAutofit/>
          </a:bodyPr>
          <a:lstStyle/>
          <a:p>
            <a:r>
              <a:rPr lang="en-US" dirty="0" smtClean="0"/>
              <a:t>Mash aeration – Experimental design</a:t>
            </a:r>
            <a:endParaRPr lang="en-US" dirty="0"/>
          </a:p>
        </p:txBody>
      </p:sp>
      <p:graphicFrame>
        <p:nvGraphicFramePr>
          <p:cNvPr id="17" name="Content Placeholder 16"/>
          <p:cNvGraphicFramePr>
            <a:graphicFrameLocks noGrp="1"/>
          </p:cNvGraphicFramePr>
          <p:nvPr>
            <p:ph idx="1"/>
            <p:extLst>
              <p:ext uri="{D42A27DB-BD31-4B8C-83A1-F6EECF244321}">
                <p14:modId xmlns:p14="http://schemas.microsoft.com/office/powerpoint/2010/main" val="2968942442"/>
              </p:ext>
            </p:extLst>
          </p:nvPr>
        </p:nvGraphicFramePr>
        <p:xfrm>
          <a:off x="268558" y="2819400"/>
          <a:ext cx="8646842" cy="3276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6" name="Diagram 15"/>
          <p:cNvGraphicFramePr/>
          <p:nvPr>
            <p:extLst>
              <p:ext uri="{D42A27DB-BD31-4B8C-83A1-F6EECF244321}">
                <p14:modId xmlns:p14="http://schemas.microsoft.com/office/powerpoint/2010/main" val="2299491922"/>
              </p:ext>
            </p:extLst>
          </p:nvPr>
        </p:nvGraphicFramePr>
        <p:xfrm>
          <a:off x="280639" y="838200"/>
          <a:ext cx="8634761" cy="16002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Date Placeholder 1"/>
          <p:cNvSpPr>
            <a:spLocks noGrp="1"/>
          </p:cNvSpPr>
          <p:nvPr>
            <p:ph type="dt" sz="half" idx="10"/>
          </p:nvPr>
        </p:nvSpPr>
        <p:spPr/>
        <p:txBody>
          <a:bodyPr/>
          <a:lstStyle/>
          <a:p>
            <a:fld id="{8A7F6588-070D-44E2-924F-3A36013F8E0F}"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24</a:t>
            </a:fld>
            <a:endParaRPr lang="en-US" dirty="0"/>
          </a:p>
        </p:txBody>
      </p:sp>
      <p:sp>
        <p:nvSpPr>
          <p:cNvPr id="6" name="Rectangle 5"/>
          <p:cNvSpPr/>
          <p:nvPr/>
        </p:nvSpPr>
        <p:spPr>
          <a:xfrm>
            <a:off x="324779" y="6123543"/>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spTree>
    <p:extLst>
      <p:ext uri="{BB962C8B-B14F-4D97-AF65-F5344CB8AC3E}">
        <p14:creationId xmlns:p14="http://schemas.microsoft.com/office/powerpoint/2010/main" val="38706432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graphicEl>
                                              <a:dgm id="{D32375A8-6001-459E-BF49-B35C17A80EE8}"/>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graphicEl>
                                              <a:dgm id="{4F801406-BC63-407D-A712-E9C1ABC0EDF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Sub>
          <a:bldDgm bld="lvlOne"/>
        </p:bldSub>
      </p:bldGraphic>
      <p:bldGraphic spid="16"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98" y="457200"/>
            <a:ext cx="7772400" cy="762000"/>
          </a:xfrm>
        </p:spPr>
        <p:txBody>
          <a:bodyPr/>
          <a:lstStyle/>
          <a:p>
            <a:r>
              <a:rPr lang="en-US" dirty="0" smtClean="0"/>
              <a:t>Mash aeration – Wort analysis</a:t>
            </a:r>
            <a:endParaRPr lang="en-US" dirty="0"/>
          </a:p>
        </p:txBody>
      </p:sp>
      <p:sp>
        <p:nvSpPr>
          <p:cNvPr id="2" name="Date Placeholder 1"/>
          <p:cNvSpPr>
            <a:spLocks noGrp="1"/>
          </p:cNvSpPr>
          <p:nvPr>
            <p:ph type="dt" sz="half" idx="10"/>
          </p:nvPr>
        </p:nvSpPr>
        <p:spPr/>
        <p:txBody>
          <a:bodyPr/>
          <a:lstStyle/>
          <a:p>
            <a:fld id="{54075A27-2A16-46E0-A2C5-61BEC7132CD8}"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25</a:t>
            </a:fld>
            <a:endParaRPr lang="en-US" dirty="0"/>
          </a:p>
        </p:txBody>
      </p:sp>
      <p:sp>
        <p:nvSpPr>
          <p:cNvPr id="7" name="Rectangle 6"/>
          <p:cNvSpPr/>
          <p:nvPr/>
        </p:nvSpPr>
        <p:spPr>
          <a:xfrm>
            <a:off x="324779" y="6183868"/>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graphicFrame>
        <p:nvGraphicFramePr>
          <p:cNvPr id="6" name="Table 5"/>
          <p:cNvGraphicFramePr>
            <a:graphicFrameLocks noGrp="1"/>
          </p:cNvGraphicFramePr>
          <p:nvPr>
            <p:extLst>
              <p:ext uri="{D42A27DB-BD31-4B8C-83A1-F6EECF244321}">
                <p14:modId xmlns:p14="http://schemas.microsoft.com/office/powerpoint/2010/main" val="4138297457"/>
              </p:ext>
            </p:extLst>
          </p:nvPr>
        </p:nvGraphicFramePr>
        <p:xfrm>
          <a:off x="324780" y="1219208"/>
          <a:ext cx="8438219" cy="4724391"/>
        </p:xfrm>
        <a:graphic>
          <a:graphicData uri="http://schemas.openxmlformats.org/drawingml/2006/table">
            <a:tbl>
              <a:tblPr firstRow="1" firstCol="1" bandRow="1">
                <a:tableStyleId>{F5AB1C69-6EDB-4FF4-983F-18BD219EF322}</a:tableStyleId>
              </a:tblPr>
              <a:tblGrid>
                <a:gridCol w="3028020"/>
                <a:gridCol w="1371600"/>
                <a:gridCol w="1371600"/>
                <a:gridCol w="1295400"/>
                <a:gridCol w="1371599"/>
              </a:tblGrid>
              <a:tr h="319000">
                <a:tc>
                  <a:txBody>
                    <a:bodyPr/>
                    <a:lstStyle/>
                    <a:p>
                      <a:pPr algn="l" fontAlgn="ctr"/>
                      <a:r>
                        <a:rPr lang="en-US" sz="1800" u="none" strike="noStrike" dirty="0">
                          <a:effectLst/>
                          <a:latin typeface="Calibri" panose="020F0502020204030204" pitchFamily="34" charset="0"/>
                        </a:rPr>
                        <a:t>Treatment</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2</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4</a:t>
                      </a:r>
                      <a:endParaRPr lang="en-US" sz="1800" b="0" i="0" u="none" strike="noStrike" dirty="0">
                        <a:solidFill>
                          <a:srgbClr val="333333"/>
                        </a:solidFill>
                        <a:effectLst/>
                        <a:latin typeface="Calibri" panose="020F0502020204030204" pitchFamily="34" charset="0"/>
                      </a:endParaRPr>
                    </a:p>
                  </a:txBody>
                  <a:tcPr marL="9525" marR="9525" marT="9525" marB="0" anchor="ctr"/>
                </a:tc>
              </a:tr>
              <a:tr h="319000">
                <a:tc>
                  <a:txBody>
                    <a:bodyPr/>
                    <a:lstStyle/>
                    <a:p>
                      <a:pPr algn="ctr" fontAlgn="ctr"/>
                      <a:r>
                        <a:rPr lang="en-US" sz="2000" u="none" strike="noStrike" dirty="0">
                          <a:effectLst/>
                          <a:latin typeface="Calibri" panose="020F0502020204030204" pitchFamily="34" charset="0"/>
                        </a:rPr>
                        <a:t>N</a:t>
                      </a:r>
                      <a:r>
                        <a:rPr lang="en-US" sz="2000" u="none" strike="noStrike" baseline="-25000" dirty="0">
                          <a:effectLst/>
                          <a:latin typeface="Calibri" panose="020F0502020204030204" pitchFamily="34" charset="0"/>
                        </a:rPr>
                        <a:t>2</a:t>
                      </a:r>
                      <a:r>
                        <a:rPr lang="en-US" sz="2000" u="none" strike="noStrike" dirty="0">
                          <a:effectLst/>
                          <a:latin typeface="Calibri" panose="020F0502020204030204" pitchFamily="34" charset="0"/>
                        </a:rPr>
                        <a:t> </a:t>
                      </a:r>
                      <a:endParaRPr lang="en-US" sz="2000" b="0" i="0" u="none" strike="noStrike" dirty="0">
                        <a:solidFill>
                          <a:srgbClr val="333333"/>
                        </a:solidFill>
                        <a:effectLst/>
                        <a:latin typeface="Calibri" panose="020F0502020204030204" pitchFamily="34" charset="0"/>
                      </a:endParaRPr>
                    </a:p>
                  </a:txBody>
                  <a:tcPr marL="9525" marR="9525" marT="9525" marB="0" anchor="ctr">
                    <a:solidFill>
                      <a:schemeClr val="accent2">
                        <a:lumMod val="75000"/>
                      </a:schemeClr>
                    </a:solidFill>
                  </a:tcPr>
                </a:tc>
                <a:tc>
                  <a:txBody>
                    <a:bodyPr/>
                    <a:lstStyle/>
                    <a:p>
                      <a:pPr algn="ctr" fontAlgn="ctr"/>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YES</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Ex 70°C</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r>
              <a:tr h="577391">
                <a:tc>
                  <a:txBody>
                    <a:bodyPr/>
                    <a:lstStyle/>
                    <a:p>
                      <a:pPr algn="ctr" fontAlgn="ctr"/>
                      <a:r>
                        <a:rPr lang="en-US" sz="2000" u="none" strike="noStrike" dirty="0" smtClean="0">
                          <a:effectLst/>
                          <a:latin typeface="Calibri" panose="020F0502020204030204" pitchFamily="34" charset="0"/>
                        </a:rPr>
                        <a:t>Air - O</a:t>
                      </a:r>
                      <a:r>
                        <a:rPr lang="en-US" sz="2000" u="none" strike="noStrike" baseline="-25000" dirty="0" smtClean="0">
                          <a:effectLst/>
                          <a:latin typeface="Calibri" panose="020F0502020204030204" pitchFamily="34" charset="0"/>
                        </a:rPr>
                        <a:t>2</a:t>
                      </a:r>
                      <a:r>
                        <a:rPr lang="en-US" sz="2000" u="none" strike="noStrike" dirty="0" smtClean="0">
                          <a:effectLst/>
                          <a:latin typeface="Calibri" panose="020F0502020204030204" pitchFamily="34" charset="0"/>
                        </a:rPr>
                        <a:t> </a:t>
                      </a:r>
                      <a:endParaRPr lang="en-US" sz="2000" b="0" i="0" u="none" strike="noStrike" dirty="0">
                        <a:solidFill>
                          <a:srgbClr val="333333"/>
                        </a:solidFill>
                        <a:effectLst/>
                        <a:latin typeface="Calibri" panose="020F0502020204030204" pitchFamily="34" charset="0"/>
                      </a:endParaRPr>
                    </a:p>
                  </a:txBody>
                  <a:tcPr marL="9525" marR="9525" marT="9525" marB="0" anchor="ctr">
                    <a:solidFill>
                      <a:schemeClr val="accent2">
                        <a:lumMod val="75000"/>
                      </a:schemeClr>
                    </a:solidFill>
                  </a:tcPr>
                </a:tc>
                <a:tc>
                  <a:txBody>
                    <a:bodyPr/>
                    <a:lstStyle/>
                    <a:p>
                      <a:pPr algn="ctr" fontAlgn="ctr"/>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YES</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800" u="none" strike="noStrike" dirty="0">
                          <a:effectLst/>
                          <a:latin typeface="Calibri" panose="020F0502020204030204" pitchFamily="34" charset="0"/>
                        </a:rPr>
                        <a:t>Only at 70°C</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r>
              <a:tr h="319000">
                <a:tc>
                  <a:txBody>
                    <a:bodyPr/>
                    <a:lstStyle/>
                    <a:p>
                      <a:pPr algn="l" fontAlgn="ctr"/>
                      <a:r>
                        <a:rPr lang="en-US" sz="1800" u="none" strike="noStrike" dirty="0">
                          <a:effectLst/>
                          <a:latin typeface="Calibri" panose="020F0502020204030204" pitchFamily="34" charset="0"/>
                        </a:rPr>
                        <a:t>Wort Color EBC</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a:effectLst/>
                          <a:latin typeface="Calibri" panose="020F0502020204030204" pitchFamily="34" charset="0"/>
                        </a:rPr>
                        <a:t>6.6</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6.7</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9.4</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7.3</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r>
              <a:tr h="319000">
                <a:tc>
                  <a:txBody>
                    <a:bodyPr/>
                    <a:lstStyle/>
                    <a:p>
                      <a:pPr algn="l" fontAlgn="ctr"/>
                      <a:r>
                        <a:rPr lang="pt-BR" sz="1800" u="none" strike="noStrike">
                          <a:effectLst/>
                          <a:latin typeface="Calibri" panose="020F0502020204030204" pitchFamily="34" charset="0"/>
                        </a:rPr>
                        <a:t>High molecular N mg/100 mL</a:t>
                      </a:r>
                      <a:endParaRPr lang="pt-BR" sz="1800" b="0" i="0" u="none" strike="noStrike">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23.4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22.3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24.4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23.4</a:t>
                      </a:r>
                      <a:endParaRPr lang="en-US" sz="1800" b="0" i="0" u="none" strike="noStrike" dirty="0">
                        <a:solidFill>
                          <a:srgbClr val="333333"/>
                        </a:solidFill>
                        <a:effectLst/>
                        <a:latin typeface="Calibri" panose="020F0502020204030204" pitchFamily="34" charset="0"/>
                      </a:endParaRPr>
                    </a:p>
                  </a:txBody>
                  <a:tcPr marL="9525" marR="9525" marT="9525" marB="0" anchor="ctr"/>
                </a:tc>
              </a:tr>
              <a:tr h="319000">
                <a:tc>
                  <a:txBody>
                    <a:bodyPr/>
                    <a:lstStyle/>
                    <a:p>
                      <a:pPr algn="l" fontAlgn="ctr"/>
                      <a:r>
                        <a:rPr lang="sv-SE" sz="1800" u="none" strike="noStrike" dirty="0">
                          <a:effectLst/>
                          <a:latin typeface="Calibri" panose="020F0502020204030204" pitchFamily="34" charset="0"/>
                        </a:rPr>
                        <a:t>ITT (E 520 nm, 10 Min.)</a:t>
                      </a:r>
                      <a:endParaRPr lang="sv-SE"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a:effectLst/>
                          <a:latin typeface="Calibri" panose="020F0502020204030204" pitchFamily="34" charset="0"/>
                        </a:rPr>
                        <a:t>0.048</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smtClean="0">
                          <a:effectLst/>
                          <a:latin typeface="Calibri" panose="020F0502020204030204" pitchFamily="34" charset="0"/>
                        </a:rPr>
                        <a:t>0.040</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0.115</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0.076</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r>
              <a:tr h="319000">
                <a:tc>
                  <a:txBody>
                    <a:bodyPr/>
                    <a:lstStyle/>
                    <a:p>
                      <a:pPr algn="l" fontAlgn="ctr"/>
                      <a:r>
                        <a:rPr lang="en-US" sz="1800" u="none" strike="noStrike" dirty="0">
                          <a:effectLst/>
                          <a:latin typeface="Calibri" panose="020F0502020204030204" pitchFamily="34" charset="0"/>
                        </a:rPr>
                        <a:t>Wort aroma compounds (ppb)</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r>
              <a:tr h="319000">
                <a:tc>
                  <a:txBody>
                    <a:bodyPr/>
                    <a:lstStyle/>
                    <a:p>
                      <a:pPr algn="l" fontAlgn="ctr"/>
                      <a:r>
                        <a:rPr lang="en-US" sz="1800" u="none" strike="noStrike" dirty="0">
                          <a:effectLst/>
                          <a:latin typeface="Calibri" panose="020F0502020204030204" pitchFamily="34" charset="0"/>
                        </a:rPr>
                        <a:t>3-Methylbutanal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172</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263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275</a:t>
                      </a:r>
                      <a:endParaRPr lang="en-US" sz="1800" b="0" i="0" u="none" strike="noStrike" dirty="0">
                        <a:solidFill>
                          <a:srgbClr val="333333"/>
                        </a:solidFill>
                        <a:effectLst/>
                        <a:latin typeface="Calibri" panose="020F0502020204030204" pitchFamily="34" charset="0"/>
                      </a:endParaRPr>
                    </a:p>
                  </a:txBody>
                  <a:tcPr marL="9525" marR="9525" marT="9525" marB="0" anchor="ctr"/>
                </a:tc>
              </a:tr>
              <a:tr h="319000">
                <a:tc>
                  <a:txBody>
                    <a:bodyPr/>
                    <a:lstStyle/>
                    <a:p>
                      <a:pPr algn="l" fontAlgn="ctr"/>
                      <a:r>
                        <a:rPr lang="en-US" sz="1800" u="none" strike="noStrike" dirty="0">
                          <a:effectLst/>
                          <a:latin typeface="Calibri" panose="020F0502020204030204" pitchFamily="34" charset="0"/>
                        </a:rPr>
                        <a:t>2-Methylbutanal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42</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67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67</a:t>
                      </a:r>
                      <a:endParaRPr lang="en-US" sz="1800" b="0" i="0" u="none" strike="noStrike" dirty="0">
                        <a:solidFill>
                          <a:srgbClr val="333333"/>
                        </a:solidFill>
                        <a:effectLst/>
                        <a:latin typeface="Calibri" panose="020F0502020204030204" pitchFamily="34" charset="0"/>
                      </a:endParaRPr>
                    </a:p>
                  </a:txBody>
                  <a:tcPr marL="9525" marR="9525" marT="9525" marB="0" anchor="ctr"/>
                </a:tc>
              </a:tr>
              <a:tr h="319000">
                <a:tc>
                  <a:txBody>
                    <a:bodyPr/>
                    <a:lstStyle/>
                    <a:p>
                      <a:pPr algn="l" fontAlgn="ctr"/>
                      <a:r>
                        <a:rPr lang="en-US" sz="1800" u="none" strike="noStrike" dirty="0">
                          <a:effectLst/>
                          <a:latin typeface="Calibri" panose="020F0502020204030204" pitchFamily="34" charset="0"/>
                        </a:rPr>
                        <a:t>Benzaldehyde</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7.7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11.5</a:t>
                      </a:r>
                      <a:endParaRPr lang="en-US" sz="1800" b="0" i="0" u="none" strike="noStrike" dirty="0">
                        <a:solidFill>
                          <a:srgbClr val="333333"/>
                        </a:solidFill>
                        <a:effectLst/>
                        <a:latin typeface="Calibri" panose="020F0502020204030204" pitchFamily="34" charset="0"/>
                      </a:endParaRPr>
                    </a:p>
                  </a:txBody>
                  <a:tcPr marL="9525" marR="9525" marT="9525" marB="0" anchor="ctr"/>
                </a:tc>
              </a:tr>
              <a:tr h="319000">
                <a:tc>
                  <a:txBody>
                    <a:bodyPr/>
                    <a:lstStyle/>
                    <a:p>
                      <a:pPr algn="l" fontAlgn="ctr"/>
                      <a:r>
                        <a:rPr lang="en-US" sz="1800" u="none" strike="noStrike" dirty="0">
                          <a:effectLst/>
                          <a:latin typeface="Calibri" panose="020F0502020204030204" pitchFamily="34" charset="0"/>
                        </a:rPr>
                        <a:t>Phenylacetaldehyde</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1469</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900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2157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2161</a:t>
                      </a:r>
                      <a:endParaRPr lang="en-US" sz="1800" b="0" i="0" u="none" strike="noStrike" dirty="0">
                        <a:solidFill>
                          <a:srgbClr val="333333"/>
                        </a:solidFill>
                        <a:effectLst/>
                        <a:latin typeface="Calibri" panose="020F0502020204030204" pitchFamily="34" charset="0"/>
                      </a:endParaRPr>
                    </a:p>
                  </a:txBody>
                  <a:tcPr marL="9525" marR="9525" marT="9525" marB="0" anchor="ctr"/>
                </a:tc>
              </a:tr>
              <a:tr h="319000">
                <a:tc>
                  <a:txBody>
                    <a:bodyPr/>
                    <a:lstStyle/>
                    <a:p>
                      <a:pPr algn="l" fontAlgn="ctr"/>
                      <a:r>
                        <a:rPr lang="en-US" sz="1800" u="none" strike="noStrike" dirty="0">
                          <a:effectLst/>
                          <a:latin typeface="Calibri" panose="020F0502020204030204" pitchFamily="34" charset="0"/>
                        </a:rPr>
                        <a:t>1-Penten-3-ol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4.8</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Tr.</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9.2</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10.5</a:t>
                      </a:r>
                      <a:endParaRPr lang="en-US" sz="1800" b="0" i="0" u="none" strike="noStrike" dirty="0">
                        <a:solidFill>
                          <a:srgbClr val="333333"/>
                        </a:solidFill>
                        <a:effectLst/>
                        <a:latin typeface="Calibri" panose="020F0502020204030204" pitchFamily="34" charset="0"/>
                      </a:endParaRPr>
                    </a:p>
                  </a:txBody>
                  <a:tcPr marL="9525" marR="9525" marT="9525" marB="0" anchor="ctr"/>
                </a:tc>
              </a:tr>
              <a:tr h="319000">
                <a:tc>
                  <a:txBody>
                    <a:bodyPr/>
                    <a:lstStyle/>
                    <a:p>
                      <a:pPr algn="l" fontAlgn="ctr"/>
                      <a:r>
                        <a:rPr lang="en-US" sz="1800" u="none" strike="noStrike" dirty="0">
                          <a:effectLst/>
                          <a:latin typeface="Calibri" panose="020F0502020204030204" pitchFamily="34" charset="0"/>
                        </a:rPr>
                        <a:t>Benzylalcohol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18.8</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24.1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24.9</a:t>
                      </a:r>
                      <a:endParaRPr lang="en-US" sz="1800" b="0" i="0" u="none" strike="noStrike" dirty="0">
                        <a:solidFill>
                          <a:srgbClr val="333333"/>
                        </a:solidFill>
                        <a:effectLst/>
                        <a:latin typeface="Calibri" panose="020F0502020204030204" pitchFamily="34" charset="0"/>
                      </a:endParaRPr>
                    </a:p>
                  </a:txBody>
                  <a:tcPr marL="9525" marR="9525" marT="9525" marB="0" anchor="ctr"/>
                </a:tc>
              </a:tr>
              <a:tr h="319000">
                <a:tc>
                  <a:txBody>
                    <a:bodyPr/>
                    <a:lstStyle/>
                    <a:p>
                      <a:pPr algn="l" fontAlgn="ctr"/>
                      <a:r>
                        <a:rPr lang="en-US" sz="1800" u="none" strike="noStrike" dirty="0">
                          <a:effectLst/>
                          <a:latin typeface="Calibri" panose="020F0502020204030204" pitchFamily="34" charset="0"/>
                        </a:rPr>
                        <a:t>Furfural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375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311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794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784</a:t>
                      </a:r>
                      <a:endParaRPr lang="en-US" sz="1800" b="0" i="0" u="none" strike="noStrike" dirty="0">
                        <a:solidFill>
                          <a:srgbClr val="333333"/>
                        </a:solidFill>
                        <a:effectLst/>
                        <a:latin typeface="Calibri" panose="020F0502020204030204" pitchFamily="34" charset="0"/>
                      </a:endParaRPr>
                    </a:p>
                  </a:txBody>
                  <a:tcPr marL="9525" marR="9525" marT="9525" marB="0" anchor="ctr"/>
                </a:tc>
              </a:tr>
            </a:tbl>
          </a:graphicData>
        </a:graphic>
      </p:graphicFrame>
    </p:spTree>
    <p:extLst>
      <p:ext uri="{BB962C8B-B14F-4D97-AF65-F5344CB8AC3E}">
        <p14:creationId xmlns:p14="http://schemas.microsoft.com/office/powerpoint/2010/main" val="29687296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98" y="457200"/>
            <a:ext cx="7772400" cy="762000"/>
          </a:xfrm>
        </p:spPr>
        <p:txBody>
          <a:bodyPr/>
          <a:lstStyle/>
          <a:p>
            <a:r>
              <a:rPr lang="en-US" dirty="0" smtClean="0"/>
              <a:t>Mash aeration – Aroma and Taste</a:t>
            </a: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764562025"/>
              </p:ext>
            </p:extLst>
          </p:nvPr>
        </p:nvGraphicFramePr>
        <p:xfrm>
          <a:off x="381000" y="1752600"/>
          <a:ext cx="8153397" cy="3962400"/>
        </p:xfrm>
        <a:graphic>
          <a:graphicData uri="http://schemas.openxmlformats.org/drawingml/2006/table">
            <a:tbl>
              <a:tblPr firstRow="1" firstCol="1" bandCol="1">
                <a:tableStyleId>{F5AB1C69-6EDB-4FF4-983F-18BD219EF322}</a:tableStyleId>
              </a:tblPr>
              <a:tblGrid>
                <a:gridCol w="1973981"/>
                <a:gridCol w="772427"/>
                <a:gridCol w="772427"/>
                <a:gridCol w="772427"/>
                <a:gridCol w="772427"/>
                <a:gridCol w="772427"/>
                <a:gridCol w="772427"/>
                <a:gridCol w="772427"/>
                <a:gridCol w="772427"/>
              </a:tblGrid>
              <a:tr h="358502">
                <a:tc>
                  <a:txBody>
                    <a:bodyPr/>
                    <a:lstStyle/>
                    <a:p>
                      <a:pPr algn="l" fontAlgn="ctr"/>
                      <a:r>
                        <a:rPr lang="en-US" sz="1800" u="none" strike="noStrike" dirty="0">
                          <a:effectLst/>
                          <a:latin typeface="Calibri" panose="020F0502020204030204" pitchFamily="34" charset="0"/>
                        </a:rPr>
                        <a:t>Treatment</a:t>
                      </a:r>
                      <a:endParaRPr lang="en-US" sz="1800" b="0" i="0" u="none" strike="noStrike" dirty="0">
                        <a:solidFill>
                          <a:srgbClr val="333333"/>
                        </a:solidFill>
                        <a:effectLst/>
                        <a:latin typeface="Calibri" panose="020F0502020204030204" pitchFamily="34" charset="0"/>
                      </a:endParaRPr>
                    </a:p>
                  </a:txBody>
                  <a:tcPr marL="9525" marR="9525" marT="9525" marB="0" anchor="ctr"/>
                </a:tc>
                <a:tc gridSpan="2">
                  <a:txBody>
                    <a:bodyPr/>
                    <a:lstStyle/>
                    <a:p>
                      <a:pPr algn="ctr" fontAlgn="ctr"/>
                      <a:r>
                        <a:rPr lang="en-US" sz="1800" u="none" strike="noStrike" dirty="0">
                          <a:effectLst/>
                          <a:latin typeface="Calibri" panose="020F0502020204030204" pitchFamily="34" charset="0"/>
                        </a:rPr>
                        <a:t>Sample 1</a:t>
                      </a:r>
                      <a:endParaRPr lang="en-US" sz="1800" b="0" i="0" u="none" strike="noStrike" dirty="0">
                        <a:solidFill>
                          <a:srgbClr val="333333"/>
                        </a:solidFill>
                        <a:effectLst/>
                        <a:latin typeface="Calibri" panose="020F0502020204030204" pitchFamily="34" charset="0"/>
                      </a:endParaRPr>
                    </a:p>
                  </a:txBody>
                  <a:tcPr marL="9525" marR="9525" marT="9525" marB="0" anchor="ct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Sample 2</a:t>
                      </a:r>
                      <a:endParaRPr lang="en-US" sz="1800" b="0" i="0" u="none" strike="noStrike" dirty="0">
                        <a:solidFill>
                          <a:srgbClr val="333333"/>
                        </a:solidFill>
                        <a:effectLst/>
                        <a:latin typeface="Calibri" panose="020F0502020204030204" pitchFamily="34" charset="0"/>
                      </a:endParaRPr>
                    </a:p>
                  </a:txBody>
                  <a:tcPr marL="9525" marR="9525" marT="9525" marB="0" anchor="ct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Sample 3</a:t>
                      </a:r>
                      <a:endParaRPr lang="en-US" sz="1800" b="0" i="0" u="none" strike="noStrike" dirty="0">
                        <a:solidFill>
                          <a:srgbClr val="333333"/>
                        </a:solidFill>
                        <a:effectLst/>
                        <a:latin typeface="Calibri" panose="020F0502020204030204" pitchFamily="34" charset="0"/>
                      </a:endParaRPr>
                    </a:p>
                  </a:txBody>
                  <a:tcPr marL="9525" marR="9525" marT="9525" marB="0" anchor="ct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Sample 4</a:t>
                      </a:r>
                      <a:endParaRPr lang="en-US" sz="1800" b="0" i="0" u="none" strike="noStrike" dirty="0">
                        <a:solidFill>
                          <a:srgbClr val="333333"/>
                        </a:solidFill>
                        <a:effectLst/>
                        <a:latin typeface="Calibri" panose="020F0502020204030204" pitchFamily="34" charset="0"/>
                      </a:endParaRPr>
                    </a:p>
                  </a:txBody>
                  <a:tcPr marL="9525" marR="9525" marT="9525" marB="0" anchor="ctr"/>
                </a:tc>
                <a:tc hMerge="1">
                  <a:txBody>
                    <a:bodyPr/>
                    <a:lstStyle/>
                    <a:p>
                      <a:endParaRPr lang="en-US"/>
                    </a:p>
                  </a:txBody>
                  <a:tcPr/>
                </a:tc>
              </a:tr>
              <a:tr h="358502">
                <a:tc>
                  <a:txBody>
                    <a:bodyPr/>
                    <a:lstStyle/>
                    <a:p>
                      <a:pPr algn="ctr" fontAlgn="ctr"/>
                      <a:r>
                        <a:rPr lang="en-US" sz="1800" b="1" u="none" strike="noStrike" dirty="0" smtClean="0">
                          <a:effectLst/>
                          <a:latin typeface="Calibri" panose="020F0502020204030204" pitchFamily="34" charset="0"/>
                        </a:rPr>
                        <a:t>N</a:t>
                      </a:r>
                      <a:r>
                        <a:rPr lang="en-US" sz="1800" b="1" u="none" strike="noStrike" baseline="-25000" dirty="0" smtClean="0">
                          <a:effectLst/>
                          <a:latin typeface="Calibri" panose="020F0502020204030204" pitchFamily="34" charset="0"/>
                        </a:rPr>
                        <a:t>2</a:t>
                      </a:r>
                      <a:r>
                        <a:rPr lang="en-US" sz="1800" b="1" u="none" strike="noStrike" dirty="0" smtClean="0">
                          <a:effectLst/>
                          <a:latin typeface="Calibri" panose="020F0502020204030204" pitchFamily="34" charset="0"/>
                        </a:rPr>
                        <a:t> </a:t>
                      </a:r>
                      <a:endParaRPr lang="en-US" sz="1800" b="1" i="0" u="none" strike="noStrike" dirty="0">
                        <a:solidFill>
                          <a:srgbClr val="333333"/>
                        </a:solidFill>
                        <a:effectLst/>
                        <a:latin typeface="Calibri" panose="020F0502020204030204" pitchFamily="34" charset="0"/>
                      </a:endParaRPr>
                    </a:p>
                  </a:txBody>
                  <a:tcPr marL="9525" marR="9525" marT="9525" marB="0" anchor="ctr">
                    <a:solidFill>
                      <a:schemeClr val="accent2">
                        <a:lumMod val="75000"/>
                      </a:schemeClr>
                    </a:solidFill>
                  </a:tcPr>
                </a:tc>
                <a:tc gridSpan="2">
                  <a:txBody>
                    <a:bodyPr/>
                    <a:lstStyle/>
                    <a:p>
                      <a:pPr algn="ctr" fontAlgn="ctr"/>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YES</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Ex 70ºC</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hMerge="1">
                  <a:txBody>
                    <a:bodyPr/>
                    <a:lstStyle/>
                    <a:p>
                      <a:endParaRPr lang="en-US"/>
                    </a:p>
                  </a:txBody>
                  <a:tcPr/>
                </a:tc>
              </a:tr>
              <a:tr h="358502">
                <a:tc>
                  <a:txBody>
                    <a:bodyPr/>
                    <a:lstStyle/>
                    <a:p>
                      <a:pPr algn="ctr" fontAlgn="ctr"/>
                      <a:r>
                        <a:rPr lang="en-US" sz="1800" b="1" u="none" strike="noStrike" dirty="0" smtClean="0">
                          <a:effectLst/>
                          <a:latin typeface="Calibri" panose="020F0502020204030204" pitchFamily="34" charset="0"/>
                        </a:rPr>
                        <a:t>Air</a:t>
                      </a:r>
                      <a:r>
                        <a:rPr lang="en-US" sz="1800" b="1" u="none" strike="noStrike" baseline="0" dirty="0" smtClean="0">
                          <a:effectLst/>
                          <a:latin typeface="Calibri" panose="020F0502020204030204" pitchFamily="34" charset="0"/>
                        </a:rPr>
                        <a:t> -</a:t>
                      </a:r>
                      <a:r>
                        <a:rPr lang="en-US" sz="1800" b="1" u="none" strike="noStrike" dirty="0" smtClean="0">
                          <a:effectLst/>
                          <a:latin typeface="Calibri" panose="020F0502020204030204" pitchFamily="34" charset="0"/>
                        </a:rPr>
                        <a:t> O</a:t>
                      </a:r>
                      <a:r>
                        <a:rPr lang="en-US" sz="1800" b="1" u="none" strike="noStrike" baseline="-25000" dirty="0" smtClean="0">
                          <a:effectLst/>
                          <a:latin typeface="Calibri" panose="020F0502020204030204" pitchFamily="34" charset="0"/>
                        </a:rPr>
                        <a:t>2</a:t>
                      </a:r>
                      <a:r>
                        <a:rPr lang="en-US" sz="1800" b="1" u="none" strike="noStrike" dirty="0" smtClean="0">
                          <a:effectLst/>
                          <a:latin typeface="Calibri" panose="020F0502020204030204" pitchFamily="34" charset="0"/>
                        </a:rPr>
                        <a:t> </a:t>
                      </a:r>
                      <a:endParaRPr lang="en-US" sz="1800" b="1" i="0" u="none" strike="noStrike" dirty="0">
                        <a:solidFill>
                          <a:srgbClr val="333333"/>
                        </a:solidFill>
                        <a:effectLst/>
                        <a:latin typeface="Calibri" panose="020F0502020204030204" pitchFamily="34" charset="0"/>
                      </a:endParaRPr>
                    </a:p>
                  </a:txBody>
                  <a:tcPr marL="9525" marR="9525" marT="9525" marB="0" anchor="ctr">
                    <a:solidFill>
                      <a:schemeClr val="accent2">
                        <a:lumMod val="75000"/>
                      </a:schemeClr>
                    </a:solidFill>
                  </a:tcPr>
                </a:tc>
                <a:tc gridSpan="2">
                  <a:txBody>
                    <a:bodyPr/>
                    <a:lstStyle/>
                    <a:p>
                      <a:pPr algn="ctr" fontAlgn="ctr"/>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YES</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Only 70ºC</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C000"/>
                    </a:solidFill>
                  </a:tcPr>
                </a:tc>
                <a:tc hMerge="1">
                  <a:txBody>
                    <a:bodyPr/>
                    <a:lstStyle/>
                    <a:p>
                      <a:endParaRPr lang="en-US"/>
                    </a:p>
                  </a:txBody>
                  <a:tcPr/>
                </a:tc>
              </a:tr>
              <a:tr h="320766">
                <a:tc>
                  <a:txBody>
                    <a:bodyPr/>
                    <a:lstStyle/>
                    <a:p>
                      <a:pPr algn="l" fontAlgn="ctr"/>
                      <a:r>
                        <a:rPr lang="en-US" sz="1800" b="0" u="none" strike="noStrike" dirty="0" smtClean="0">
                          <a:effectLst/>
                          <a:latin typeface="Calibri" panose="020F0502020204030204" pitchFamily="34" charset="0"/>
                        </a:rPr>
                        <a:t>Aromatics (ppb)</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Fresh</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Aged</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Fresh</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Aged</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Fresh</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Aged</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Fresh</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Aged</a:t>
                      </a:r>
                      <a:endParaRPr lang="en-US" sz="1800" b="0" i="0" u="none" strike="noStrike" dirty="0">
                        <a:solidFill>
                          <a:srgbClr val="333333"/>
                        </a:solidFill>
                        <a:effectLst/>
                        <a:latin typeface="Calibri" panose="020F0502020204030204" pitchFamily="34" charset="0"/>
                      </a:endParaRPr>
                    </a:p>
                  </a:txBody>
                  <a:tcPr marL="9525" marR="9525" marT="9525" marB="0" anchor="ctr"/>
                </a:tc>
              </a:tr>
              <a:tr h="320766">
                <a:tc>
                  <a:txBody>
                    <a:bodyPr/>
                    <a:lstStyle/>
                    <a:p>
                      <a:pPr algn="l" fontAlgn="ctr"/>
                      <a:r>
                        <a:rPr lang="en-US" sz="1800" b="0" u="none" strike="noStrike" dirty="0" smtClean="0">
                          <a:effectLst/>
                          <a:latin typeface="Calibri" panose="020F0502020204030204" pitchFamily="34" charset="0"/>
                        </a:rPr>
                        <a:t>  3-Methylbutanal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13.1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19.1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13.8</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21.9</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14.3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25.5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17.5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25.3</a:t>
                      </a:r>
                      <a:endParaRPr lang="en-US" sz="1800" b="0" i="0" u="none" strike="noStrike" dirty="0">
                        <a:solidFill>
                          <a:srgbClr val="333333"/>
                        </a:solidFill>
                        <a:effectLst/>
                        <a:latin typeface="Calibri" panose="020F0502020204030204" pitchFamily="34" charset="0"/>
                      </a:endParaRPr>
                    </a:p>
                  </a:txBody>
                  <a:tcPr marL="9525" marR="9525" marT="9525" marB="0" anchor="ctr"/>
                </a:tc>
              </a:tr>
              <a:tr h="320766">
                <a:tc>
                  <a:txBody>
                    <a:bodyPr/>
                    <a:lstStyle/>
                    <a:p>
                      <a:pPr algn="l" fontAlgn="ctr"/>
                      <a:r>
                        <a:rPr lang="en-US" sz="1800" b="0" u="none" strike="noStrike" dirty="0" smtClean="0">
                          <a:effectLst/>
                          <a:latin typeface="Calibri" panose="020F0502020204030204" pitchFamily="34" charset="0"/>
                        </a:rPr>
                        <a:t>  2-Methylbutanal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9.4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14.6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11.9</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12.2</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18.3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15.0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14.3</a:t>
                      </a:r>
                      <a:endParaRPr lang="en-US" sz="1800" b="0" i="0" u="none" strike="noStrike" dirty="0">
                        <a:solidFill>
                          <a:srgbClr val="333333"/>
                        </a:solidFill>
                        <a:effectLst/>
                        <a:latin typeface="Calibri" panose="020F0502020204030204" pitchFamily="34" charset="0"/>
                      </a:endParaRPr>
                    </a:p>
                  </a:txBody>
                  <a:tcPr marL="9525" marR="9525" marT="9525" marB="0" anchor="ctr"/>
                </a:tc>
              </a:tr>
              <a:tr h="320766">
                <a:tc>
                  <a:txBody>
                    <a:bodyPr/>
                    <a:lstStyle/>
                    <a:p>
                      <a:pPr algn="l" fontAlgn="ctr"/>
                      <a:r>
                        <a:rPr lang="en-US" sz="1800" b="0" u="none" strike="noStrike" dirty="0" smtClean="0">
                          <a:effectLst/>
                          <a:latin typeface="Calibri" panose="020F0502020204030204" pitchFamily="34" charset="0"/>
                        </a:rPr>
                        <a:t>  Benzaldehyde</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0.8</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0.8</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0.9</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0.9</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0.9</a:t>
                      </a:r>
                      <a:endParaRPr lang="en-US" sz="1800" b="0" i="0" u="none" strike="noStrike" dirty="0">
                        <a:solidFill>
                          <a:srgbClr val="333333"/>
                        </a:solidFill>
                        <a:effectLst/>
                        <a:latin typeface="Calibri" panose="020F0502020204030204" pitchFamily="34" charset="0"/>
                      </a:endParaRPr>
                    </a:p>
                  </a:txBody>
                  <a:tcPr marL="9525" marR="9525" marT="9525" marB="0" anchor="ctr"/>
                </a:tc>
              </a:tr>
              <a:tr h="320766">
                <a:tc>
                  <a:txBody>
                    <a:bodyPr/>
                    <a:lstStyle/>
                    <a:p>
                      <a:pPr algn="l" fontAlgn="ctr"/>
                      <a:r>
                        <a:rPr lang="en-US" sz="1800" b="0" u="none" strike="noStrike" dirty="0" smtClean="0">
                          <a:effectLst/>
                          <a:latin typeface="Calibri" panose="020F0502020204030204" pitchFamily="34" charset="0"/>
                        </a:rPr>
                        <a:t>  2-Phenylacetaldeh.</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20.4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30.4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18.5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23.8</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26.9</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39.1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23.2</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45.7</a:t>
                      </a:r>
                      <a:endParaRPr lang="en-US" sz="1800" b="0" i="0" u="none" strike="noStrike" dirty="0">
                        <a:solidFill>
                          <a:srgbClr val="333333"/>
                        </a:solidFill>
                        <a:effectLst/>
                        <a:latin typeface="Calibri" panose="020F0502020204030204" pitchFamily="34" charset="0"/>
                      </a:endParaRPr>
                    </a:p>
                  </a:txBody>
                  <a:tcPr marL="9525" marR="9525" marT="9525" marB="0" anchor="ctr"/>
                </a:tc>
              </a:tr>
              <a:tr h="320766">
                <a:tc>
                  <a:txBody>
                    <a:bodyPr/>
                    <a:lstStyle/>
                    <a:p>
                      <a:pPr algn="l" fontAlgn="ctr"/>
                      <a:r>
                        <a:rPr lang="en-US" sz="1800" b="0" u="none" strike="noStrike" dirty="0" smtClean="0">
                          <a:effectLst/>
                          <a:latin typeface="Calibri" panose="020F0502020204030204" pitchFamily="34" charset="0"/>
                        </a:rPr>
                        <a:t>  g-Nonalactone</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16.0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22.3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18.1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22.6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28.7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14.4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21.8</a:t>
                      </a:r>
                      <a:endParaRPr lang="en-US" sz="1800" b="0" i="0" u="none" strike="noStrike" dirty="0">
                        <a:solidFill>
                          <a:srgbClr val="333333"/>
                        </a:solidFill>
                        <a:effectLst/>
                        <a:latin typeface="Calibri" panose="020F0502020204030204" pitchFamily="34" charset="0"/>
                      </a:endParaRPr>
                    </a:p>
                  </a:txBody>
                  <a:tcPr marL="9525" marR="9525" marT="9525" marB="0" anchor="ctr"/>
                </a:tc>
              </a:tr>
              <a:tr h="320766">
                <a:tc>
                  <a:txBody>
                    <a:bodyPr/>
                    <a:lstStyle/>
                    <a:p>
                      <a:pPr algn="l" fontAlgn="ctr"/>
                      <a:r>
                        <a:rPr lang="en-US" sz="1800" b="0" u="none" strike="noStrike" dirty="0" smtClean="0">
                          <a:effectLst/>
                          <a:latin typeface="Calibri" panose="020F0502020204030204" pitchFamily="34" charset="0"/>
                        </a:rPr>
                        <a:t>  Furfural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8.4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87.4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7.9</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69.1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8.8</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110.4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8.3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109.6</a:t>
                      </a:r>
                      <a:endParaRPr lang="en-US" sz="1800" b="0" i="0" u="none" strike="noStrike" dirty="0">
                        <a:solidFill>
                          <a:srgbClr val="333333"/>
                        </a:solidFill>
                        <a:effectLst/>
                        <a:latin typeface="Calibri" panose="020F0502020204030204" pitchFamily="34" charset="0"/>
                      </a:endParaRPr>
                    </a:p>
                  </a:txBody>
                  <a:tcPr marL="9525" marR="9525" marT="9525" marB="0" anchor="ctr"/>
                </a:tc>
              </a:tr>
              <a:tr h="320766">
                <a:tc>
                  <a:txBody>
                    <a:bodyPr/>
                    <a:lstStyle/>
                    <a:p>
                      <a:pPr algn="l" fontAlgn="ctr"/>
                      <a:r>
                        <a:rPr lang="en-US" sz="1800" b="0" u="none" strike="noStrike" dirty="0" smtClean="0">
                          <a:effectLst/>
                          <a:latin typeface="Calibri" panose="020F0502020204030204" pitchFamily="34" charset="0"/>
                        </a:rPr>
                        <a:t>DLG </a:t>
                      </a:r>
                      <a:r>
                        <a:rPr lang="en-US" sz="1800" b="0" u="none" strike="noStrike" dirty="0">
                          <a:effectLst/>
                          <a:latin typeface="Calibri" panose="020F0502020204030204" pitchFamily="34" charset="0"/>
                        </a:rPr>
                        <a:t>Test</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a:solidFill>
                            <a:srgbClr val="7030A0"/>
                          </a:solidFill>
                          <a:effectLst/>
                          <a:latin typeface="Calibri" panose="020F0502020204030204" pitchFamily="34" charset="0"/>
                        </a:rPr>
                        <a:t>4.1</a:t>
                      </a:r>
                      <a:endParaRPr lang="en-US" sz="1800" b="1" i="0" u="none" strike="noStrike" dirty="0">
                        <a:solidFill>
                          <a:srgbClr val="7030A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rgbClr val="7030A0"/>
                          </a:solidFill>
                          <a:effectLst/>
                          <a:latin typeface="Calibri" panose="020F0502020204030204" pitchFamily="34" charset="0"/>
                        </a:rPr>
                        <a:t>3.1</a:t>
                      </a:r>
                      <a:endParaRPr lang="en-US" sz="1800" b="1" i="0" u="none" strike="noStrike" dirty="0">
                        <a:solidFill>
                          <a:srgbClr val="7030A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rgbClr val="7030A0"/>
                          </a:solidFill>
                          <a:effectLst/>
                          <a:latin typeface="Calibri" panose="020F0502020204030204" pitchFamily="34" charset="0"/>
                        </a:rPr>
                        <a:t>4.2</a:t>
                      </a:r>
                      <a:endParaRPr lang="en-US" sz="1800" b="1" i="0" u="none" strike="noStrike" dirty="0">
                        <a:solidFill>
                          <a:srgbClr val="7030A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rgbClr val="7030A0"/>
                          </a:solidFill>
                          <a:effectLst/>
                          <a:latin typeface="Calibri" panose="020F0502020204030204" pitchFamily="34" charset="0"/>
                        </a:rPr>
                        <a:t>3.6</a:t>
                      </a:r>
                      <a:endParaRPr lang="en-US" sz="1800" b="1" i="0" u="none" strike="noStrike" dirty="0">
                        <a:solidFill>
                          <a:srgbClr val="7030A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rgbClr val="7030A0"/>
                          </a:solidFill>
                          <a:effectLst/>
                          <a:latin typeface="Calibri" panose="020F0502020204030204" pitchFamily="34" charset="0"/>
                        </a:rPr>
                        <a:t>3.6</a:t>
                      </a:r>
                      <a:endParaRPr lang="en-US" sz="1800" b="1" i="0" u="none" strike="noStrike" dirty="0">
                        <a:solidFill>
                          <a:srgbClr val="7030A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rgbClr val="7030A0"/>
                          </a:solidFill>
                          <a:effectLst/>
                          <a:latin typeface="Calibri" panose="020F0502020204030204" pitchFamily="34" charset="0"/>
                        </a:rPr>
                        <a:t>2.9</a:t>
                      </a:r>
                      <a:endParaRPr lang="en-US" sz="1800" b="1" i="0" u="none" strike="noStrike" dirty="0">
                        <a:solidFill>
                          <a:srgbClr val="7030A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rgbClr val="7030A0"/>
                          </a:solidFill>
                          <a:effectLst/>
                          <a:latin typeface="Calibri" panose="020F0502020204030204" pitchFamily="34" charset="0"/>
                        </a:rPr>
                        <a:t>3.8</a:t>
                      </a:r>
                      <a:endParaRPr lang="en-US" sz="1800" b="1" i="0" u="none" strike="noStrike" dirty="0">
                        <a:solidFill>
                          <a:srgbClr val="7030A0"/>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rgbClr val="7030A0"/>
                          </a:solidFill>
                          <a:effectLst/>
                          <a:latin typeface="Calibri" panose="020F0502020204030204" pitchFamily="34" charset="0"/>
                        </a:rPr>
                        <a:t>3.0</a:t>
                      </a:r>
                      <a:endParaRPr lang="en-US" sz="1800" b="1" i="0" u="none" strike="noStrike" dirty="0">
                        <a:solidFill>
                          <a:srgbClr val="7030A0"/>
                        </a:solidFill>
                        <a:effectLst/>
                        <a:latin typeface="Calibri" panose="020F0502020204030204" pitchFamily="34" charset="0"/>
                      </a:endParaRPr>
                    </a:p>
                  </a:txBody>
                  <a:tcPr marL="9525" marR="9525" marT="9525" marB="0" anchor="ctr">
                    <a:solidFill>
                      <a:srgbClr val="FFFF00"/>
                    </a:solidFill>
                  </a:tcPr>
                </a:tc>
              </a:tr>
              <a:tr h="320766">
                <a:tc>
                  <a:txBody>
                    <a:bodyPr/>
                    <a:lstStyle/>
                    <a:p>
                      <a:pPr algn="l" fontAlgn="ctr"/>
                      <a:r>
                        <a:rPr lang="en-US" sz="1800" b="0" u="none" strike="noStrike" dirty="0">
                          <a:effectLst/>
                          <a:latin typeface="Calibri" panose="020F0502020204030204" pitchFamily="34" charset="0"/>
                        </a:rPr>
                        <a:t>Aging Test</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a:solidFill>
                            <a:schemeClr val="accent5">
                              <a:lumMod val="75000"/>
                            </a:schemeClr>
                          </a:solidFill>
                          <a:effectLst/>
                          <a:latin typeface="Calibri" panose="020F0502020204030204" pitchFamily="34" charset="0"/>
                        </a:rPr>
                        <a:t>1.0</a:t>
                      </a:r>
                      <a:endParaRPr lang="en-US" sz="1800" b="1" i="0" u="none" strike="noStrike" dirty="0">
                        <a:solidFill>
                          <a:schemeClr val="accent5">
                            <a:lumMod val="75000"/>
                          </a:schemeClr>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chemeClr val="accent5">
                              <a:lumMod val="75000"/>
                            </a:schemeClr>
                          </a:solidFill>
                          <a:effectLst/>
                          <a:latin typeface="Calibri" panose="020F0502020204030204" pitchFamily="34" charset="0"/>
                        </a:rPr>
                        <a:t>2.1</a:t>
                      </a:r>
                      <a:endParaRPr lang="en-US" sz="1800" b="1" i="0" u="none" strike="noStrike" dirty="0">
                        <a:solidFill>
                          <a:schemeClr val="accent5">
                            <a:lumMod val="75000"/>
                          </a:schemeClr>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chemeClr val="accent5">
                              <a:lumMod val="75000"/>
                            </a:schemeClr>
                          </a:solidFill>
                          <a:effectLst/>
                          <a:latin typeface="Calibri" panose="020F0502020204030204" pitchFamily="34" charset="0"/>
                        </a:rPr>
                        <a:t>1.0</a:t>
                      </a:r>
                      <a:endParaRPr lang="en-US" sz="1800" b="1" i="0" u="none" strike="noStrike" dirty="0">
                        <a:solidFill>
                          <a:schemeClr val="accent5">
                            <a:lumMod val="75000"/>
                          </a:schemeClr>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chemeClr val="accent5">
                              <a:lumMod val="75000"/>
                            </a:schemeClr>
                          </a:solidFill>
                          <a:effectLst/>
                          <a:latin typeface="Calibri" panose="020F0502020204030204" pitchFamily="34" charset="0"/>
                        </a:rPr>
                        <a:t>1.6</a:t>
                      </a:r>
                      <a:endParaRPr lang="en-US" sz="1800" b="1" i="0" u="none" strike="noStrike" dirty="0">
                        <a:solidFill>
                          <a:schemeClr val="accent5">
                            <a:lumMod val="75000"/>
                          </a:schemeClr>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chemeClr val="accent5">
                              <a:lumMod val="75000"/>
                            </a:schemeClr>
                          </a:solidFill>
                          <a:effectLst/>
                          <a:latin typeface="Calibri" panose="020F0502020204030204" pitchFamily="34" charset="0"/>
                        </a:rPr>
                        <a:t>1.3</a:t>
                      </a:r>
                      <a:endParaRPr lang="en-US" sz="1800" b="1" i="0" u="none" strike="noStrike" dirty="0">
                        <a:solidFill>
                          <a:schemeClr val="accent5">
                            <a:lumMod val="75000"/>
                          </a:schemeClr>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chemeClr val="accent5">
                              <a:lumMod val="75000"/>
                            </a:schemeClr>
                          </a:solidFill>
                          <a:effectLst/>
                          <a:latin typeface="Calibri" panose="020F0502020204030204" pitchFamily="34" charset="0"/>
                        </a:rPr>
                        <a:t>2.5</a:t>
                      </a:r>
                      <a:endParaRPr lang="en-US" sz="1800" b="1" i="0" u="none" strike="noStrike" dirty="0">
                        <a:solidFill>
                          <a:schemeClr val="accent5">
                            <a:lumMod val="75000"/>
                          </a:schemeClr>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chemeClr val="accent5">
                              <a:lumMod val="75000"/>
                            </a:schemeClr>
                          </a:solidFill>
                          <a:effectLst/>
                          <a:latin typeface="Calibri" panose="020F0502020204030204" pitchFamily="34" charset="0"/>
                        </a:rPr>
                        <a:t>1.0</a:t>
                      </a:r>
                      <a:endParaRPr lang="en-US" sz="1800" b="1" i="0" u="none" strike="noStrike" dirty="0">
                        <a:solidFill>
                          <a:schemeClr val="accent5">
                            <a:lumMod val="75000"/>
                          </a:schemeClr>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solidFill>
                            <a:schemeClr val="accent5">
                              <a:lumMod val="75000"/>
                            </a:schemeClr>
                          </a:solidFill>
                          <a:effectLst/>
                          <a:latin typeface="Calibri" panose="020F0502020204030204" pitchFamily="34" charset="0"/>
                        </a:rPr>
                        <a:t>2.6</a:t>
                      </a:r>
                      <a:endParaRPr lang="en-US" sz="1800" b="1" i="0" u="none" strike="noStrike" dirty="0">
                        <a:solidFill>
                          <a:schemeClr val="accent5">
                            <a:lumMod val="75000"/>
                          </a:schemeClr>
                        </a:solidFill>
                        <a:effectLst/>
                        <a:latin typeface="Calibri" panose="020F0502020204030204" pitchFamily="34" charset="0"/>
                      </a:endParaRPr>
                    </a:p>
                  </a:txBody>
                  <a:tcPr marL="9525" marR="9525" marT="9525" marB="0" anchor="ctr">
                    <a:solidFill>
                      <a:srgbClr val="FFFF00"/>
                    </a:solidFill>
                  </a:tcPr>
                </a:tc>
              </a:tr>
            </a:tbl>
          </a:graphicData>
        </a:graphic>
      </p:graphicFrame>
      <p:sp>
        <p:nvSpPr>
          <p:cNvPr id="2" name="Date Placeholder 1"/>
          <p:cNvSpPr>
            <a:spLocks noGrp="1"/>
          </p:cNvSpPr>
          <p:nvPr>
            <p:ph type="dt" sz="half" idx="10"/>
          </p:nvPr>
        </p:nvSpPr>
        <p:spPr/>
        <p:txBody>
          <a:bodyPr/>
          <a:lstStyle/>
          <a:p>
            <a:fld id="{54075A27-2A16-46E0-A2C5-61BEC7132CD8}"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26</a:t>
            </a:fld>
            <a:endParaRPr lang="en-US" dirty="0"/>
          </a:p>
        </p:txBody>
      </p:sp>
      <p:sp>
        <p:nvSpPr>
          <p:cNvPr id="7" name="Rectangle 6"/>
          <p:cNvSpPr/>
          <p:nvPr/>
        </p:nvSpPr>
        <p:spPr>
          <a:xfrm>
            <a:off x="324779" y="6123543"/>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spTree>
    <p:extLst>
      <p:ext uri="{BB962C8B-B14F-4D97-AF65-F5344CB8AC3E}">
        <p14:creationId xmlns:p14="http://schemas.microsoft.com/office/powerpoint/2010/main" val="2069661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98" y="457200"/>
            <a:ext cx="7772400" cy="762000"/>
          </a:xfrm>
        </p:spPr>
        <p:txBody>
          <a:bodyPr/>
          <a:lstStyle/>
          <a:p>
            <a:r>
              <a:rPr lang="en-US" dirty="0" smtClean="0"/>
              <a:t>Mash aeration – Beer analysis</a:t>
            </a:r>
            <a:endParaRPr lang="en-US" dirty="0"/>
          </a:p>
        </p:txBody>
      </p:sp>
      <p:graphicFrame>
        <p:nvGraphicFramePr>
          <p:cNvPr id="10" name="Table 9"/>
          <p:cNvGraphicFramePr>
            <a:graphicFrameLocks noGrp="1"/>
          </p:cNvGraphicFramePr>
          <p:nvPr>
            <p:extLst>
              <p:ext uri="{D42A27DB-BD31-4B8C-83A1-F6EECF244321}">
                <p14:modId xmlns:p14="http://schemas.microsoft.com/office/powerpoint/2010/main" val="3886607766"/>
              </p:ext>
            </p:extLst>
          </p:nvPr>
        </p:nvGraphicFramePr>
        <p:xfrm>
          <a:off x="571500" y="1524007"/>
          <a:ext cx="7772397" cy="4114792"/>
        </p:xfrm>
        <a:graphic>
          <a:graphicData uri="http://schemas.openxmlformats.org/drawingml/2006/table">
            <a:tbl>
              <a:tblPr firstRow="1" firstCol="1" bandRow="1">
                <a:tableStyleId>{F5AB1C69-6EDB-4FF4-983F-18BD219EF322}</a:tableStyleId>
              </a:tblPr>
              <a:tblGrid>
                <a:gridCol w="2888997"/>
                <a:gridCol w="1220850"/>
                <a:gridCol w="1220850"/>
                <a:gridCol w="1220850"/>
                <a:gridCol w="1220850"/>
              </a:tblGrid>
              <a:tr h="374072">
                <a:tc>
                  <a:txBody>
                    <a:bodyPr/>
                    <a:lstStyle/>
                    <a:p>
                      <a:pPr algn="l" fontAlgn="ctr"/>
                      <a:r>
                        <a:rPr lang="en-US" sz="1600" u="none" strike="noStrike" dirty="0">
                          <a:effectLst/>
                        </a:rPr>
                        <a:t>Treatment</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Sample 1</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Sample 2</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Sample 3</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Sample 4</a:t>
                      </a:r>
                      <a:endParaRPr lang="en-US" sz="1600" b="0" i="0" u="none" strike="noStrike" dirty="0">
                        <a:solidFill>
                          <a:srgbClr val="333333"/>
                        </a:solidFill>
                        <a:effectLst/>
                        <a:latin typeface="Calibri" panose="020F0502020204030204" pitchFamily="34" charset="0"/>
                      </a:endParaRPr>
                    </a:p>
                  </a:txBody>
                  <a:tcPr marL="9525" marR="9525" marT="9525" marB="0" anchor="ctr"/>
                </a:tc>
              </a:tr>
              <a:tr h="374072">
                <a:tc>
                  <a:txBody>
                    <a:bodyPr/>
                    <a:lstStyle/>
                    <a:p>
                      <a:pPr algn="ctr" fontAlgn="ctr"/>
                      <a:r>
                        <a:rPr lang="en-US" sz="1800" u="none" strike="noStrike" dirty="0" smtClean="0">
                          <a:effectLst/>
                        </a:rPr>
                        <a:t>	N</a:t>
                      </a:r>
                      <a:r>
                        <a:rPr lang="en-US" sz="1800" u="none" strike="noStrike" baseline="-25000" dirty="0" smtClean="0">
                          <a:effectLst/>
                        </a:rPr>
                        <a:t>2</a:t>
                      </a:r>
                      <a:r>
                        <a:rPr lang="en-US" sz="1800" u="none" strike="noStrike" dirty="0" smtClean="0">
                          <a:effectLst/>
                        </a:rPr>
                        <a:t> </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lumMod val="75000"/>
                      </a:schemeClr>
                    </a:solidFill>
                  </a:tcPr>
                </a:tc>
                <a:tc>
                  <a:txBody>
                    <a:bodyPr/>
                    <a:lstStyle/>
                    <a:p>
                      <a:pPr algn="ctr" fontAlgn="ctr"/>
                      <a:r>
                        <a:rPr lang="en-US" sz="1600" u="none" strike="noStrike" dirty="0">
                          <a:solidFill>
                            <a:schemeClr val="tx1"/>
                          </a:solidFill>
                          <a:effectLst/>
                        </a:rPr>
                        <a:t>NO</a:t>
                      </a:r>
                      <a:endParaRPr lang="en-US" sz="1600" b="0" i="0" u="none" strike="noStrike" dirty="0">
                        <a:solidFill>
                          <a:schemeClr val="tx1"/>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600" u="none" strike="noStrike" dirty="0">
                          <a:solidFill>
                            <a:schemeClr val="tx1"/>
                          </a:solidFill>
                          <a:effectLst/>
                        </a:rPr>
                        <a:t>YES</a:t>
                      </a:r>
                      <a:endParaRPr lang="en-US" sz="1600" b="0" i="0" u="none" strike="noStrike" dirty="0">
                        <a:solidFill>
                          <a:schemeClr val="tx1"/>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600" u="none" strike="noStrike" dirty="0">
                          <a:solidFill>
                            <a:schemeClr val="tx1"/>
                          </a:solidFill>
                          <a:effectLst/>
                        </a:rPr>
                        <a:t>NO</a:t>
                      </a:r>
                      <a:endParaRPr lang="en-US" sz="1600" b="0" i="0" u="none" strike="noStrike" dirty="0">
                        <a:solidFill>
                          <a:schemeClr val="tx1"/>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600" u="none" strike="noStrike" dirty="0">
                          <a:solidFill>
                            <a:schemeClr val="tx1"/>
                          </a:solidFill>
                          <a:effectLst/>
                        </a:rPr>
                        <a:t>Ex 70ºC</a:t>
                      </a:r>
                      <a:endParaRPr lang="en-US" sz="1600" b="0" i="0" u="none" strike="noStrike" dirty="0">
                        <a:solidFill>
                          <a:schemeClr val="tx1"/>
                        </a:solidFill>
                        <a:effectLst/>
                        <a:latin typeface="Calibri" panose="020F0502020204030204" pitchFamily="34" charset="0"/>
                      </a:endParaRPr>
                    </a:p>
                  </a:txBody>
                  <a:tcPr marL="9525" marR="9525" marT="9525" marB="0" anchor="ctr">
                    <a:solidFill>
                      <a:srgbClr val="FFC000"/>
                    </a:solidFill>
                  </a:tcPr>
                </a:tc>
              </a:tr>
              <a:tr h="374072">
                <a:tc>
                  <a:txBody>
                    <a:bodyPr/>
                    <a:lstStyle/>
                    <a:p>
                      <a:pPr algn="ctr" fontAlgn="ctr"/>
                      <a:r>
                        <a:rPr lang="en-US" sz="1800" u="none" strike="noStrike" dirty="0" smtClean="0">
                          <a:effectLst/>
                        </a:rPr>
                        <a:t>	Air - O</a:t>
                      </a:r>
                      <a:r>
                        <a:rPr lang="en-US" sz="1800" u="none" strike="noStrike" baseline="-25000" dirty="0" smtClean="0">
                          <a:effectLst/>
                        </a:rPr>
                        <a:t>2</a:t>
                      </a:r>
                      <a:r>
                        <a:rPr lang="en-US" sz="1800" u="none" strike="noStrike" dirty="0" smtClean="0">
                          <a:effectLst/>
                        </a:rPr>
                        <a:t> </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lumMod val="75000"/>
                      </a:schemeClr>
                    </a:solidFill>
                  </a:tcPr>
                </a:tc>
                <a:tc>
                  <a:txBody>
                    <a:bodyPr/>
                    <a:lstStyle/>
                    <a:p>
                      <a:pPr algn="ctr" fontAlgn="ctr"/>
                      <a:r>
                        <a:rPr lang="en-US" sz="1600" u="none" strike="noStrike" dirty="0">
                          <a:solidFill>
                            <a:schemeClr val="tx1"/>
                          </a:solidFill>
                          <a:effectLst/>
                        </a:rPr>
                        <a:t>NO</a:t>
                      </a:r>
                      <a:endParaRPr lang="en-US" sz="1600" b="0" i="0" u="none" strike="noStrike" dirty="0">
                        <a:solidFill>
                          <a:schemeClr val="tx1"/>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600" u="none" strike="noStrike" dirty="0">
                          <a:solidFill>
                            <a:schemeClr val="tx1"/>
                          </a:solidFill>
                          <a:effectLst/>
                        </a:rPr>
                        <a:t>NO</a:t>
                      </a:r>
                      <a:endParaRPr lang="en-US" sz="1600" b="0" i="0" u="none" strike="noStrike" dirty="0">
                        <a:solidFill>
                          <a:schemeClr val="tx1"/>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600" u="none" strike="noStrike" dirty="0">
                          <a:solidFill>
                            <a:schemeClr val="tx1"/>
                          </a:solidFill>
                          <a:effectLst/>
                        </a:rPr>
                        <a:t>YES</a:t>
                      </a:r>
                      <a:endParaRPr lang="en-US" sz="1600" b="0" i="0" u="none" strike="noStrike" dirty="0">
                        <a:solidFill>
                          <a:schemeClr val="tx1"/>
                        </a:solidFill>
                        <a:effectLst/>
                        <a:latin typeface="Calibri" panose="020F0502020204030204" pitchFamily="34" charset="0"/>
                      </a:endParaRPr>
                    </a:p>
                  </a:txBody>
                  <a:tcPr marL="9525" marR="9525" marT="9525" marB="0" anchor="ctr">
                    <a:solidFill>
                      <a:srgbClr val="FFC000"/>
                    </a:solidFill>
                  </a:tcPr>
                </a:tc>
                <a:tc>
                  <a:txBody>
                    <a:bodyPr/>
                    <a:lstStyle/>
                    <a:p>
                      <a:pPr algn="ctr" fontAlgn="ctr"/>
                      <a:r>
                        <a:rPr lang="en-US" sz="1600" u="none" strike="noStrike" dirty="0">
                          <a:solidFill>
                            <a:schemeClr val="tx1"/>
                          </a:solidFill>
                          <a:effectLst/>
                        </a:rPr>
                        <a:t>Only 70ºC</a:t>
                      </a:r>
                      <a:endParaRPr lang="en-US" sz="1600" b="0" i="0" u="none" strike="noStrike" dirty="0">
                        <a:solidFill>
                          <a:schemeClr val="tx1"/>
                        </a:solidFill>
                        <a:effectLst/>
                        <a:latin typeface="Calibri" panose="020F0502020204030204" pitchFamily="34" charset="0"/>
                      </a:endParaRPr>
                    </a:p>
                  </a:txBody>
                  <a:tcPr marL="9525" marR="9525" marT="9525" marB="0" anchor="ctr">
                    <a:solidFill>
                      <a:srgbClr val="FFC000"/>
                    </a:solidFill>
                  </a:tcPr>
                </a:tc>
              </a:tr>
              <a:tr h="374072">
                <a:tc>
                  <a:txBody>
                    <a:bodyPr/>
                    <a:lstStyle/>
                    <a:p>
                      <a:pPr algn="l" fontAlgn="ctr"/>
                      <a:r>
                        <a:rPr lang="en-US" sz="1600" u="none" strike="noStrike" dirty="0">
                          <a:effectLst/>
                        </a:rPr>
                        <a:t>Attenuation %</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81.8</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83.7</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83.0</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82.7</a:t>
                      </a:r>
                      <a:endParaRPr lang="en-US" sz="1600" b="0" i="0" u="none" strike="noStrike" dirty="0">
                        <a:solidFill>
                          <a:srgbClr val="333333"/>
                        </a:solidFill>
                        <a:effectLst/>
                        <a:latin typeface="Calibri" panose="020F0502020204030204" pitchFamily="34" charset="0"/>
                      </a:endParaRPr>
                    </a:p>
                  </a:txBody>
                  <a:tcPr marL="9525" marR="9525" marT="9525" marB="0" anchor="ctr"/>
                </a:tc>
              </a:tr>
              <a:tr h="374072">
                <a:tc>
                  <a:txBody>
                    <a:bodyPr/>
                    <a:lstStyle/>
                    <a:p>
                      <a:pPr algn="l" fontAlgn="ctr"/>
                      <a:r>
                        <a:rPr lang="en-US" sz="1600" u="none" strike="noStrike" dirty="0">
                          <a:effectLst/>
                        </a:rPr>
                        <a:t>Color EBC</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b="1" u="none" strike="noStrike" dirty="0">
                          <a:effectLst/>
                        </a:rPr>
                        <a:t>6.4</a:t>
                      </a:r>
                      <a:endParaRPr lang="en-US" sz="16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600" b="1" u="none" strike="noStrike" dirty="0">
                          <a:effectLst/>
                        </a:rPr>
                        <a:t>5.7</a:t>
                      </a:r>
                      <a:endParaRPr lang="en-US" sz="16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600" b="1" u="none" strike="noStrike" dirty="0">
                          <a:effectLst/>
                        </a:rPr>
                        <a:t>8.1</a:t>
                      </a:r>
                      <a:endParaRPr lang="en-US" sz="16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600" b="1" u="none" strike="noStrike" dirty="0">
                          <a:effectLst/>
                        </a:rPr>
                        <a:t>7.8</a:t>
                      </a:r>
                      <a:endParaRPr lang="en-US" sz="16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r>
              <a:tr h="374072">
                <a:tc>
                  <a:txBody>
                    <a:bodyPr/>
                    <a:lstStyle/>
                    <a:p>
                      <a:pPr algn="l" fontAlgn="ctr"/>
                      <a:r>
                        <a:rPr lang="en-US" sz="1600" u="none" strike="noStrike" dirty="0">
                          <a:effectLst/>
                        </a:rPr>
                        <a:t>pH (end of fermentation)</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4.6</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4.6</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4.7</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4.6</a:t>
                      </a:r>
                      <a:endParaRPr lang="en-US" sz="1600" b="0" i="0" u="none" strike="noStrike" dirty="0">
                        <a:solidFill>
                          <a:srgbClr val="333333"/>
                        </a:solidFill>
                        <a:effectLst/>
                        <a:latin typeface="Calibri" panose="020F0502020204030204" pitchFamily="34" charset="0"/>
                      </a:endParaRPr>
                    </a:p>
                  </a:txBody>
                  <a:tcPr marL="9525" marR="9525" marT="9525" marB="0" anchor="ctr"/>
                </a:tc>
              </a:tr>
              <a:tr h="374072">
                <a:tc>
                  <a:txBody>
                    <a:bodyPr/>
                    <a:lstStyle/>
                    <a:p>
                      <a:pPr algn="l" fontAlgn="ctr"/>
                      <a:r>
                        <a:rPr lang="en-US" sz="1600" u="none" strike="noStrike" dirty="0">
                          <a:effectLst/>
                        </a:rPr>
                        <a:t>Total-N mg/100mL</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123.0</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125.0</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114.0</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120.0</a:t>
                      </a:r>
                      <a:endParaRPr lang="en-US" sz="1600" b="0" i="0" u="none" strike="noStrike" dirty="0">
                        <a:solidFill>
                          <a:srgbClr val="333333"/>
                        </a:solidFill>
                        <a:effectLst/>
                        <a:latin typeface="Calibri" panose="020F0502020204030204" pitchFamily="34" charset="0"/>
                      </a:endParaRPr>
                    </a:p>
                  </a:txBody>
                  <a:tcPr marL="9525" marR="9525" marT="9525" marB="0" anchor="ctr"/>
                </a:tc>
              </a:tr>
              <a:tr h="374072">
                <a:tc>
                  <a:txBody>
                    <a:bodyPr/>
                    <a:lstStyle/>
                    <a:p>
                      <a:pPr algn="l" fontAlgn="ctr"/>
                      <a:r>
                        <a:rPr lang="en-US" sz="1600" u="none" strike="noStrike" dirty="0">
                          <a:effectLst/>
                        </a:rPr>
                        <a:t>High molecular N mg/100mL</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21.0</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18.9</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20.7</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20.4</a:t>
                      </a:r>
                      <a:endParaRPr lang="en-US" sz="1600" b="0" i="0" u="none" strike="noStrike" dirty="0">
                        <a:solidFill>
                          <a:srgbClr val="333333"/>
                        </a:solidFill>
                        <a:effectLst/>
                        <a:latin typeface="Calibri" panose="020F0502020204030204" pitchFamily="34" charset="0"/>
                      </a:endParaRPr>
                    </a:p>
                  </a:txBody>
                  <a:tcPr marL="9525" marR="9525" marT="9525" marB="0" anchor="ctr"/>
                </a:tc>
              </a:tr>
              <a:tr h="374072">
                <a:tc>
                  <a:txBody>
                    <a:bodyPr/>
                    <a:lstStyle/>
                    <a:p>
                      <a:pPr algn="l" fontAlgn="ctr"/>
                      <a:r>
                        <a:rPr lang="en-US" sz="1600" u="none" strike="noStrike" dirty="0">
                          <a:effectLst/>
                        </a:rPr>
                        <a:t>FAN mg/100mL</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24.4</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25.0</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21.3</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23.9</a:t>
                      </a:r>
                      <a:endParaRPr lang="en-US" sz="1600" b="0" i="0" u="none" strike="noStrike" dirty="0">
                        <a:solidFill>
                          <a:srgbClr val="333333"/>
                        </a:solidFill>
                        <a:effectLst/>
                        <a:latin typeface="Calibri" panose="020F0502020204030204" pitchFamily="34" charset="0"/>
                      </a:endParaRPr>
                    </a:p>
                  </a:txBody>
                  <a:tcPr marL="9525" marR="9525" marT="9525" marB="0" anchor="ctr"/>
                </a:tc>
              </a:tr>
              <a:tr h="374072">
                <a:tc>
                  <a:txBody>
                    <a:bodyPr/>
                    <a:lstStyle/>
                    <a:p>
                      <a:pPr algn="l" fontAlgn="ctr"/>
                      <a:r>
                        <a:rPr lang="en-US" sz="1600" u="none" strike="noStrike" dirty="0">
                          <a:effectLst/>
                        </a:rPr>
                        <a:t>Polyphenols mg/L</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b="1" u="none" strike="noStrike" dirty="0">
                          <a:effectLst/>
                        </a:rPr>
                        <a:t>202.0</a:t>
                      </a:r>
                      <a:endParaRPr lang="en-US" sz="16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600" b="1" u="none" strike="noStrike" dirty="0">
                          <a:effectLst/>
                        </a:rPr>
                        <a:t>209.0</a:t>
                      </a:r>
                      <a:endParaRPr lang="en-US" sz="16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600" b="1" u="none" strike="noStrike" dirty="0">
                          <a:effectLst/>
                        </a:rPr>
                        <a:t>67.0</a:t>
                      </a:r>
                      <a:endParaRPr lang="en-US" sz="16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600" b="1" u="none" strike="noStrike" dirty="0">
                          <a:effectLst/>
                        </a:rPr>
                        <a:t>132.0</a:t>
                      </a:r>
                      <a:endParaRPr lang="en-US" sz="16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r>
              <a:tr h="374072">
                <a:tc>
                  <a:txBody>
                    <a:bodyPr/>
                    <a:lstStyle/>
                    <a:p>
                      <a:pPr algn="l" fontAlgn="ctr"/>
                      <a:r>
                        <a:rPr lang="en-US" sz="1600" u="none" strike="noStrike" dirty="0">
                          <a:effectLst/>
                        </a:rPr>
                        <a:t>Foam R&amp;C test</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100.0</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89.0</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102.0</a:t>
                      </a:r>
                      <a:endParaRPr lang="en-US" sz="16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600" u="none" strike="noStrike" dirty="0">
                          <a:effectLst/>
                        </a:rPr>
                        <a:t>97.0</a:t>
                      </a:r>
                      <a:endParaRPr lang="en-US" sz="1600" b="0" i="0" u="none" strike="noStrike" dirty="0">
                        <a:solidFill>
                          <a:srgbClr val="333333"/>
                        </a:solidFill>
                        <a:effectLst/>
                        <a:latin typeface="Calibri" panose="020F0502020204030204" pitchFamily="34" charset="0"/>
                      </a:endParaRPr>
                    </a:p>
                  </a:txBody>
                  <a:tcPr marL="9525" marR="9525" marT="9525" marB="0" anchor="ctr"/>
                </a:tc>
              </a:tr>
            </a:tbl>
          </a:graphicData>
        </a:graphic>
      </p:graphicFrame>
      <p:sp>
        <p:nvSpPr>
          <p:cNvPr id="2" name="Date Placeholder 1"/>
          <p:cNvSpPr>
            <a:spLocks noGrp="1"/>
          </p:cNvSpPr>
          <p:nvPr>
            <p:ph type="dt" sz="half" idx="10"/>
          </p:nvPr>
        </p:nvSpPr>
        <p:spPr/>
        <p:txBody>
          <a:bodyPr/>
          <a:lstStyle/>
          <a:p>
            <a:fld id="{AD4487A5-D20A-45B4-817C-E9B17645E0A3}"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27</a:t>
            </a:fld>
            <a:endParaRPr lang="en-US" dirty="0"/>
          </a:p>
        </p:txBody>
      </p:sp>
      <p:sp>
        <p:nvSpPr>
          <p:cNvPr id="7" name="Rectangle 6"/>
          <p:cNvSpPr/>
          <p:nvPr/>
        </p:nvSpPr>
        <p:spPr>
          <a:xfrm>
            <a:off x="324779" y="6123543"/>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spTree>
    <p:extLst>
      <p:ext uri="{BB962C8B-B14F-4D97-AF65-F5344CB8AC3E}">
        <p14:creationId xmlns:p14="http://schemas.microsoft.com/office/powerpoint/2010/main" val="16789343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0"/>
            <a:ext cx="7467600" cy="685800"/>
          </a:xfrm>
        </p:spPr>
        <p:txBody>
          <a:bodyPr>
            <a:normAutofit/>
          </a:bodyPr>
          <a:lstStyle/>
          <a:p>
            <a:r>
              <a:rPr lang="en-US" dirty="0" smtClean="0"/>
              <a:t>Mash-in temperature – Treatments</a:t>
            </a:r>
            <a:endParaRPr lang="en-US" dirty="0"/>
          </a:p>
        </p:txBody>
      </p:sp>
      <p:graphicFrame>
        <p:nvGraphicFramePr>
          <p:cNvPr id="17" name="Content Placeholder 16"/>
          <p:cNvGraphicFramePr>
            <a:graphicFrameLocks noGrp="1"/>
          </p:cNvGraphicFramePr>
          <p:nvPr>
            <p:ph idx="1"/>
            <p:extLst>
              <p:ext uri="{D42A27DB-BD31-4B8C-83A1-F6EECF244321}">
                <p14:modId xmlns:p14="http://schemas.microsoft.com/office/powerpoint/2010/main" val="2521741715"/>
              </p:ext>
            </p:extLst>
          </p:nvPr>
        </p:nvGraphicFramePr>
        <p:xfrm>
          <a:off x="268558" y="2819400"/>
          <a:ext cx="8646842" cy="3276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6" name="Diagram 15"/>
          <p:cNvGraphicFramePr/>
          <p:nvPr>
            <p:extLst>
              <p:ext uri="{D42A27DB-BD31-4B8C-83A1-F6EECF244321}">
                <p14:modId xmlns:p14="http://schemas.microsoft.com/office/powerpoint/2010/main" val="2154662454"/>
              </p:ext>
            </p:extLst>
          </p:nvPr>
        </p:nvGraphicFramePr>
        <p:xfrm>
          <a:off x="280639" y="838200"/>
          <a:ext cx="8634761" cy="16002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Date Placeholder 1"/>
          <p:cNvSpPr>
            <a:spLocks noGrp="1"/>
          </p:cNvSpPr>
          <p:nvPr>
            <p:ph type="dt" sz="half" idx="10"/>
          </p:nvPr>
        </p:nvSpPr>
        <p:spPr/>
        <p:txBody>
          <a:bodyPr/>
          <a:lstStyle/>
          <a:p>
            <a:fld id="{420C45D0-F2EE-4D81-936E-7CF5AAB515F0}"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28</a:t>
            </a:fld>
            <a:endParaRPr lang="en-US" dirty="0"/>
          </a:p>
        </p:txBody>
      </p:sp>
      <p:sp>
        <p:nvSpPr>
          <p:cNvPr id="8" name="Rectangle 7"/>
          <p:cNvSpPr/>
          <p:nvPr/>
        </p:nvSpPr>
        <p:spPr>
          <a:xfrm>
            <a:off x="324779" y="6123543"/>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spTree>
    <p:extLst>
      <p:ext uri="{BB962C8B-B14F-4D97-AF65-F5344CB8AC3E}">
        <p14:creationId xmlns:p14="http://schemas.microsoft.com/office/powerpoint/2010/main" val="192276759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6">
                                            <p:graphicEl>
                                              <a:dgm id="{2503F8E4-B533-4C20-B33C-F22081D972D4}"/>
                                            </p:graphicEl>
                                          </p:spTgt>
                                        </p:tgtEl>
                                        <p:attrNameLst>
                                          <p:attrName>style.visibility</p:attrName>
                                        </p:attrNameLst>
                                      </p:cBhvr>
                                      <p:to>
                                        <p:strVal val="visible"/>
                                      </p:to>
                                    </p:set>
                                    <p:animEffect transition="in" filter="randombar(horizontal)">
                                      <p:cBhvr>
                                        <p:cTn id="7" dur="500"/>
                                        <p:tgtEl>
                                          <p:spTgt spid="16">
                                            <p:graphicEl>
                                              <a:dgm id="{2503F8E4-B533-4C20-B33C-F22081D972D4}"/>
                                            </p:graphic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6">
                                            <p:graphicEl>
                                              <a:dgm id="{9B93B066-54E6-4E45-AB8A-33310F179A8D}"/>
                                            </p:graphicEl>
                                          </p:spTgt>
                                        </p:tgtEl>
                                        <p:attrNameLst>
                                          <p:attrName>style.visibility</p:attrName>
                                        </p:attrNameLst>
                                      </p:cBhvr>
                                      <p:to>
                                        <p:strVal val="visible"/>
                                      </p:to>
                                    </p:set>
                                    <p:animEffect transition="in" filter="randombar(horizontal)">
                                      <p:cBhvr>
                                        <p:cTn id="10" dur="500"/>
                                        <p:tgtEl>
                                          <p:spTgt spid="16">
                                            <p:graphicEl>
                                              <a:dgm id="{9B93B066-54E6-4E45-AB8A-33310F179A8D}"/>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17">
                                            <p:graphicEl>
                                              <a:dgm id="{D32375A8-6001-459E-BF49-B35C17A80EE8}"/>
                                            </p:graphicEl>
                                          </p:spTgt>
                                        </p:tgtEl>
                                        <p:attrNameLst>
                                          <p:attrName>style.visibility</p:attrName>
                                        </p:attrNameLst>
                                      </p:cBhvr>
                                      <p:to>
                                        <p:strVal val="visible"/>
                                      </p:to>
                                    </p:set>
                                    <p:animEffect transition="in" filter="fade">
                                      <p:cBhvr>
                                        <p:cTn id="15" dur="2000"/>
                                        <p:tgtEl>
                                          <p:spTgt spid="17">
                                            <p:graphicEl>
                                              <a:dgm id="{D32375A8-6001-459E-BF49-B35C17A80EE8}"/>
                                            </p:graphicEl>
                                          </p:spTgt>
                                        </p:tgtEl>
                                      </p:cBhvr>
                                    </p:animEffect>
                                    <p:anim calcmode="lin" valueType="num">
                                      <p:cBhvr>
                                        <p:cTn id="16" dur="2000" fill="hold"/>
                                        <p:tgtEl>
                                          <p:spTgt spid="17">
                                            <p:graphicEl>
                                              <a:dgm id="{D32375A8-6001-459E-BF49-B35C17A80EE8}"/>
                                            </p:graphicEl>
                                          </p:spTgt>
                                        </p:tgtEl>
                                        <p:attrNameLst>
                                          <p:attrName>ppt_w</p:attrName>
                                        </p:attrNameLst>
                                      </p:cBhvr>
                                      <p:tavLst>
                                        <p:tav tm="0" fmla="#ppt_w*sin(2.5*pi*$)">
                                          <p:val>
                                            <p:fltVal val="0"/>
                                          </p:val>
                                        </p:tav>
                                        <p:tav tm="100000">
                                          <p:val>
                                            <p:fltVal val="1"/>
                                          </p:val>
                                        </p:tav>
                                      </p:tavLst>
                                    </p:anim>
                                    <p:anim calcmode="lin" valueType="num">
                                      <p:cBhvr>
                                        <p:cTn id="17" dur="2000" fill="hold"/>
                                        <p:tgtEl>
                                          <p:spTgt spid="17">
                                            <p:graphicEl>
                                              <a:dgm id="{D32375A8-6001-459E-BF49-B35C17A80EE8}"/>
                                            </p:graphicEl>
                                          </p:spTgt>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17">
                                            <p:graphicEl>
                                              <a:dgm id="{4F801406-BC63-407D-A712-E9C1ABC0EDFA}"/>
                                            </p:graphicEl>
                                          </p:spTgt>
                                        </p:tgtEl>
                                        <p:attrNameLst>
                                          <p:attrName>style.visibility</p:attrName>
                                        </p:attrNameLst>
                                      </p:cBhvr>
                                      <p:to>
                                        <p:strVal val="visible"/>
                                      </p:to>
                                    </p:set>
                                    <p:animEffect transition="in" filter="fade">
                                      <p:cBhvr>
                                        <p:cTn id="20" dur="2000"/>
                                        <p:tgtEl>
                                          <p:spTgt spid="17">
                                            <p:graphicEl>
                                              <a:dgm id="{4F801406-BC63-407D-A712-E9C1ABC0EDFA}"/>
                                            </p:graphicEl>
                                          </p:spTgt>
                                        </p:tgtEl>
                                      </p:cBhvr>
                                    </p:animEffect>
                                    <p:anim calcmode="lin" valueType="num">
                                      <p:cBhvr>
                                        <p:cTn id="21" dur="2000" fill="hold"/>
                                        <p:tgtEl>
                                          <p:spTgt spid="17">
                                            <p:graphicEl>
                                              <a:dgm id="{4F801406-BC63-407D-A712-E9C1ABC0EDFA}"/>
                                            </p:graphicEl>
                                          </p:spTgt>
                                        </p:tgtEl>
                                        <p:attrNameLst>
                                          <p:attrName>ppt_w</p:attrName>
                                        </p:attrNameLst>
                                      </p:cBhvr>
                                      <p:tavLst>
                                        <p:tav tm="0" fmla="#ppt_w*sin(2.5*pi*$)">
                                          <p:val>
                                            <p:fltVal val="0"/>
                                          </p:val>
                                        </p:tav>
                                        <p:tav tm="100000">
                                          <p:val>
                                            <p:fltVal val="1"/>
                                          </p:val>
                                        </p:tav>
                                      </p:tavLst>
                                    </p:anim>
                                    <p:anim calcmode="lin" valueType="num">
                                      <p:cBhvr>
                                        <p:cTn id="22" dur="2000" fill="hold"/>
                                        <p:tgtEl>
                                          <p:spTgt spid="17">
                                            <p:graphicEl>
                                              <a:dgm id="{4F801406-BC63-407D-A712-E9C1ABC0EDFA}"/>
                                            </p:graphic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Sub>
          <a:bldDgm/>
        </p:bldSub>
      </p:bldGraphic>
      <p:bldGraphic spid="16" grpId="0">
        <p:bldSub>
          <a:bldDgm bld="lvlAtOnc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948802" cy="685800"/>
          </a:xfrm>
        </p:spPr>
        <p:txBody>
          <a:bodyPr>
            <a:normAutofit fontScale="90000"/>
          </a:bodyPr>
          <a:lstStyle/>
          <a:p>
            <a:r>
              <a:rPr lang="en-US" dirty="0"/>
              <a:t>Mash-in </a:t>
            </a:r>
            <a:r>
              <a:rPr lang="en-US" dirty="0" smtClean="0"/>
              <a:t>temperature – Aroma and Taste</a:t>
            </a:r>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29</a:t>
            </a:fld>
            <a:endParaRPr lang="en-US" dirty="0"/>
          </a:p>
        </p:txBody>
      </p:sp>
      <p:sp>
        <p:nvSpPr>
          <p:cNvPr id="8" name="Rectangle 7"/>
          <p:cNvSpPr/>
          <p:nvPr/>
        </p:nvSpPr>
        <p:spPr>
          <a:xfrm>
            <a:off x="324779" y="6123543"/>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graphicFrame>
        <p:nvGraphicFramePr>
          <p:cNvPr id="11" name="Table 10"/>
          <p:cNvGraphicFramePr>
            <a:graphicFrameLocks noGrp="1"/>
          </p:cNvGraphicFramePr>
          <p:nvPr>
            <p:extLst>
              <p:ext uri="{D42A27DB-BD31-4B8C-83A1-F6EECF244321}">
                <p14:modId xmlns:p14="http://schemas.microsoft.com/office/powerpoint/2010/main" val="2254503653"/>
              </p:ext>
            </p:extLst>
          </p:nvPr>
        </p:nvGraphicFramePr>
        <p:xfrm>
          <a:off x="112913" y="1283727"/>
          <a:ext cx="8573890" cy="4474690"/>
        </p:xfrm>
        <a:graphic>
          <a:graphicData uri="http://schemas.openxmlformats.org/drawingml/2006/table">
            <a:tbl>
              <a:tblPr firstRow="1" firstCol="1" bandRow="1">
                <a:tableStyleId>{00A15C55-8517-42AA-B614-E9B94910E393}</a:tableStyleId>
              </a:tblPr>
              <a:tblGrid>
                <a:gridCol w="2206125"/>
                <a:gridCol w="671928"/>
                <a:gridCol w="813691"/>
                <a:gridCol w="813691"/>
                <a:gridCol w="813691"/>
                <a:gridCol w="813691"/>
                <a:gridCol w="813691"/>
                <a:gridCol w="813691"/>
                <a:gridCol w="813691"/>
              </a:tblGrid>
              <a:tr h="406790">
                <a:tc>
                  <a:txBody>
                    <a:bodyPr/>
                    <a:lstStyle/>
                    <a:p>
                      <a:pPr algn="l" fontAlgn="ctr"/>
                      <a:r>
                        <a:rPr lang="en-US" sz="1800" u="none" strike="noStrike" dirty="0">
                          <a:effectLst/>
                          <a:latin typeface="Calibri" panose="020F0502020204030204" pitchFamily="34" charset="0"/>
                        </a:rPr>
                        <a:t>Treatment</a:t>
                      </a:r>
                      <a:endParaRPr lang="en-US" sz="1800" b="0" i="0" u="none" strike="noStrike" dirty="0">
                        <a:solidFill>
                          <a:srgbClr val="333333"/>
                        </a:solidFill>
                        <a:effectLst/>
                        <a:latin typeface="Calibri" panose="020F0502020204030204" pitchFamily="34" charset="0"/>
                      </a:endParaRPr>
                    </a:p>
                  </a:txBody>
                  <a:tcPr marL="8368" marR="8368" marT="8368" marB="0" anchor="ctr"/>
                </a:tc>
                <a:tc gridSpan="2">
                  <a:txBody>
                    <a:bodyPr/>
                    <a:lstStyle/>
                    <a:p>
                      <a:pPr algn="ctr" fontAlgn="ctr"/>
                      <a:r>
                        <a:rPr lang="en-US" sz="1800" u="none" strike="noStrike" dirty="0">
                          <a:effectLst/>
                          <a:latin typeface="Calibri" panose="020F0502020204030204" pitchFamily="34" charset="0"/>
                        </a:rPr>
                        <a:t>Sample 5</a:t>
                      </a:r>
                      <a:endParaRPr lang="en-US" sz="1800" b="0" i="0" u="none" strike="noStrike" dirty="0">
                        <a:solidFill>
                          <a:srgbClr val="333333"/>
                        </a:solidFill>
                        <a:effectLst/>
                        <a:latin typeface="Calibri" panose="020F0502020204030204" pitchFamily="34" charset="0"/>
                      </a:endParaRPr>
                    </a:p>
                  </a:txBody>
                  <a:tcPr marL="8368" marR="8368" marT="8368" marB="0" anchor="ct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Sample 6</a:t>
                      </a:r>
                      <a:endParaRPr lang="en-US" sz="1800" b="0" i="0" u="none" strike="noStrike" dirty="0">
                        <a:solidFill>
                          <a:srgbClr val="333333"/>
                        </a:solidFill>
                        <a:effectLst/>
                        <a:latin typeface="Calibri" panose="020F0502020204030204" pitchFamily="34" charset="0"/>
                      </a:endParaRPr>
                    </a:p>
                  </a:txBody>
                  <a:tcPr marL="8368" marR="8368" marT="8368" marB="0" anchor="ct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Sample 7</a:t>
                      </a:r>
                      <a:endParaRPr lang="en-US" sz="1800" b="0" i="0" u="none" strike="noStrike" dirty="0">
                        <a:solidFill>
                          <a:srgbClr val="333333"/>
                        </a:solidFill>
                        <a:effectLst/>
                        <a:latin typeface="Calibri" panose="020F0502020204030204" pitchFamily="34" charset="0"/>
                      </a:endParaRPr>
                    </a:p>
                  </a:txBody>
                  <a:tcPr marL="8368" marR="8368" marT="8368" marB="0" anchor="ct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Sample 8</a:t>
                      </a:r>
                      <a:endParaRPr lang="en-US" sz="1800" b="0" i="0" u="none" strike="noStrike" dirty="0">
                        <a:solidFill>
                          <a:srgbClr val="333333"/>
                        </a:solidFill>
                        <a:effectLst/>
                        <a:latin typeface="Calibri" panose="020F0502020204030204" pitchFamily="34" charset="0"/>
                      </a:endParaRPr>
                    </a:p>
                  </a:txBody>
                  <a:tcPr marL="8368" marR="8368" marT="8368" marB="0" anchor="ctr"/>
                </a:tc>
                <a:tc hMerge="1">
                  <a:txBody>
                    <a:bodyPr/>
                    <a:lstStyle/>
                    <a:p>
                      <a:endParaRPr lang="en-US"/>
                    </a:p>
                  </a:txBody>
                  <a:tcPr/>
                </a:tc>
              </a:tr>
              <a:tr h="406790">
                <a:tc>
                  <a:txBody>
                    <a:bodyPr/>
                    <a:lstStyle/>
                    <a:p>
                      <a:pPr algn="l" fontAlgn="ctr"/>
                      <a:r>
                        <a:rPr lang="en-US" sz="1800" u="none" strike="noStrike" dirty="0">
                          <a:effectLst/>
                          <a:latin typeface="Calibri" panose="020F0502020204030204" pitchFamily="34" charset="0"/>
                        </a:rPr>
                        <a:t>Mash-in temperature</a:t>
                      </a:r>
                      <a:endParaRPr lang="en-US" sz="1800" b="0" i="0" u="none" strike="noStrike" dirty="0">
                        <a:solidFill>
                          <a:srgbClr val="333333"/>
                        </a:solidFill>
                        <a:effectLst/>
                        <a:latin typeface="Calibri" panose="020F0502020204030204" pitchFamily="34" charset="0"/>
                      </a:endParaRPr>
                    </a:p>
                  </a:txBody>
                  <a:tcPr marL="8368" marR="8368" marT="8368" marB="0" anchor="ctr"/>
                </a:tc>
                <a:tc gridSpan="2">
                  <a:txBody>
                    <a:bodyPr/>
                    <a:lstStyle/>
                    <a:p>
                      <a:pPr algn="ctr" fontAlgn="ctr"/>
                      <a:r>
                        <a:rPr lang="en-US" sz="1800" b="1" u="none" strike="noStrike" dirty="0" smtClean="0">
                          <a:solidFill>
                            <a:schemeClr val="bg1"/>
                          </a:solidFill>
                          <a:effectLst/>
                          <a:latin typeface="Calibri" panose="020F0502020204030204" pitchFamily="34" charset="0"/>
                        </a:rPr>
                        <a:t>Std. 50°C</a:t>
                      </a:r>
                      <a:endParaRPr lang="en-US" sz="1800" b="1" i="0" u="none" strike="noStrike" dirty="0">
                        <a:solidFill>
                          <a:schemeClr val="bg1"/>
                        </a:solidFill>
                        <a:effectLst/>
                        <a:latin typeface="Calibri" panose="020F0502020204030204" pitchFamily="34" charset="0"/>
                      </a:endParaRPr>
                    </a:p>
                  </a:txBody>
                  <a:tcPr marL="8368" marR="8368" marT="8368" marB="0" anchor="ctr">
                    <a:solidFill>
                      <a:srgbClr val="D85E02"/>
                    </a:solidFill>
                  </a:tcPr>
                </a:tc>
                <a:tc hMerge="1">
                  <a:txBody>
                    <a:bodyPr/>
                    <a:lstStyle/>
                    <a:p>
                      <a:endParaRPr lang="en-US"/>
                    </a:p>
                  </a:txBody>
                  <a:tcPr/>
                </a:tc>
                <a:tc gridSpan="2">
                  <a:txBody>
                    <a:bodyPr/>
                    <a:lstStyle/>
                    <a:p>
                      <a:pPr algn="ctr" fontAlgn="ctr"/>
                      <a:r>
                        <a:rPr lang="en-US" sz="1800" b="1" u="none" strike="noStrike" dirty="0">
                          <a:solidFill>
                            <a:schemeClr val="bg1"/>
                          </a:solidFill>
                          <a:effectLst/>
                          <a:latin typeface="Calibri" panose="020F0502020204030204" pitchFamily="34" charset="0"/>
                        </a:rPr>
                        <a:t>35°C</a:t>
                      </a:r>
                      <a:endParaRPr lang="en-US" sz="1800" b="1" i="0" u="none" strike="noStrike" dirty="0">
                        <a:solidFill>
                          <a:schemeClr val="bg1"/>
                        </a:solidFill>
                        <a:effectLst/>
                        <a:latin typeface="Calibri" panose="020F0502020204030204" pitchFamily="34" charset="0"/>
                      </a:endParaRPr>
                    </a:p>
                  </a:txBody>
                  <a:tcPr marL="8368" marR="8368" marT="8368" marB="0" anchor="ctr">
                    <a:solidFill>
                      <a:srgbClr val="D85E02"/>
                    </a:solidFill>
                  </a:tcPr>
                </a:tc>
                <a:tc hMerge="1">
                  <a:txBody>
                    <a:bodyPr/>
                    <a:lstStyle/>
                    <a:p>
                      <a:endParaRPr lang="en-US"/>
                    </a:p>
                  </a:txBody>
                  <a:tcPr/>
                </a:tc>
                <a:tc gridSpan="2">
                  <a:txBody>
                    <a:bodyPr/>
                    <a:lstStyle/>
                    <a:p>
                      <a:pPr algn="ctr" fontAlgn="ctr"/>
                      <a:r>
                        <a:rPr lang="en-US" sz="1800" b="1" u="none" strike="noStrike" dirty="0">
                          <a:solidFill>
                            <a:schemeClr val="bg1"/>
                          </a:solidFill>
                          <a:effectLst/>
                          <a:latin typeface="Calibri" panose="020F0502020204030204" pitchFamily="34" charset="0"/>
                        </a:rPr>
                        <a:t>50°C</a:t>
                      </a:r>
                      <a:endParaRPr lang="en-US" sz="1800" b="1" i="0" u="none" strike="noStrike" dirty="0">
                        <a:solidFill>
                          <a:schemeClr val="bg1"/>
                        </a:solidFill>
                        <a:effectLst/>
                        <a:latin typeface="Calibri" panose="020F0502020204030204" pitchFamily="34" charset="0"/>
                      </a:endParaRPr>
                    </a:p>
                  </a:txBody>
                  <a:tcPr marL="8368" marR="8368" marT="8368" marB="0" anchor="ctr">
                    <a:solidFill>
                      <a:srgbClr val="D85E02"/>
                    </a:solidFill>
                  </a:tcPr>
                </a:tc>
                <a:tc hMerge="1">
                  <a:txBody>
                    <a:bodyPr/>
                    <a:lstStyle/>
                    <a:p>
                      <a:endParaRPr lang="en-US"/>
                    </a:p>
                  </a:txBody>
                  <a:tcPr/>
                </a:tc>
                <a:tc gridSpan="2">
                  <a:txBody>
                    <a:bodyPr/>
                    <a:lstStyle/>
                    <a:p>
                      <a:pPr algn="ctr" fontAlgn="ctr"/>
                      <a:r>
                        <a:rPr lang="en-US" sz="1800" b="1" u="none" strike="noStrike" dirty="0">
                          <a:solidFill>
                            <a:schemeClr val="bg1"/>
                          </a:solidFill>
                          <a:effectLst/>
                          <a:latin typeface="Calibri" panose="020F0502020204030204" pitchFamily="34" charset="0"/>
                        </a:rPr>
                        <a:t>62°C</a:t>
                      </a:r>
                      <a:endParaRPr lang="en-US" sz="1800" b="1" i="0" u="none" strike="noStrike" dirty="0">
                        <a:solidFill>
                          <a:schemeClr val="bg1"/>
                        </a:solidFill>
                        <a:effectLst/>
                        <a:latin typeface="Calibri" panose="020F0502020204030204" pitchFamily="34" charset="0"/>
                      </a:endParaRPr>
                    </a:p>
                  </a:txBody>
                  <a:tcPr marL="8368" marR="8368" marT="8368" marB="0" anchor="ctr">
                    <a:solidFill>
                      <a:srgbClr val="D85E02"/>
                    </a:solidFill>
                  </a:tcPr>
                </a:tc>
                <a:tc hMerge="1">
                  <a:txBody>
                    <a:bodyPr/>
                    <a:lstStyle/>
                    <a:p>
                      <a:endParaRPr lang="en-US"/>
                    </a:p>
                  </a:txBody>
                  <a:tcPr/>
                </a:tc>
              </a:tr>
              <a:tr h="406790">
                <a:tc>
                  <a:txBody>
                    <a:bodyPr/>
                    <a:lstStyle/>
                    <a:p>
                      <a:pPr algn="l" fontAlgn="ctr"/>
                      <a:r>
                        <a:rPr lang="en-US" sz="1800" u="none" strike="noStrike" dirty="0">
                          <a:effectLst/>
                          <a:latin typeface="Calibri" panose="020F0502020204030204" pitchFamily="34" charset="0"/>
                        </a:rPr>
                        <a:t>Aromatics in ppb</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Fresh</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Aged</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Fresh</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Aged</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Fresh</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Aged</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Fresh</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Aged</a:t>
                      </a:r>
                      <a:endParaRPr lang="en-US" sz="1800" b="0" i="0" u="none" strike="noStrike" dirty="0">
                        <a:solidFill>
                          <a:srgbClr val="333333"/>
                        </a:solidFill>
                        <a:effectLst/>
                        <a:latin typeface="Calibri" panose="020F0502020204030204" pitchFamily="34" charset="0"/>
                      </a:endParaRPr>
                    </a:p>
                  </a:txBody>
                  <a:tcPr marL="8368" marR="8368" marT="8368" marB="0" anchor="ctr"/>
                </a:tc>
              </a:tr>
              <a:tr h="406790">
                <a:tc>
                  <a:txBody>
                    <a:bodyPr/>
                    <a:lstStyle/>
                    <a:p>
                      <a:pPr algn="l" fontAlgn="ctr"/>
                      <a:r>
                        <a:rPr lang="en-US" sz="1800" u="none" strike="noStrike" dirty="0" smtClean="0">
                          <a:effectLst/>
                          <a:latin typeface="Calibri" panose="020F0502020204030204" pitchFamily="34" charset="0"/>
                        </a:rPr>
                        <a:t>  3-Methylbutanal</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10.7</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14.2</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10.7</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15.1</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10.2</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12.8</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10.0</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12.6</a:t>
                      </a:r>
                      <a:endParaRPr lang="en-US" sz="1800" b="0" i="0" u="none" strike="noStrike" dirty="0">
                        <a:solidFill>
                          <a:srgbClr val="333333"/>
                        </a:solidFill>
                        <a:effectLst/>
                        <a:latin typeface="Calibri" panose="020F0502020204030204" pitchFamily="34" charset="0"/>
                      </a:endParaRPr>
                    </a:p>
                  </a:txBody>
                  <a:tcPr marL="8368" marR="8368" marT="8368" marB="0" anchor="ctr"/>
                </a:tc>
              </a:tr>
              <a:tr h="406790">
                <a:tc>
                  <a:txBody>
                    <a:bodyPr/>
                    <a:lstStyle/>
                    <a:p>
                      <a:pPr algn="l" fontAlgn="ctr"/>
                      <a:r>
                        <a:rPr lang="en-US" sz="1800" u="none" strike="noStrike" dirty="0" smtClean="0">
                          <a:effectLst/>
                          <a:latin typeface="Calibri" panose="020F0502020204030204" pitchFamily="34" charset="0"/>
                        </a:rPr>
                        <a:t>  2-Methylbutanal</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6.1</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7.3</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6.7</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8.3</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4.1</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7.0</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7.6</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8.2</a:t>
                      </a:r>
                      <a:endParaRPr lang="en-US" sz="1800" b="0" i="0" u="none" strike="noStrike" dirty="0">
                        <a:solidFill>
                          <a:srgbClr val="333333"/>
                        </a:solidFill>
                        <a:effectLst/>
                        <a:latin typeface="Calibri" panose="020F0502020204030204" pitchFamily="34" charset="0"/>
                      </a:endParaRPr>
                    </a:p>
                  </a:txBody>
                  <a:tcPr marL="8368" marR="8368" marT="8368" marB="0" anchor="ctr"/>
                </a:tc>
              </a:tr>
              <a:tr h="406790">
                <a:tc>
                  <a:txBody>
                    <a:bodyPr/>
                    <a:lstStyle/>
                    <a:p>
                      <a:pPr algn="l" fontAlgn="ctr"/>
                      <a:r>
                        <a:rPr lang="en-US" sz="1800" u="none" strike="noStrike" dirty="0" smtClean="0">
                          <a:effectLst/>
                          <a:latin typeface="Calibri" panose="020F0502020204030204" pitchFamily="34" charset="0"/>
                        </a:rPr>
                        <a:t>  Benzaldehyde</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0.8</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1.1</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0.8</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1.6</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0.8</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1.0</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0.8</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1.3</a:t>
                      </a:r>
                      <a:endParaRPr lang="en-US" sz="1800" b="0" i="0" u="none" strike="noStrike" dirty="0">
                        <a:solidFill>
                          <a:srgbClr val="333333"/>
                        </a:solidFill>
                        <a:effectLst/>
                        <a:latin typeface="Calibri" panose="020F0502020204030204" pitchFamily="34" charset="0"/>
                      </a:endParaRPr>
                    </a:p>
                  </a:txBody>
                  <a:tcPr marL="8368" marR="8368" marT="8368" marB="0" anchor="ctr"/>
                </a:tc>
              </a:tr>
              <a:tr h="406790">
                <a:tc>
                  <a:txBody>
                    <a:bodyPr/>
                    <a:lstStyle/>
                    <a:p>
                      <a:pPr algn="l" fontAlgn="ctr"/>
                      <a:r>
                        <a:rPr lang="en-US" sz="1800" u="none" strike="noStrike" dirty="0" smtClean="0">
                          <a:effectLst/>
                          <a:latin typeface="Calibri" panose="020F0502020204030204" pitchFamily="34" charset="0"/>
                        </a:rPr>
                        <a:t>  2-Phenylacetaldeh.</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23.0</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38.5</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20.7</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39.2</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18.3</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32.6</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22.6</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41.8</a:t>
                      </a:r>
                      <a:endParaRPr lang="en-US" sz="1800" b="0" i="0" u="none" strike="noStrike" dirty="0">
                        <a:solidFill>
                          <a:srgbClr val="333333"/>
                        </a:solidFill>
                        <a:effectLst/>
                        <a:latin typeface="Calibri" panose="020F0502020204030204" pitchFamily="34" charset="0"/>
                      </a:endParaRPr>
                    </a:p>
                  </a:txBody>
                  <a:tcPr marL="8368" marR="8368" marT="8368" marB="0" anchor="ctr"/>
                </a:tc>
              </a:tr>
              <a:tr h="406790">
                <a:tc>
                  <a:txBody>
                    <a:bodyPr/>
                    <a:lstStyle/>
                    <a:p>
                      <a:pPr algn="l" fontAlgn="ctr"/>
                      <a:r>
                        <a:rPr lang="en-US" sz="1800" u="none" strike="noStrike" dirty="0" smtClean="0">
                          <a:effectLst/>
                          <a:latin typeface="Symbol" panose="05050102010706020507" pitchFamily="18" charset="2"/>
                        </a:rPr>
                        <a:t>  g</a:t>
                      </a:r>
                      <a:r>
                        <a:rPr lang="en-US" sz="1800" u="none" strike="noStrike" dirty="0" smtClean="0">
                          <a:effectLst/>
                          <a:latin typeface="Calibri" panose="020F0502020204030204" pitchFamily="34" charset="0"/>
                        </a:rPr>
                        <a:t>-Nonalactone</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27.9</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45.5</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25.2</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41.9</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21.2</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37.8</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21.6</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36.6</a:t>
                      </a:r>
                      <a:endParaRPr lang="en-US" sz="1800" b="0" i="0" u="none" strike="noStrike" dirty="0">
                        <a:solidFill>
                          <a:srgbClr val="333333"/>
                        </a:solidFill>
                        <a:effectLst/>
                        <a:latin typeface="Calibri" panose="020F0502020204030204" pitchFamily="34" charset="0"/>
                      </a:endParaRPr>
                    </a:p>
                  </a:txBody>
                  <a:tcPr marL="8368" marR="8368" marT="8368" marB="0" anchor="ctr"/>
                </a:tc>
              </a:tr>
              <a:tr h="406790">
                <a:tc>
                  <a:txBody>
                    <a:bodyPr/>
                    <a:lstStyle/>
                    <a:p>
                      <a:pPr algn="l" fontAlgn="ctr"/>
                      <a:r>
                        <a:rPr lang="en-US" sz="1800" u="none" strike="noStrike" dirty="0" smtClean="0">
                          <a:effectLst/>
                          <a:latin typeface="Calibri" panose="020F0502020204030204" pitchFamily="34" charset="0"/>
                        </a:rPr>
                        <a:t>  Furfural</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8.8</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77.0</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9.1</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110.0</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8.3</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99.7</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6.9</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84.6</a:t>
                      </a:r>
                      <a:endParaRPr lang="en-US" sz="1800" b="0" i="0" u="none" strike="noStrike" dirty="0">
                        <a:solidFill>
                          <a:srgbClr val="333333"/>
                        </a:solidFill>
                        <a:effectLst/>
                        <a:latin typeface="Calibri" panose="020F0502020204030204" pitchFamily="34" charset="0"/>
                      </a:endParaRPr>
                    </a:p>
                  </a:txBody>
                  <a:tcPr marL="8368" marR="8368" marT="8368" marB="0" anchor="ctr"/>
                </a:tc>
              </a:tr>
              <a:tr h="406790">
                <a:tc>
                  <a:txBody>
                    <a:bodyPr/>
                    <a:lstStyle/>
                    <a:p>
                      <a:pPr algn="l" fontAlgn="ctr"/>
                      <a:r>
                        <a:rPr lang="en-US" sz="1800" u="none" strike="noStrike" dirty="0" smtClean="0">
                          <a:effectLst/>
                          <a:latin typeface="Calibri" panose="020F0502020204030204" pitchFamily="34" charset="0"/>
                        </a:rPr>
                        <a:t>  Nicotin </a:t>
                      </a:r>
                      <a:r>
                        <a:rPr lang="en-US" sz="1800" u="none" strike="noStrike" dirty="0">
                          <a:effectLst/>
                          <a:latin typeface="Calibri" panose="020F0502020204030204" pitchFamily="34" charset="0"/>
                        </a:rPr>
                        <a:t>acid </a:t>
                      </a:r>
                      <a:r>
                        <a:rPr lang="en-US" sz="1800" u="none" strike="noStrike" dirty="0" smtClean="0">
                          <a:effectLst/>
                          <a:latin typeface="Calibri" panose="020F0502020204030204" pitchFamily="34" charset="0"/>
                        </a:rPr>
                        <a:t>eth </a:t>
                      </a:r>
                      <a:r>
                        <a:rPr lang="en-US" sz="1800" u="none" strike="noStrike" dirty="0">
                          <a:effectLst/>
                          <a:latin typeface="Calibri" panose="020F0502020204030204" pitchFamily="34" charset="0"/>
                        </a:rPr>
                        <a:t>ester</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15.9</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29.3</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18.0</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33.8</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13.6</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27.9</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13.1</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u="none" strike="noStrike" dirty="0">
                          <a:effectLst/>
                          <a:latin typeface="Calibri" panose="020F0502020204030204" pitchFamily="34" charset="0"/>
                        </a:rPr>
                        <a:t>29.8</a:t>
                      </a:r>
                      <a:endParaRPr lang="en-US" sz="1800" b="0" i="0" u="none" strike="noStrike" dirty="0">
                        <a:solidFill>
                          <a:srgbClr val="333333"/>
                        </a:solidFill>
                        <a:effectLst/>
                        <a:latin typeface="Calibri" panose="020F0502020204030204" pitchFamily="34" charset="0"/>
                      </a:endParaRPr>
                    </a:p>
                  </a:txBody>
                  <a:tcPr marL="8368" marR="8368" marT="8368" marB="0" anchor="ctr"/>
                </a:tc>
              </a:tr>
              <a:tr h="406790">
                <a:tc>
                  <a:txBody>
                    <a:bodyPr/>
                    <a:lstStyle/>
                    <a:p>
                      <a:pPr algn="l" fontAlgn="ctr"/>
                      <a:r>
                        <a:rPr lang="en-US" sz="1800" u="none" strike="noStrike" dirty="0">
                          <a:effectLst/>
                          <a:latin typeface="Calibri" panose="020F0502020204030204" pitchFamily="34" charset="0"/>
                        </a:rPr>
                        <a:t>DLG Test</a:t>
                      </a:r>
                      <a:endParaRPr lang="en-US" sz="1800" b="0" i="0" u="none" strike="noStrike" dirty="0">
                        <a:solidFill>
                          <a:srgbClr val="333333"/>
                        </a:solidFill>
                        <a:effectLst/>
                        <a:latin typeface="Calibri" panose="020F0502020204030204" pitchFamily="34" charset="0"/>
                      </a:endParaRPr>
                    </a:p>
                  </a:txBody>
                  <a:tcPr marL="8368" marR="8368" marT="8368" marB="0" anchor="ctr"/>
                </a:tc>
                <a:tc>
                  <a:txBody>
                    <a:bodyPr/>
                    <a:lstStyle/>
                    <a:p>
                      <a:pPr algn="ctr" fontAlgn="ctr"/>
                      <a:r>
                        <a:rPr lang="en-US" sz="1800" b="1" u="none" strike="noStrike" dirty="0">
                          <a:effectLst/>
                          <a:latin typeface="Calibri" panose="020F0502020204030204" pitchFamily="34" charset="0"/>
                        </a:rPr>
                        <a:t>3.4</a:t>
                      </a:r>
                      <a:endParaRPr lang="en-US" sz="1800" b="1" i="0" u="none" strike="noStrike" dirty="0">
                        <a:solidFill>
                          <a:srgbClr val="333333"/>
                        </a:solidFill>
                        <a:effectLst/>
                        <a:latin typeface="Calibri" panose="020F0502020204030204" pitchFamily="34" charset="0"/>
                      </a:endParaRPr>
                    </a:p>
                  </a:txBody>
                  <a:tcPr marL="8368" marR="8368" marT="8368" marB="0" anchor="ctr">
                    <a:solidFill>
                      <a:srgbClr val="FFFF00"/>
                    </a:solidFill>
                  </a:tcPr>
                </a:tc>
                <a:tc>
                  <a:txBody>
                    <a:bodyPr/>
                    <a:lstStyle/>
                    <a:p>
                      <a:pPr algn="ctr" fontAlgn="ctr"/>
                      <a:r>
                        <a:rPr lang="en-US" sz="1800" b="1" u="none" strike="noStrike" dirty="0">
                          <a:effectLst/>
                          <a:latin typeface="Calibri" panose="020F0502020204030204" pitchFamily="34" charset="0"/>
                        </a:rPr>
                        <a:t>3.2</a:t>
                      </a:r>
                      <a:endParaRPr lang="en-US" sz="1800" b="1" i="0" u="none" strike="noStrike" dirty="0">
                        <a:solidFill>
                          <a:srgbClr val="333333"/>
                        </a:solidFill>
                        <a:effectLst/>
                        <a:latin typeface="Calibri" panose="020F0502020204030204" pitchFamily="34" charset="0"/>
                      </a:endParaRPr>
                    </a:p>
                  </a:txBody>
                  <a:tcPr marL="8368" marR="8368" marT="8368" marB="0" anchor="ctr">
                    <a:solidFill>
                      <a:srgbClr val="FFFF00"/>
                    </a:solidFill>
                  </a:tcPr>
                </a:tc>
                <a:tc>
                  <a:txBody>
                    <a:bodyPr/>
                    <a:lstStyle/>
                    <a:p>
                      <a:pPr algn="ctr" fontAlgn="ctr"/>
                      <a:r>
                        <a:rPr lang="en-US" sz="1800" b="1" u="none" strike="noStrike" dirty="0">
                          <a:effectLst/>
                          <a:latin typeface="Calibri" panose="020F0502020204030204" pitchFamily="34" charset="0"/>
                        </a:rPr>
                        <a:t>3.8</a:t>
                      </a:r>
                      <a:endParaRPr lang="en-US" sz="1800" b="1" i="0" u="none" strike="noStrike" dirty="0">
                        <a:solidFill>
                          <a:srgbClr val="333333"/>
                        </a:solidFill>
                        <a:effectLst/>
                        <a:latin typeface="Calibri" panose="020F0502020204030204" pitchFamily="34" charset="0"/>
                      </a:endParaRPr>
                    </a:p>
                  </a:txBody>
                  <a:tcPr marL="8368" marR="8368" marT="8368" marB="0" anchor="ctr">
                    <a:solidFill>
                      <a:srgbClr val="FFFF00"/>
                    </a:solidFill>
                  </a:tcPr>
                </a:tc>
                <a:tc>
                  <a:txBody>
                    <a:bodyPr/>
                    <a:lstStyle/>
                    <a:p>
                      <a:pPr algn="ctr" fontAlgn="ctr"/>
                      <a:r>
                        <a:rPr lang="en-US" sz="1800" b="1" u="none" strike="noStrike" dirty="0">
                          <a:effectLst/>
                          <a:latin typeface="Calibri" panose="020F0502020204030204" pitchFamily="34" charset="0"/>
                        </a:rPr>
                        <a:t>3.3</a:t>
                      </a:r>
                      <a:endParaRPr lang="en-US" sz="1800" b="1" i="0" u="none" strike="noStrike" dirty="0">
                        <a:solidFill>
                          <a:srgbClr val="333333"/>
                        </a:solidFill>
                        <a:effectLst/>
                        <a:latin typeface="Calibri" panose="020F0502020204030204" pitchFamily="34" charset="0"/>
                      </a:endParaRPr>
                    </a:p>
                  </a:txBody>
                  <a:tcPr marL="8368" marR="8368" marT="8368" marB="0" anchor="ctr">
                    <a:solidFill>
                      <a:srgbClr val="FFFF00"/>
                    </a:solidFill>
                  </a:tcPr>
                </a:tc>
                <a:tc>
                  <a:txBody>
                    <a:bodyPr/>
                    <a:lstStyle/>
                    <a:p>
                      <a:pPr algn="ctr" fontAlgn="ctr"/>
                      <a:r>
                        <a:rPr lang="en-US" sz="1800" b="1" u="none" strike="noStrike" dirty="0">
                          <a:effectLst/>
                          <a:latin typeface="Calibri" panose="020F0502020204030204" pitchFamily="34" charset="0"/>
                        </a:rPr>
                        <a:t>4.0</a:t>
                      </a:r>
                      <a:endParaRPr lang="en-US" sz="1800" b="1" i="0" u="none" strike="noStrike" dirty="0">
                        <a:solidFill>
                          <a:srgbClr val="333333"/>
                        </a:solidFill>
                        <a:effectLst/>
                        <a:latin typeface="Calibri" panose="020F0502020204030204" pitchFamily="34" charset="0"/>
                      </a:endParaRPr>
                    </a:p>
                  </a:txBody>
                  <a:tcPr marL="8368" marR="8368" marT="8368" marB="0" anchor="ctr">
                    <a:solidFill>
                      <a:srgbClr val="FFFF00"/>
                    </a:solidFill>
                  </a:tcPr>
                </a:tc>
                <a:tc>
                  <a:txBody>
                    <a:bodyPr/>
                    <a:lstStyle/>
                    <a:p>
                      <a:pPr algn="ctr" fontAlgn="ctr"/>
                      <a:r>
                        <a:rPr lang="en-US" sz="1800" b="1" u="none" strike="noStrike" dirty="0">
                          <a:effectLst/>
                          <a:latin typeface="Calibri" panose="020F0502020204030204" pitchFamily="34" charset="0"/>
                        </a:rPr>
                        <a:t>3.2</a:t>
                      </a:r>
                      <a:endParaRPr lang="en-US" sz="1800" b="1" i="0" u="none" strike="noStrike" dirty="0">
                        <a:solidFill>
                          <a:srgbClr val="333333"/>
                        </a:solidFill>
                        <a:effectLst/>
                        <a:latin typeface="Calibri" panose="020F0502020204030204" pitchFamily="34" charset="0"/>
                      </a:endParaRPr>
                    </a:p>
                  </a:txBody>
                  <a:tcPr marL="8368" marR="8368" marT="8368" marB="0" anchor="ctr">
                    <a:solidFill>
                      <a:srgbClr val="FFFF00"/>
                    </a:solidFill>
                  </a:tcPr>
                </a:tc>
                <a:tc>
                  <a:txBody>
                    <a:bodyPr/>
                    <a:lstStyle/>
                    <a:p>
                      <a:pPr algn="ctr" fontAlgn="ctr"/>
                      <a:r>
                        <a:rPr lang="en-US" sz="1800" b="1" u="none" strike="noStrike" dirty="0">
                          <a:effectLst/>
                          <a:latin typeface="Calibri" panose="020F0502020204030204" pitchFamily="34" charset="0"/>
                        </a:rPr>
                        <a:t>3.6</a:t>
                      </a:r>
                      <a:endParaRPr lang="en-US" sz="1800" b="1" i="0" u="none" strike="noStrike" dirty="0">
                        <a:solidFill>
                          <a:srgbClr val="333333"/>
                        </a:solidFill>
                        <a:effectLst/>
                        <a:latin typeface="Calibri" panose="020F0502020204030204" pitchFamily="34" charset="0"/>
                      </a:endParaRPr>
                    </a:p>
                  </a:txBody>
                  <a:tcPr marL="8368" marR="8368" marT="8368" marB="0" anchor="ctr">
                    <a:solidFill>
                      <a:srgbClr val="FFFF00"/>
                    </a:solidFill>
                  </a:tcPr>
                </a:tc>
                <a:tc>
                  <a:txBody>
                    <a:bodyPr/>
                    <a:lstStyle/>
                    <a:p>
                      <a:pPr algn="ctr" fontAlgn="ctr"/>
                      <a:r>
                        <a:rPr lang="en-US" sz="1800" b="1" u="none" strike="noStrike" dirty="0">
                          <a:effectLst/>
                          <a:latin typeface="Calibri" panose="020F0502020204030204" pitchFamily="34" charset="0"/>
                        </a:rPr>
                        <a:t>3.0</a:t>
                      </a:r>
                      <a:endParaRPr lang="en-US" sz="1800" b="1" i="0" u="none" strike="noStrike" dirty="0">
                        <a:solidFill>
                          <a:srgbClr val="333333"/>
                        </a:solidFill>
                        <a:effectLst/>
                        <a:latin typeface="Calibri" panose="020F0502020204030204" pitchFamily="34" charset="0"/>
                      </a:endParaRPr>
                    </a:p>
                  </a:txBody>
                  <a:tcPr marL="8368" marR="8368" marT="8368" marB="0" anchor="ctr">
                    <a:solidFill>
                      <a:srgbClr val="FFFF00"/>
                    </a:solidFill>
                  </a:tcPr>
                </a:tc>
              </a:tr>
            </a:tbl>
          </a:graphicData>
        </a:graphic>
      </p:graphicFrame>
    </p:spTree>
    <p:extLst>
      <p:ext uri="{BB962C8B-B14F-4D97-AF65-F5344CB8AC3E}">
        <p14:creationId xmlns:p14="http://schemas.microsoft.com/office/powerpoint/2010/main" val="697852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948802" cy="685800"/>
          </a:xfrm>
        </p:spPr>
        <p:txBody>
          <a:bodyPr>
            <a:normAutofit/>
          </a:bodyPr>
          <a:lstStyle/>
          <a:p>
            <a:r>
              <a:rPr lang="en-US" dirty="0"/>
              <a:t>Mash-in </a:t>
            </a:r>
            <a:r>
              <a:rPr lang="en-US" dirty="0" smtClean="0"/>
              <a:t>temperature – Mash analysis</a:t>
            </a:r>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30</a:t>
            </a:fld>
            <a:endParaRPr lang="en-US" dirty="0"/>
          </a:p>
        </p:txBody>
      </p:sp>
      <p:sp>
        <p:nvSpPr>
          <p:cNvPr id="8" name="Rectangle 7"/>
          <p:cNvSpPr/>
          <p:nvPr/>
        </p:nvSpPr>
        <p:spPr>
          <a:xfrm>
            <a:off x="324779" y="6123543"/>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graphicFrame>
        <p:nvGraphicFramePr>
          <p:cNvPr id="3" name="Table 2"/>
          <p:cNvGraphicFramePr>
            <a:graphicFrameLocks noGrp="1"/>
          </p:cNvGraphicFramePr>
          <p:nvPr>
            <p:extLst>
              <p:ext uri="{D42A27DB-BD31-4B8C-83A1-F6EECF244321}">
                <p14:modId xmlns:p14="http://schemas.microsoft.com/office/powerpoint/2010/main" val="2186555305"/>
              </p:ext>
            </p:extLst>
          </p:nvPr>
        </p:nvGraphicFramePr>
        <p:xfrm>
          <a:off x="324779" y="1219200"/>
          <a:ext cx="8233624" cy="4724400"/>
        </p:xfrm>
        <a:graphic>
          <a:graphicData uri="http://schemas.openxmlformats.org/drawingml/2006/table">
            <a:tbl>
              <a:tblPr firstRow="1" firstCol="1" bandRow="1">
                <a:tableStyleId>{00A15C55-8517-42AA-B614-E9B94910E393}</a:tableStyleId>
              </a:tblPr>
              <a:tblGrid>
                <a:gridCol w="3251226"/>
                <a:gridCol w="1308935"/>
                <a:gridCol w="1351159"/>
                <a:gridCol w="1161152"/>
                <a:gridCol w="1161152"/>
              </a:tblGrid>
              <a:tr h="393700">
                <a:tc>
                  <a:txBody>
                    <a:bodyPr/>
                    <a:lstStyle/>
                    <a:p>
                      <a:pPr algn="l" fontAlgn="ctr"/>
                      <a:r>
                        <a:rPr lang="en-US" sz="1800" u="none" strike="noStrike" dirty="0">
                          <a:effectLst/>
                          <a:latin typeface="Calibri" panose="020F0502020204030204" pitchFamily="34" charset="0"/>
                        </a:rPr>
                        <a:t>VARIABLE</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8</a:t>
                      </a:r>
                      <a:endParaRPr lang="en-US" sz="1800" b="0" i="0" u="none" strike="noStrike" dirty="0">
                        <a:solidFill>
                          <a:srgbClr val="333333"/>
                        </a:solidFill>
                        <a:effectLst/>
                        <a:latin typeface="Calibri" panose="020F0502020204030204" pitchFamily="34" charset="0"/>
                      </a:endParaRPr>
                    </a:p>
                  </a:txBody>
                  <a:tcPr marL="9525" marR="9525" marT="9525" marB="0" anchor="ctr"/>
                </a:tc>
              </a:tr>
              <a:tr h="393700">
                <a:tc>
                  <a:txBody>
                    <a:bodyPr/>
                    <a:lstStyle/>
                    <a:p>
                      <a:pPr algn="l" fontAlgn="ctr"/>
                      <a:r>
                        <a:rPr lang="en-US" sz="1800" u="none" strike="noStrike" dirty="0">
                          <a:effectLst/>
                          <a:latin typeface="Calibri" panose="020F0502020204030204" pitchFamily="34" charset="0"/>
                        </a:rPr>
                        <a:t>Mash-in temperature</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smtClean="0">
                          <a:solidFill>
                            <a:schemeClr val="bg1"/>
                          </a:solidFill>
                          <a:effectLst/>
                          <a:latin typeface="Calibri" panose="020F0502020204030204" pitchFamily="34" charset="0"/>
                        </a:rPr>
                        <a:t>Std. </a:t>
                      </a:r>
                      <a:r>
                        <a:rPr lang="en-US" sz="1800" b="1" u="none" strike="noStrike" dirty="0">
                          <a:solidFill>
                            <a:schemeClr val="bg1"/>
                          </a:solidFill>
                          <a:effectLst/>
                          <a:latin typeface="Calibri" panose="020F0502020204030204" pitchFamily="34" charset="0"/>
                        </a:rPr>
                        <a:t>50°C</a:t>
                      </a:r>
                      <a:endParaRPr lang="en-US" sz="1800" b="1" i="0" u="none" strike="noStrike" dirty="0">
                        <a:solidFill>
                          <a:schemeClr val="bg1"/>
                        </a:solidFill>
                        <a:effectLst/>
                        <a:latin typeface="Calibri" panose="020F0502020204030204" pitchFamily="34" charset="0"/>
                      </a:endParaRPr>
                    </a:p>
                  </a:txBody>
                  <a:tcPr marL="9525" marR="9525" marT="9525" marB="0" anchor="ctr">
                    <a:solidFill>
                      <a:schemeClr val="accent4"/>
                    </a:solidFill>
                  </a:tcPr>
                </a:tc>
                <a:tc>
                  <a:txBody>
                    <a:bodyPr/>
                    <a:lstStyle/>
                    <a:p>
                      <a:pPr algn="ctr" fontAlgn="ctr"/>
                      <a:r>
                        <a:rPr lang="en-US" sz="1800" b="1" u="none" strike="noStrike" dirty="0">
                          <a:solidFill>
                            <a:schemeClr val="bg1"/>
                          </a:solidFill>
                          <a:effectLst/>
                          <a:latin typeface="Calibri" panose="020F0502020204030204" pitchFamily="34" charset="0"/>
                        </a:rPr>
                        <a:t>35°C</a:t>
                      </a:r>
                      <a:endParaRPr lang="en-US" sz="1800" b="1" i="0" u="none" strike="noStrike" dirty="0">
                        <a:solidFill>
                          <a:schemeClr val="bg1"/>
                        </a:solidFill>
                        <a:effectLst/>
                        <a:latin typeface="Calibri" panose="020F0502020204030204" pitchFamily="34" charset="0"/>
                      </a:endParaRPr>
                    </a:p>
                  </a:txBody>
                  <a:tcPr marL="9525" marR="9525" marT="9525" marB="0" anchor="ctr">
                    <a:solidFill>
                      <a:schemeClr val="accent4"/>
                    </a:solidFill>
                  </a:tcPr>
                </a:tc>
                <a:tc>
                  <a:txBody>
                    <a:bodyPr/>
                    <a:lstStyle/>
                    <a:p>
                      <a:pPr algn="ctr" fontAlgn="ctr"/>
                      <a:r>
                        <a:rPr lang="en-US" sz="1800" b="1" u="none" strike="noStrike" dirty="0">
                          <a:solidFill>
                            <a:schemeClr val="bg1"/>
                          </a:solidFill>
                          <a:effectLst/>
                          <a:latin typeface="Calibri" panose="020F0502020204030204" pitchFamily="34" charset="0"/>
                        </a:rPr>
                        <a:t>50°C</a:t>
                      </a:r>
                      <a:endParaRPr lang="en-US" sz="1800" b="1" i="0" u="none" strike="noStrike" dirty="0">
                        <a:solidFill>
                          <a:schemeClr val="bg1"/>
                        </a:solidFill>
                        <a:effectLst/>
                        <a:latin typeface="Calibri" panose="020F0502020204030204" pitchFamily="34" charset="0"/>
                      </a:endParaRPr>
                    </a:p>
                  </a:txBody>
                  <a:tcPr marL="9525" marR="9525" marT="9525" marB="0" anchor="ctr">
                    <a:solidFill>
                      <a:schemeClr val="accent4"/>
                    </a:solidFill>
                  </a:tcPr>
                </a:tc>
                <a:tc>
                  <a:txBody>
                    <a:bodyPr/>
                    <a:lstStyle/>
                    <a:p>
                      <a:pPr algn="ctr" fontAlgn="ctr"/>
                      <a:r>
                        <a:rPr lang="en-US" sz="1800" b="1" u="none" strike="noStrike" dirty="0">
                          <a:solidFill>
                            <a:schemeClr val="bg1"/>
                          </a:solidFill>
                          <a:effectLst/>
                          <a:latin typeface="Calibri" panose="020F0502020204030204" pitchFamily="34" charset="0"/>
                        </a:rPr>
                        <a:t>62°C</a:t>
                      </a:r>
                      <a:endParaRPr lang="en-US" sz="1800" b="1" i="0" u="none" strike="noStrike" dirty="0">
                        <a:solidFill>
                          <a:schemeClr val="bg1"/>
                        </a:solidFill>
                        <a:effectLst/>
                        <a:latin typeface="Calibri" panose="020F0502020204030204" pitchFamily="34" charset="0"/>
                      </a:endParaRPr>
                    </a:p>
                  </a:txBody>
                  <a:tcPr marL="9525" marR="9525" marT="9525" marB="0" anchor="ctr">
                    <a:solidFill>
                      <a:schemeClr val="accent4"/>
                    </a:solidFill>
                  </a:tcPr>
                </a:tc>
              </a:tr>
              <a:tr h="393700">
                <a:tc>
                  <a:txBody>
                    <a:bodyPr/>
                    <a:lstStyle/>
                    <a:p>
                      <a:pPr algn="l" fontAlgn="ctr"/>
                      <a:r>
                        <a:rPr lang="en-US" sz="1800" u="none" strike="noStrike" dirty="0">
                          <a:effectLst/>
                          <a:latin typeface="Calibri" panose="020F0502020204030204" pitchFamily="34" charset="0"/>
                        </a:rPr>
                        <a:t>Wort Color EBC</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a:effectLst/>
                          <a:latin typeface="Calibri" panose="020F0502020204030204" pitchFamily="34" charset="0"/>
                        </a:rPr>
                        <a:t>9.8</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10.7</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9.0</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8.7</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r>
              <a:tr h="393700">
                <a:tc>
                  <a:txBody>
                    <a:bodyPr/>
                    <a:lstStyle/>
                    <a:p>
                      <a:pPr algn="l" fontAlgn="ctr"/>
                      <a:r>
                        <a:rPr lang="sv-SE" sz="1800" u="none" strike="noStrike" dirty="0">
                          <a:effectLst/>
                          <a:latin typeface="Calibri" panose="020F0502020204030204" pitchFamily="34" charset="0"/>
                        </a:rPr>
                        <a:t>ITT (E 520 nm, 10 Min.)</a:t>
                      </a:r>
                      <a:endParaRPr lang="sv-SE"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a:effectLst/>
                          <a:latin typeface="Calibri" panose="020F0502020204030204" pitchFamily="34" charset="0"/>
                        </a:rPr>
                        <a:t>0.223</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0.225</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0.265</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0.297</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r>
              <a:tr h="393700">
                <a:tc>
                  <a:txBody>
                    <a:bodyPr/>
                    <a:lstStyle/>
                    <a:p>
                      <a:pPr algn="l" fontAlgn="ctr"/>
                      <a:r>
                        <a:rPr lang="en-US" sz="1800" u="none" strike="noStrike" dirty="0">
                          <a:effectLst/>
                          <a:latin typeface="Calibri" panose="020F0502020204030204" pitchFamily="34" charset="0"/>
                        </a:rPr>
                        <a:t>Wort aroma compounds (ppb)</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r>
              <a:tr h="393700">
                <a:tc>
                  <a:txBody>
                    <a:bodyPr/>
                    <a:lstStyle/>
                    <a:p>
                      <a:pPr algn="l" fontAlgn="ctr"/>
                      <a:r>
                        <a:rPr lang="en-US" sz="1800" u="none" strike="noStrike" dirty="0">
                          <a:effectLst/>
                          <a:latin typeface="Calibri" panose="020F0502020204030204" pitchFamily="34" charset="0"/>
                        </a:rPr>
                        <a:t>3-Methylbutanal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107.5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148.4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131.6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96.6</a:t>
                      </a:r>
                      <a:endParaRPr lang="en-US" sz="1800" b="0" i="0" u="none" strike="noStrike" dirty="0">
                        <a:solidFill>
                          <a:srgbClr val="333333"/>
                        </a:solidFill>
                        <a:effectLst/>
                        <a:latin typeface="Calibri" panose="020F0502020204030204" pitchFamily="34" charset="0"/>
                      </a:endParaRPr>
                    </a:p>
                  </a:txBody>
                  <a:tcPr marL="9525" marR="9525" marT="9525" marB="0" anchor="ctr"/>
                </a:tc>
              </a:tr>
              <a:tr h="393700">
                <a:tc>
                  <a:txBody>
                    <a:bodyPr/>
                    <a:lstStyle/>
                    <a:p>
                      <a:pPr algn="l" fontAlgn="ctr"/>
                      <a:r>
                        <a:rPr lang="en-US" sz="1800" u="none" strike="noStrike" dirty="0">
                          <a:effectLst/>
                          <a:latin typeface="Calibri" panose="020F0502020204030204" pitchFamily="34" charset="0"/>
                        </a:rPr>
                        <a:t>2-Methylbutanal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57.6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52.7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52.1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41.5</a:t>
                      </a:r>
                      <a:endParaRPr lang="en-US" sz="1800" b="0" i="0" u="none" strike="noStrike" dirty="0">
                        <a:solidFill>
                          <a:srgbClr val="333333"/>
                        </a:solidFill>
                        <a:effectLst/>
                        <a:latin typeface="Calibri" panose="020F0502020204030204" pitchFamily="34" charset="0"/>
                      </a:endParaRPr>
                    </a:p>
                  </a:txBody>
                  <a:tcPr marL="9525" marR="9525" marT="9525" marB="0" anchor="ctr"/>
                </a:tc>
              </a:tr>
              <a:tr h="393700">
                <a:tc>
                  <a:txBody>
                    <a:bodyPr/>
                    <a:lstStyle/>
                    <a:p>
                      <a:pPr algn="l" fontAlgn="ctr"/>
                      <a:r>
                        <a:rPr lang="en-US" sz="1800" u="none" strike="noStrike" dirty="0">
                          <a:effectLst/>
                          <a:latin typeface="Calibri" panose="020F0502020204030204" pitchFamily="34" charset="0"/>
                        </a:rPr>
                        <a:t>Benzaldehyde</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6.6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4.8</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5.6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4.3</a:t>
                      </a:r>
                      <a:endParaRPr lang="en-US" sz="1800" b="0" i="0" u="none" strike="noStrike" dirty="0">
                        <a:solidFill>
                          <a:srgbClr val="333333"/>
                        </a:solidFill>
                        <a:effectLst/>
                        <a:latin typeface="Calibri" panose="020F0502020204030204" pitchFamily="34" charset="0"/>
                      </a:endParaRPr>
                    </a:p>
                  </a:txBody>
                  <a:tcPr marL="9525" marR="9525" marT="9525" marB="0" anchor="ctr"/>
                </a:tc>
              </a:tr>
              <a:tr h="393700">
                <a:tc>
                  <a:txBody>
                    <a:bodyPr/>
                    <a:lstStyle/>
                    <a:p>
                      <a:pPr algn="l" fontAlgn="ctr"/>
                      <a:r>
                        <a:rPr lang="en-US" sz="1800" u="none" strike="noStrike" dirty="0">
                          <a:effectLst/>
                          <a:latin typeface="Calibri" panose="020F0502020204030204" pitchFamily="34" charset="0"/>
                        </a:rPr>
                        <a:t>Phenylacetaldehyde</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1034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894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937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862</a:t>
                      </a:r>
                      <a:endParaRPr lang="en-US" sz="1800" b="0" i="0" u="none" strike="noStrike" dirty="0">
                        <a:solidFill>
                          <a:srgbClr val="333333"/>
                        </a:solidFill>
                        <a:effectLst/>
                        <a:latin typeface="Calibri" panose="020F0502020204030204" pitchFamily="34" charset="0"/>
                      </a:endParaRPr>
                    </a:p>
                  </a:txBody>
                  <a:tcPr marL="9525" marR="9525" marT="9525" marB="0" anchor="ctr"/>
                </a:tc>
              </a:tr>
              <a:tr h="393700">
                <a:tc>
                  <a:txBody>
                    <a:bodyPr/>
                    <a:lstStyle/>
                    <a:p>
                      <a:pPr algn="l" fontAlgn="ctr"/>
                      <a:r>
                        <a:rPr lang="en-US" sz="1800" u="none" strike="noStrike" dirty="0">
                          <a:effectLst/>
                          <a:latin typeface="Calibri" panose="020F0502020204030204" pitchFamily="34" charset="0"/>
                        </a:rPr>
                        <a:t>1-Penten-3-ol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6.6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1.0</a:t>
                      </a:r>
                      <a:endParaRPr lang="en-US" sz="1800" b="0" i="0" u="none" strike="noStrike" dirty="0">
                        <a:solidFill>
                          <a:srgbClr val="333333"/>
                        </a:solidFill>
                        <a:effectLst/>
                        <a:latin typeface="Calibri" panose="020F0502020204030204" pitchFamily="34" charset="0"/>
                      </a:endParaRPr>
                    </a:p>
                  </a:txBody>
                  <a:tcPr marL="9525" marR="9525" marT="9525" marB="0" anchor="ctr"/>
                </a:tc>
              </a:tr>
              <a:tr h="393700">
                <a:tc>
                  <a:txBody>
                    <a:bodyPr/>
                    <a:lstStyle/>
                    <a:p>
                      <a:pPr algn="l" fontAlgn="ctr"/>
                      <a:r>
                        <a:rPr lang="en-US" sz="1800" u="none" strike="noStrike" dirty="0">
                          <a:effectLst/>
                          <a:latin typeface="Calibri" panose="020F0502020204030204" pitchFamily="34" charset="0"/>
                        </a:rPr>
                        <a:t>Benzylalcohol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22.9</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17.2</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18.1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13.1</a:t>
                      </a:r>
                      <a:endParaRPr lang="en-US" sz="1800" b="0" i="0" u="none" strike="noStrike" dirty="0">
                        <a:solidFill>
                          <a:srgbClr val="333333"/>
                        </a:solidFill>
                        <a:effectLst/>
                        <a:latin typeface="Calibri" panose="020F0502020204030204" pitchFamily="34" charset="0"/>
                      </a:endParaRPr>
                    </a:p>
                  </a:txBody>
                  <a:tcPr marL="9525" marR="9525" marT="9525" marB="0" anchor="ctr"/>
                </a:tc>
              </a:tr>
              <a:tr h="393700">
                <a:tc>
                  <a:txBody>
                    <a:bodyPr/>
                    <a:lstStyle/>
                    <a:p>
                      <a:pPr algn="l" fontAlgn="ctr"/>
                      <a:r>
                        <a:rPr lang="en-US" sz="1800" u="none" strike="noStrike" dirty="0">
                          <a:effectLst/>
                          <a:latin typeface="Calibri" panose="020F0502020204030204" pitchFamily="34" charset="0"/>
                        </a:rPr>
                        <a:t>Furfural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166.3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162.0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160.0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157.3</a:t>
                      </a:r>
                      <a:endParaRPr lang="en-US" sz="1800" b="0" i="0" u="none" strike="noStrike" dirty="0">
                        <a:solidFill>
                          <a:srgbClr val="333333"/>
                        </a:solidFill>
                        <a:effectLst/>
                        <a:latin typeface="Calibri" panose="020F0502020204030204" pitchFamily="34" charset="0"/>
                      </a:endParaRPr>
                    </a:p>
                  </a:txBody>
                  <a:tcPr marL="9525" marR="9525" marT="9525" marB="0" anchor="ctr"/>
                </a:tc>
              </a:tr>
            </a:tbl>
          </a:graphicData>
        </a:graphic>
      </p:graphicFrame>
    </p:spTree>
    <p:extLst>
      <p:ext uri="{BB962C8B-B14F-4D97-AF65-F5344CB8AC3E}">
        <p14:creationId xmlns:p14="http://schemas.microsoft.com/office/powerpoint/2010/main" val="1544901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316115" cy="685800"/>
          </a:xfrm>
        </p:spPr>
        <p:txBody>
          <a:bodyPr>
            <a:normAutofit fontScale="90000"/>
          </a:bodyPr>
          <a:lstStyle/>
          <a:p>
            <a:r>
              <a:rPr lang="en-US" dirty="0"/>
              <a:t>Mash-in </a:t>
            </a:r>
            <a:r>
              <a:rPr lang="en-US" dirty="0" smtClean="0"/>
              <a:t>temperature – Beer analysis</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139116233"/>
              </p:ext>
            </p:extLst>
          </p:nvPr>
        </p:nvGraphicFramePr>
        <p:xfrm>
          <a:off x="304797" y="1371604"/>
          <a:ext cx="8253605" cy="4038595"/>
        </p:xfrm>
        <a:graphic>
          <a:graphicData uri="http://schemas.openxmlformats.org/drawingml/2006/table">
            <a:tbl>
              <a:tblPr firstRow="1" firstCol="1" bandRow="1">
                <a:tableStyleId>{00A15C55-8517-42AA-B614-E9B94910E393}</a:tableStyleId>
              </a:tblPr>
              <a:tblGrid>
                <a:gridCol w="3311737"/>
                <a:gridCol w="1235467"/>
                <a:gridCol w="1235467"/>
                <a:gridCol w="1235467"/>
                <a:gridCol w="1235467"/>
              </a:tblGrid>
              <a:tr h="367145">
                <a:tc>
                  <a:txBody>
                    <a:bodyPr/>
                    <a:lstStyle/>
                    <a:p>
                      <a:pPr algn="l" fontAlgn="b"/>
                      <a:r>
                        <a:rPr lang="en-US" sz="1800" u="none" strike="noStrike" dirty="0">
                          <a:effectLst/>
                          <a:latin typeface="Calibri" panose="020F0502020204030204" pitchFamily="34" charset="0"/>
                        </a:rPr>
                        <a:t>VARIABLE</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8</a:t>
                      </a:r>
                      <a:endParaRPr lang="en-US" sz="1800" b="0" i="0" u="none" strike="noStrike" dirty="0">
                        <a:solidFill>
                          <a:srgbClr val="333333"/>
                        </a:solidFill>
                        <a:effectLst/>
                        <a:latin typeface="Calibri" panose="020F0502020204030204" pitchFamily="34" charset="0"/>
                      </a:endParaRPr>
                    </a:p>
                  </a:txBody>
                  <a:tcPr marL="9525" marR="9525" marT="9525" marB="0" anchor="ctr"/>
                </a:tc>
              </a:tr>
              <a:tr h="367145">
                <a:tc>
                  <a:txBody>
                    <a:bodyPr/>
                    <a:lstStyle/>
                    <a:p>
                      <a:pPr algn="l" fontAlgn="ctr"/>
                      <a:r>
                        <a:rPr lang="en-US" sz="1800" u="none" strike="noStrike" dirty="0">
                          <a:effectLst/>
                          <a:latin typeface="Calibri" panose="020F0502020204030204" pitchFamily="34" charset="0"/>
                        </a:rPr>
                        <a:t>Mash-in temperature</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smtClean="0">
                          <a:solidFill>
                            <a:schemeClr val="bg1"/>
                          </a:solidFill>
                          <a:effectLst/>
                          <a:latin typeface="Calibri" panose="020F0502020204030204" pitchFamily="34" charset="0"/>
                        </a:rPr>
                        <a:t>Std.</a:t>
                      </a:r>
                      <a:r>
                        <a:rPr lang="en-US" sz="1800" b="1" u="none" strike="noStrike" baseline="0" dirty="0" smtClean="0">
                          <a:solidFill>
                            <a:schemeClr val="bg1"/>
                          </a:solidFill>
                          <a:effectLst/>
                          <a:latin typeface="Calibri" panose="020F0502020204030204" pitchFamily="34" charset="0"/>
                        </a:rPr>
                        <a:t> </a:t>
                      </a:r>
                      <a:r>
                        <a:rPr lang="en-US" sz="1800" b="1" u="none" strike="noStrike" dirty="0" smtClean="0">
                          <a:solidFill>
                            <a:schemeClr val="bg1"/>
                          </a:solidFill>
                          <a:effectLst/>
                          <a:latin typeface="Calibri" panose="020F0502020204030204" pitchFamily="34" charset="0"/>
                        </a:rPr>
                        <a:t>50°C</a:t>
                      </a:r>
                      <a:endParaRPr lang="en-US" sz="1800" b="1" i="0" u="none" strike="noStrike" dirty="0">
                        <a:solidFill>
                          <a:schemeClr val="bg1"/>
                        </a:solidFill>
                        <a:effectLst/>
                        <a:latin typeface="Calibri" panose="020F0502020204030204" pitchFamily="34" charset="0"/>
                      </a:endParaRPr>
                    </a:p>
                  </a:txBody>
                  <a:tcPr marL="9525" marR="9525" marT="9525" marB="0" anchor="ctr">
                    <a:solidFill>
                      <a:srgbClr val="D85E02"/>
                    </a:solidFill>
                  </a:tcPr>
                </a:tc>
                <a:tc>
                  <a:txBody>
                    <a:bodyPr/>
                    <a:lstStyle/>
                    <a:p>
                      <a:pPr algn="ctr" fontAlgn="ctr"/>
                      <a:r>
                        <a:rPr lang="en-US" sz="1800" b="1" u="none" strike="noStrike" dirty="0">
                          <a:solidFill>
                            <a:schemeClr val="bg1"/>
                          </a:solidFill>
                          <a:effectLst/>
                          <a:latin typeface="Calibri" panose="020F0502020204030204" pitchFamily="34" charset="0"/>
                        </a:rPr>
                        <a:t>35°C</a:t>
                      </a:r>
                      <a:endParaRPr lang="en-US" sz="1800" b="1" i="0" u="none" strike="noStrike" dirty="0">
                        <a:solidFill>
                          <a:schemeClr val="bg1"/>
                        </a:solidFill>
                        <a:effectLst/>
                        <a:latin typeface="Calibri" panose="020F0502020204030204" pitchFamily="34" charset="0"/>
                      </a:endParaRPr>
                    </a:p>
                  </a:txBody>
                  <a:tcPr marL="9525" marR="9525" marT="9525" marB="0" anchor="ctr">
                    <a:solidFill>
                      <a:srgbClr val="D85E02"/>
                    </a:solidFill>
                  </a:tcPr>
                </a:tc>
                <a:tc>
                  <a:txBody>
                    <a:bodyPr/>
                    <a:lstStyle/>
                    <a:p>
                      <a:pPr algn="ctr" fontAlgn="ctr"/>
                      <a:r>
                        <a:rPr lang="en-US" sz="1800" b="1" u="none" strike="noStrike" dirty="0">
                          <a:solidFill>
                            <a:schemeClr val="bg1"/>
                          </a:solidFill>
                          <a:effectLst/>
                          <a:latin typeface="Calibri" panose="020F0502020204030204" pitchFamily="34" charset="0"/>
                        </a:rPr>
                        <a:t>50°C</a:t>
                      </a:r>
                      <a:endParaRPr lang="en-US" sz="1800" b="1" i="0" u="none" strike="noStrike" dirty="0">
                        <a:solidFill>
                          <a:schemeClr val="bg1"/>
                        </a:solidFill>
                        <a:effectLst/>
                        <a:latin typeface="Calibri" panose="020F0502020204030204" pitchFamily="34" charset="0"/>
                      </a:endParaRPr>
                    </a:p>
                  </a:txBody>
                  <a:tcPr marL="9525" marR="9525" marT="9525" marB="0" anchor="ctr">
                    <a:solidFill>
                      <a:srgbClr val="D85E02"/>
                    </a:solidFill>
                  </a:tcPr>
                </a:tc>
                <a:tc>
                  <a:txBody>
                    <a:bodyPr/>
                    <a:lstStyle/>
                    <a:p>
                      <a:pPr algn="ctr" fontAlgn="ctr"/>
                      <a:r>
                        <a:rPr lang="en-US" sz="1800" b="1" u="none" strike="noStrike" dirty="0">
                          <a:solidFill>
                            <a:schemeClr val="bg1"/>
                          </a:solidFill>
                          <a:effectLst/>
                          <a:latin typeface="Calibri" panose="020F0502020204030204" pitchFamily="34" charset="0"/>
                        </a:rPr>
                        <a:t>62°C</a:t>
                      </a:r>
                      <a:endParaRPr lang="en-US" sz="1800" b="1" i="0" u="none" strike="noStrike" dirty="0">
                        <a:solidFill>
                          <a:schemeClr val="bg1"/>
                        </a:solidFill>
                        <a:effectLst/>
                        <a:latin typeface="Calibri" panose="020F0502020204030204" pitchFamily="34" charset="0"/>
                      </a:endParaRPr>
                    </a:p>
                  </a:txBody>
                  <a:tcPr marL="9525" marR="9525" marT="9525" marB="0" anchor="ctr">
                    <a:solidFill>
                      <a:srgbClr val="D85E02"/>
                    </a:solidFill>
                  </a:tcPr>
                </a:tc>
              </a:tr>
              <a:tr h="367145">
                <a:tc>
                  <a:txBody>
                    <a:bodyPr/>
                    <a:lstStyle/>
                    <a:p>
                      <a:pPr algn="l" fontAlgn="ctr"/>
                      <a:r>
                        <a:rPr lang="en-US" sz="1800" u="none" strike="noStrike" dirty="0">
                          <a:effectLst/>
                          <a:latin typeface="Calibri" panose="020F0502020204030204" pitchFamily="34" charset="0"/>
                        </a:rPr>
                        <a:t>Attenuation %</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83.2</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82.6</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82.6</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82.9</a:t>
                      </a:r>
                      <a:endParaRPr lang="en-US" sz="1800" b="0" i="0" u="none" strike="noStrike" dirty="0">
                        <a:solidFill>
                          <a:srgbClr val="333333"/>
                        </a:solidFill>
                        <a:effectLst/>
                        <a:latin typeface="Calibri" panose="020F0502020204030204" pitchFamily="34" charset="0"/>
                      </a:endParaRPr>
                    </a:p>
                  </a:txBody>
                  <a:tcPr marL="9525" marR="9525" marT="9525" marB="0" anchor="b"/>
                </a:tc>
              </a:tr>
              <a:tr h="367145">
                <a:tc>
                  <a:txBody>
                    <a:bodyPr/>
                    <a:lstStyle/>
                    <a:p>
                      <a:pPr algn="l" fontAlgn="ctr"/>
                      <a:r>
                        <a:rPr lang="en-US" sz="1800" u="none" strike="noStrike" dirty="0">
                          <a:effectLst/>
                          <a:latin typeface="Calibri" panose="020F0502020204030204" pitchFamily="34" charset="0"/>
                        </a:rPr>
                        <a:t>Color EBC</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b="1" u="none" strike="noStrike" dirty="0">
                          <a:effectLst/>
                          <a:latin typeface="Calibri" panose="020F0502020204030204" pitchFamily="34" charset="0"/>
                        </a:rPr>
                        <a:t>7.8</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a:effectLst/>
                          <a:latin typeface="Calibri" panose="020F0502020204030204" pitchFamily="34" charset="0"/>
                        </a:rPr>
                        <a:t>9.0</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a:effectLst/>
                          <a:latin typeface="Calibri" panose="020F0502020204030204" pitchFamily="34" charset="0"/>
                        </a:rPr>
                        <a:t>7.1</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a:effectLst/>
                          <a:latin typeface="Calibri" panose="020F0502020204030204" pitchFamily="34" charset="0"/>
                        </a:rPr>
                        <a:t>7.2</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r>
              <a:tr h="367145">
                <a:tc>
                  <a:txBody>
                    <a:bodyPr/>
                    <a:lstStyle/>
                    <a:p>
                      <a:pPr algn="l" fontAlgn="ctr"/>
                      <a:r>
                        <a:rPr lang="en-US" sz="1800" u="none" strike="noStrike" dirty="0">
                          <a:effectLst/>
                          <a:latin typeface="Calibri" panose="020F0502020204030204" pitchFamily="34" charset="0"/>
                        </a:rPr>
                        <a:t>pH (end of fermentation)</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4.6</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4.7</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4.7</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4.7</a:t>
                      </a:r>
                      <a:endParaRPr lang="en-US" sz="1800" b="0" i="0" u="none" strike="noStrike" dirty="0">
                        <a:solidFill>
                          <a:srgbClr val="333333"/>
                        </a:solidFill>
                        <a:effectLst/>
                        <a:latin typeface="Calibri" panose="020F0502020204030204" pitchFamily="34" charset="0"/>
                      </a:endParaRPr>
                    </a:p>
                  </a:txBody>
                  <a:tcPr marL="9525" marR="9525" marT="9525" marB="0" anchor="b"/>
                </a:tc>
              </a:tr>
              <a:tr h="367145">
                <a:tc>
                  <a:txBody>
                    <a:bodyPr/>
                    <a:lstStyle/>
                    <a:p>
                      <a:pPr algn="l" fontAlgn="ctr"/>
                      <a:r>
                        <a:rPr lang="en-US" sz="1800" u="none" strike="noStrike" dirty="0">
                          <a:effectLst/>
                          <a:latin typeface="Calibri" panose="020F0502020204030204" pitchFamily="34" charset="0"/>
                        </a:rPr>
                        <a:t>Total-N mg/100mL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89.7</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94.5</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91.3</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81.4</a:t>
                      </a:r>
                      <a:endParaRPr lang="en-US" sz="1800" b="0" i="0" u="none" strike="noStrike" dirty="0">
                        <a:solidFill>
                          <a:srgbClr val="333333"/>
                        </a:solidFill>
                        <a:effectLst/>
                        <a:latin typeface="Calibri" panose="020F0502020204030204" pitchFamily="34" charset="0"/>
                      </a:endParaRPr>
                    </a:p>
                  </a:txBody>
                  <a:tcPr marL="9525" marR="9525" marT="9525" marB="0" anchor="b"/>
                </a:tc>
              </a:tr>
              <a:tr h="367145">
                <a:tc>
                  <a:txBody>
                    <a:bodyPr/>
                    <a:lstStyle/>
                    <a:p>
                      <a:pPr algn="l" fontAlgn="ctr"/>
                      <a:r>
                        <a:rPr lang="en-US" sz="1800" u="none" strike="noStrike" dirty="0">
                          <a:effectLst/>
                          <a:latin typeface="Calibri" panose="020F0502020204030204" pitchFamily="34" charset="0"/>
                        </a:rPr>
                        <a:t>High molecular N mg/100mL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17.5</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17.8</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16.9</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15.4</a:t>
                      </a:r>
                      <a:endParaRPr lang="en-US" sz="1800" b="0" i="0" u="none" strike="noStrike" dirty="0">
                        <a:solidFill>
                          <a:srgbClr val="333333"/>
                        </a:solidFill>
                        <a:effectLst/>
                        <a:latin typeface="Calibri" panose="020F0502020204030204" pitchFamily="34" charset="0"/>
                      </a:endParaRPr>
                    </a:p>
                  </a:txBody>
                  <a:tcPr marL="9525" marR="9525" marT="9525" marB="0" anchor="b"/>
                </a:tc>
              </a:tr>
              <a:tr h="367145">
                <a:tc>
                  <a:txBody>
                    <a:bodyPr/>
                    <a:lstStyle/>
                    <a:p>
                      <a:pPr algn="l" fontAlgn="ctr"/>
                      <a:r>
                        <a:rPr lang="en-US" sz="1800" u="none" strike="noStrike" dirty="0">
                          <a:effectLst/>
                          <a:latin typeface="Calibri" panose="020F0502020204030204" pitchFamily="34" charset="0"/>
                        </a:rPr>
                        <a:t>FAN mg/100mL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15.3</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17.2</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16.9</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13.1</a:t>
                      </a:r>
                      <a:endParaRPr lang="en-US" sz="1800" b="0" i="0" u="none" strike="noStrike" dirty="0">
                        <a:solidFill>
                          <a:srgbClr val="333333"/>
                        </a:solidFill>
                        <a:effectLst/>
                        <a:latin typeface="Calibri" panose="020F0502020204030204" pitchFamily="34" charset="0"/>
                      </a:endParaRPr>
                    </a:p>
                  </a:txBody>
                  <a:tcPr marL="9525" marR="9525" marT="9525" marB="0" anchor="b"/>
                </a:tc>
              </a:tr>
              <a:tr h="367145">
                <a:tc>
                  <a:txBody>
                    <a:bodyPr/>
                    <a:lstStyle/>
                    <a:p>
                      <a:pPr algn="l" fontAlgn="ctr"/>
                      <a:r>
                        <a:rPr lang="en-US" sz="1800" u="none" strike="noStrike" dirty="0">
                          <a:effectLst/>
                          <a:latin typeface="Calibri" panose="020F0502020204030204" pitchFamily="34" charset="0"/>
                        </a:rPr>
                        <a:t>Polyphenols mg/L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solidFill>
                            <a:schemeClr val="tx1"/>
                          </a:solidFill>
                          <a:effectLst/>
                          <a:latin typeface="Calibri" panose="020F0502020204030204" pitchFamily="34" charset="0"/>
                        </a:rPr>
                        <a:t>194</a:t>
                      </a:r>
                      <a:endParaRPr lang="en-US" sz="1800" b="0" i="0" u="none" strike="noStrike" dirty="0">
                        <a:solidFill>
                          <a:schemeClr val="tx1"/>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u="none" strike="noStrike" dirty="0">
                          <a:solidFill>
                            <a:schemeClr val="tx1"/>
                          </a:solidFill>
                          <a:effectLst/>
                          <a:latin typeface="Calibri" panose="020F0502020204030204" pitchFamily="34" charset="0"/>
                        </a:rPr>
                        <a:t>200</a:t>
                      </a:r>
                      <a:endParaRPr lang="en-US" sz="1800" b="0" i="0" u="none" strike="noStrike" dirty="0">
                        <a:solidFill>
                          <a:schemeClr val="tx1"/>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u="none" strike="noStrike" dirty="0">
                          <a:solidFill>
                            <a:schemeClr val="tx1"/>
                          </a:solidFill>
                          <a:effectLst/>
                          <a:latin typeface="Calibri" panose="020F0502020204030204" pitchFamily="34" charset="0"/>
                        </a:rPr>
                        <a:t>172</a:t>
                      </a:r>
                      <a:endParaRPr lang="en-US" sz="1800" b="0" i="0" u="none" strike="noStrike" dirty="0">
                        <a:solidFill>
                          <a:schemeClr val="tx1"/>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u="none" strike="noStrike" dirty="0">
                          <a:solidFill>
                            <a:schemeClr val="tx1"/>
                          </a:solidFill>
                          <a:effectLst/>
                          <a:latin typeface="Calibri" panose="020F0502020204030204" pitchFamily="34" charset="0"/>
                        </a:rPr>
                        <a:t>173</a:t>
                      </a:r>
                      <a:endParaRPr lang="en-US" sz="1800" b="0" i="0" u="none" strike="noStrike" dirty="0">
                        <a:solidFill>
                          <a:schemeClr val="tx1"/>
                        </a:solidFill>
                        <a:effectLst/>
                        <a:latin typeface="Calibri" panose="020F0502020204030204" pitchFamily="34" charset="0"/>
                      </a:endParaRPr>
                    </a:p>
                  </a:txBody>
                  <a:tcPr marL="9525" marR="9525" marT="9525" marB="0" anchor="b">
                    <a:solidFill>
                      <a:srgbClr val="FFFF00"/>
                    </a:solidFill>
                  </a:tcPr>
                </a:tc>
              </a:tr>
              <a:tr h="367145">
                <a:tc>
                  <a:txBody>
                    <a:bodyPr/>
                    <a:lstStyle/>
                    <a:p>
                      <a:pPr algn="l" fontAlgn="b"/>
                      <a:r>
                        <a:rPr lang="en-US" sz="1800" u="none" strike="noStrike" dirty="0" smtClean="0">
                          <a:effectLst/>
                          <a:latin typeface="Calibri" panose="020F0502020204030204" pitchFamily="34" charset="0"/>
                        </a:rPr>
                        <a:t>Anthocyanins </a:t>
                      </a:r>
                      <a:r>
                        <a:rPr lang="en-US" sz="1800" u="none" strike="noStrike" dirty="0">
                          <a:effectLst/>
                          <a:latin typeface="Calibri" panose="020F0502020204030204" pitchFamily="34" charset="0"/>
                        </a:rPr>
                        <a:t>mg/L</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69</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78</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80</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77</a:t>
                      </a:r>
                      <a:endParaRPr lang="en-US" sz="1800" b="0" i="0" u="none" strike="noStrike" dirty="0">
                        <a:solidFill>
                          <a:srgbClr val="333333"/>
                        </a:solidFill>
                        <a:effectLst/>
                        <a:latin typeface="Calibri" panose="020F0502020204030204" pitchFamily="34" charset="0"/>
                      </a:endParaRPr>
                    </a:p>
                  </a:txBody>
                  <a:tcPr marL="9525" marR="9525" marT="9525" marB="0" anchor="b"/>
                </a:tc>
              </a:tr>
              <a:tr h="367145">
                <a:tc>
                  <a:txBody>
                    <a:bodyPr/>
                    <a:lstStyle/>
                    <a:p>
                      <a:pPr algn="l" fontAlgn="ctr"/>
                      <a:r>
                        <a:rPr lang="en-US" sz="1800" u="none" strike="noStrike" dirty="0">
                          <a:effectLst/>
                          <a:latin typeface="Calibri" panose="020F0502020204030204" pitchFamily="34" charset="0"/>
                        </a:rPr>
                        <a:t>Foam R&amp;C test</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126</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128</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129</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125</a:t>
                      </a:r>
                      <a:endParaRPr lang="en-US" sz="1800" b="0" i="0" u="none" strike="noStrike" dirty="0">
                        <a:solidFill>
                          <a:srgbClr val="333333"/>
                        </a:solidFill>
                        <a:effectLst/>
                        <a:latin typeface="Calibri" panose="020F0502020204030204" pitchFamily="34" charset="0"/>
                      </a:endParaRPr>
                    </a:p>
                  </a:txBody>
                  <a:tcPr marL="9525" marR="9525" marT="9525" marB="0" anchor="b"/>
                </a:tc>
              </a:tr>
            </a:tbl>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31</a:t>
            </a:fld>
            <a:endParaRPr lang="en-US" dirty="0"/>
          </a:p>
        </p:txBody>
      </p:sp>
      <p:sp>
        <p:nvSpPr>
          <p:cNvPr id="8" name="Rectangle 7"/>
          <p:cNvSpPr/>
          <p:nvPr/>
        </p:nvSpPr>
        <p:spPr>
          <a:xfrm>
            <a:off x="324779" y="6123543"/>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spTree>
    <p:extLst>
      <p:ext uri="{BB962C8B-B14F-4D97-AF65-F5344CB8AC3E}">
        <p14:creationId xmlns:p14="http://schemas.microsoft.com/office/powerpoint/2010/main" val="2050169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0"/>
            <a:ext cx="7467600" cy="685800"/>
          </a:xfrm>
        </p:spPr>
        <p:txBody>
          <a:bodyPr>
            <a:normAutofit/>
          </a:bodyPr>
          <a:lstStyle/>
          <a:p>
            <a:r>
              <a:rPr lang="en-US" dirty="0" smtClean="0"/>
              <a:t>Mash pH effect – Treatments</a:t>
            </a:r>
            <a:endParaRPr lang="en-US" dirty="0"/>
          </a:p>
        </p:txBody>
      </p:sp>
      <p:graphicFrame>
        <p:nvGraphicFramePr>
          <p:cNvPr id="17" name="Content Placeholder 16"/>
          <p:cNvGraphicFramePr>
            <a:graphicFrameLocks noGrp="1"/>
          </p:cNvGraphicFramePr>
          <p:nvPr>
            <p:ph idx="1"/>
            <p:extLst>
              <p:ext uri="{D42A27DB-BD31-4B8C-83A1-F6EECF244321}">
                <p14:modId xmlns:p14="http://schemas.microsoft.com/office/powerpoint/2010/main" val="1424790475"/>
              </p:ext>
            </p:extLst>
          </p:nvPr>
        </p:nvGraphicFramePr>
        <p:xfrm>
          <a:off x="268558" y="2819400"/>
          <a:ext cx="8646842" cy="3276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6" name="Diagram 15"/>
          <p:cNvGraphicFramePr/>
          <p:nvPr>
            <p:extLst/>
          </p:nvPr>
        </p:nvGraphicFramePr>
        <p:xfrm>
          <a:off x="280639" y="838200"/>
          <a:ext cx="8634761" cy="16002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Date Placeholder 1"/>
          <p:cNvSpPr>
            <a:spLocks noGrp="1"/>
          </p:cNvSpPr>
          <p:nvPr>
            <p:ph type="dt" sz="half" idx="10"/>
          </p:nvPr>
        </p:nvSpPr>
        <p:spPr/>
        <p:txBody>
          <a:bodyPr/>
          <a:lstStyle/>
          <a:p>
            <a:fld id="{F8F3A995-6758-43E4-B558-F1E06B392F29}"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32</a:t>
            </a:fld>
            <a:endParaRPr lang="en-US" dirty="0"/>
          </a:p>
        </p:txBody>
      </p:sp>
      <p:sp>
        <p:nvSpPr>
          <p:cNvPr id="8" name="Rectangle 7"/>
          <p:cNvSpPr/>
          <p:nvPr/>
        </p:nvSpPr>
        <p:spPr>
          <a:xfrm>
            <a:off x="324779" y="6123543"/>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spTree>
    <p:extLst>
      <p:ext uri="{BB962C8B-B14F-4D97-AF65-F5344CB8AC3E}">
        <p14:creationId xmlns:p14="http://schemas.microsoft.com/office/powerpoint/2010/main" val="157285647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6">
                                            <p:graphicEl>
                                              <a:dgm id="{2503F8E4-B533-4C20-B33C-F22081D972D4}"/>
                                            </p:graphicEl>
                                          </p:spTgt>
                                        </p:tgtEl>
                                        <p:attrNameLst>
                                          <p:attrName>style.visibility</p:attrName>
                                        </p:attrNameLst>
                                      </p:cBhvr>
                                      <p:to>
                                        <p:strVal val="visible"/>
                                      </p:to>
                                    </p:set>
                                    <p:animEffect transition="in" filter="randombar(horizontal)">
                                      <p:cBhvr>
                                        <p:cTn id="7" dur="500"/>
                                        <p:tgtEl>
                                          <p:spTgt spid="16">
                                            <p:graphicEl>
                                              <a:dgm id="{2503F8E4-B533-4C20-B33C-F22081D972D4}"/>
                                            </p:graphic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6">
                                            <p:graphicEl>
                                              <a:dgm id="{9B93B066-54E6-4E45-AB8A-33310F179A8D}"/>
                                            </p:graphicEl>
                                          </p:spTgt>
                                        </p:tgtEl>
                                        <p:attrNameLst>
                                          <p:attrName>style.visibility</p:attrName>
                                        </p:attrNameLst>
                                      </p:cBhvr>
                                      <p:to>
                                        <p:strVal val="visible"/>
                                      </p:to>
                                    </p:set>
                                    <p:animEffect transition="in" filter="randombar(horizontal)">
                                      <p:cBhvr>
                                        <p:cTn id="10" dur="500"/>
                                        <p:tgtEl>
                                          <p:spTgt spid="16">
                                            <p:graphicEl>
                                              <a:dgm id="{9B93B066-54E6-4E45-AB8A-33310F179A8D}"/>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7">
                                            <p:graphicEl>
                                              <a:dgm id="{D32375A8-6001-459E-BF49-B35C17A80EE8}"/>
                                            </p:graphicEl>
                                          </p:spTgt>
                                        </p:tgtEl>
                                        <p:attrNameLst>
                                          <p:attrName>style.visibility</p:attrName>
                                        </p:attrNameLst>
                                      </p:cBhvr>
                                      <p:to>
                                        <p:strVal val="visible"/>
                                      </p:to>
                                    </p:set>
                                    <p:anim calcmode="lin" valueType="num">
                                      <p:cBhvr>
                                        <p:cTn id="15" dur="500" fill="hold"/>
                                        <p:tgtEl>
                                          <p:spTgt spid="17">
                                            <p:graphicEl>
                                              <a:dgm id="{D32375A8-6001-459E-BF49-B35C17A80EE8}"/>
                                            </p:graphicEl>
                                          </p:spTgt>
                                        </p:tgtEl>
                                        <p:attrNameLst>
                                          <p:attrName>ppt_w</p:attrName>
                                        </p:attrNameLst>
                                      </p:cBhvr>
                                      <p:tavLst>
                                        <p:tav tm="0">
                                          <p:val>
                                            <p:fltVal val="0"/>
                                          </p:val>
                                        </p:tav>
                                        <p:tav tm="100000">
                                          <p:val>
                                            <p:strVal val="#ppt_w"/>
                                          </p:val>
                                        </p:tav>
                                      </p:tavLst>
                                    </p:anim>
                                    <p:anim calcmode="lin" valueType="num">
                                      <p:cBhvr>
                                        <p:cTn id="16" dur="500" fill="hold"/>
                                        <p:tgtEl>
                                          <p:spTgt spid="17">
                                            <p:graphicEl>
                                              <a:dgm id="{D32375A8-6001-459E-BF49-B35C17A80EE8}"/>
                                            </p:graphicEl>
                                          </p:spTgt>
                                        </p:tgtEl>
                                        <p:attrNameLst>
                                          <p:attrName>ppt_h</p:attrName>
                                        </p:attrNameLst>
                                      </p:cBhvr>
                                      <p:tavLst>
                                        <p:tav tm="0">
                                          <p:val>
                                            <p:fltVal val="0"/>
                                          </p:val>
                                        </p:tav>
                                        <p:tav tm="100000">
                                          <p:val>
                                            <p:strVal val="#ppt_h"/>
                                          </p:val>
                                        </p:tav>
                                      </p:tavLst>
                                    </p:anim>
                                    <p:animEffect transition="in" filter="fade">
                                      <p:cBhvr>
                                        <p:cTn id="17" dur="500"/>
                                        <p:tgtEl>
                                          <p:spTgt spid="17">
                                            <p:graphicEl>
                                              <a:dgm id="{D32375A8-6001-459E-BF49-B35C17A80EE8}"/>
                                            </p:graphicEl>
                                          </p:spTgt>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17">
                                            <p:graphicEl>
                                              <a:dgm id="{4F801406-BC63-407D-A712-E9C1ABC0EDFA}"/>
                                            </p:graphicEl>
                                          </p:spTgt>
                                        </p:tgtEl>
                                        <p:attrNameLst>
                                          <p:attrName>style.visibility</p:attrName>
                                        </p:attrNameLst>
                                      </p:cBhvr>
                                      <p:to>
                                        <p:strVal val="visible"/>
                                      </p:to>
                                    </p:set>
                                    <p:anim calcmode="lin" valueType="num">
                                      <p:cBhvr>
                                        <p:cTn id="20" dur="500" fill="hold"/>
                                        <p:tgtEl>
                                          <p:spTgt spid="17">
                                            <p:graphicEl>
                                              <a:dgm id="{4F801406-BC63-407D-A712-E9C1ABC0EDFA}"/>
                                            </p:graphicEl>
                                          </p:spTgt>
                                        </p:tgtEl>
                                        <p:attrNameLst>
                                          <p:attrName>ppt_w</p:attrName>
                                        </p:attrNameLst>
                                      </p:cBhvr>
                                      <p:tavLst>
                                        <p:tav tm="0">
                                          <p:val>
                                            <p:fltVal val="0"/>
                                          </p:val>
                                        </p:tav>
                                        <p:tav tm="100000">
                                          <p:val>
                                            <p:strVal val="#ppt_w"/>
                                          </p:val>
                                        </p:tav>
                                      </p:tavLst>
                                    </p:anim>
                                    <p:anim calcmode="lin" valueType="num">
                                      <p:cBhvr>
                                        <p:cTn id="21" dur="500" fill="hold"/>
                                        <p:tgtEl>
                                          <p:spTgt spid="17">
                                            <p:graphicEl>
                                              <a:dgm id="{4F801406-BC63-407D-A712-E9C1ABC0EDFA}"/>
                                            </p:graphicEl>
                                          </p:spTgt>
                                        </p:tgtEl>
                                        <p:attrNameLst>
                                          <p:attrName>ppt_h</p:attrName>
                                        </p:attrNameLst>
                                      </p:cBhvr>
                                      <p:tavLst>
                                        <p:tav tm="0">
                                          <p:val>
                                            <p:fltVal val="0"/>
                                          </p:val>
                                        </p:tav>
                                        <p:tav tm="100000">
                                          <p:val>
                                            <p:strVal val="#ppt_h"/>
                                          </p:val>
                                        </p:tav>
                                      </p:tavLst>
                                    </p:anim>
                                    <p:animEffect transition="in" filter="fade">
                                      <p:cBhvr>
                                        <p:cTn id="22" dur="500"/>
                                        <p:tgtEl>
                                          <p:spTgt spid="17">
                                            <p:graphicEl>
                                              <a:dgm id="{4F801406-BC63-407D-A712-E9C1ABC0EDF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Sub>
          <a:bldDgm/>
        </p:bldSub>
      </p:bldGraphic>
      <p:bldGraphic spid="16" grpId="0">
        <p:bldSub>
          <a:bldDgm/>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98" y="457200"/>
            <a:ext cx="7772400" cy="762000"/>
          </a:xfrm>
        </p:spPr>
        <p:txBody>
          <a:bodyPr>
            <a:normAutofit/>
          </a:bodyPr>
          <a:lstStyle/>
          <a:p>
            <a:r>
              <a:rPr lang="en-US" dirty="0" smtClean="0"/>
              <a:t>Mash pH effect – Wort analysis</a:t>
            </a:r>
            <a:endParaRPr lang="en-US" dirty="0"/>
          </a:p>
        </p:txBody>
      </p:sp>
      <p:sp>
        <p:nvSpPr>
          <p:cNvPr id="2" name="Date Placeholder 1"/>
          <p:cNvSpPr>
            <a:spLocks noGrp="1"/>
          </p:cNvSpPr>
          <p:nvPr>
            <p:ph type="dt" sz="half" idx="10"/>
          </p:nvPr>
        </p:nvSpPr>
        <p:spPr/>
        <p:txBody>
          <a:bodyPr/>
          <a:lstStyle/>
          <a:p>
            <a:fld id="{935CB9B1-DAA6-4FDE-A212-3F5EF110F6E6}"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33</a:t>
            </a:fld>
            <a:endParaRPr lang="en-US" dirty="0"/>
          </a:p>
        </p:txBody>
      </p:sp>
      <p:sp>
        <p:nvSpPr>
          <p:cNvPr id="7" name="Rectangle 6"/>
          <p:cNvSpPr/>
          <p:nvPr/>
        </p:nvSpPr>
        <p:spPr>
          <a:xfrm>
            <a:off x="324779" y="6096000"/>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graphicFrame>
        <p:nvGraphicFramePr>
          <p:cNvPr id="9" name="Table 8"/>
          <p:cNvGraphicFramePr>
            <a:graphicFrameLocks noGrp="1"/>
          </p:cNvGraphicFramePr>
          <p:nvPr>
            <p:extLst>
              <p:ext uri="{D42A27DB-BD31-4B8C-83A1-F6EECF244321}">
                <p14:modId xmlns:p14="http://schemas.microsoft.com/office/powerpoint/2010/main" val="2368064697"/>
              </p:ext>
            </p:extLst>
          </p:nvPr>
        </p:nvGraphicFramePr>
        <p:xfrm>
          <a:off x="324780" y="1219200"/>
          <a:ext cx="8214560" cy="4572000"/>
        </p:xfrm>
        <a:graphic>
          <a:graphicData uri="http://schemas.openxmlformats.org/drawingml/2006/table">
            <a:tbl>
              <a:tblPr firstRow="1" firstCol="1" bandRow="1">
                <a:tableStyleId>{F5AB1C69-6EDB-4FF4-983F-18BD219EF322}</a:tableStyleId>
              </a:tblPr>
              <a:tblGrid>
                <a:gridCol w="3249316"/>
                <a:gridCol w="1241311"/>
                <a:gridCol w="1241311"/>
                <a:gridCol w="1241311"/>
                <a:gridCol w="1241311"/>
              </a:tblGrid>
              <a:tr h="381000">
                <a:tc>
                  <a:txBody>
                    <a:bodyPr/>
                    <a:lstStyle/>
                    <a:p>
                      <a:pPr algn="l" fontAlgn="ctr"/>
                      <a:r>
                        <a:rPr lang="en-US" sz="1800" u="none" strike="noStrike" dirty="0">
                          <a:effectLst/>
                          <a:latin typeface="Calibri" panose="020F0502020204030204" pitchFamily="34" charset="0"/>
                        </a:rPr>
                        <a:t>Treatments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Sample 9</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Sample 10</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Sample 11</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Sample 12</a:t>
                      </a:r>
                      <a:endParaRPr lang="en-US" sz="1800" b="0" i="0" u="none" strike="noStrike" dirty="0">
                        <a:solidFill>
                          <a:srgbClr val="333333"/>
                        </a:solidFill>
                        <a:effectLst/>
                        <a:latin typeface="Calibri" panose="020F0502020204030204" pitchFamily="34" charset="0"/>
                      </a:endParaRPr>
                    </a:p>
                  </a:txBody>
                  <a:tcPr marL="9525" marR="9525" marT="9525" marB="0" anchor="b"/>
                </a:tc>
              </a:tr>
              <a:tr h="381000">
                <a:tc>
                  <a:txBody>
                    <a:bodyPr/>
                    <a:lstStyle/>
                    <a:p>
                      <a:pPr algn="ctr" fontAlgn="ctr"/>
                      <a:r>
                        <a:rPr lang="en-US" sz="1800" u="none" strike="noStrike" dirty="0">
                          <a:effectLst/>
                          <a:latin typeface="Calibri" panose="020F0502020204030204" pitchFamily="34" charset="0"/>
                        </a:rPr>
                        <a:t>Different mash-pH</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lumMod val="75000"/>
                      </a:schemeClr>
                    </a:solidFill>
                  </a:tcPr>
                </a:tc>
                <a:tc>
                  <a:txBody>
                    <a:bodyPr/>
                    <a:lstStyle/>
                    <a:p>
                      <a:pPr algn="ctr" fontAlgn="b"/>
                      <a:r>
                        <a:rPr lang="en-US" sz="1800" u="none" strike="noStrike" dirty="0">
                          <a:effectLst/>
                          <a:latin typeface="Calibri" panose="020F0502020204030204" pitchFamily="34" charset="0"/>
                        </a:rPr>
                        <a:t>5.8</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c>
                  <a:txBody>
                    <a:bodyPr/>
                    <a:lstStyle/>
                    <a:p>
                      <a:pPr algn="ctr" fontAlgn="b"/>
                      <a:r>
                        <a:rPr lang="en-US" sz="1800" u="none" strike="noStrike" dirty="0">
                          <a:effectLst/>
                          <a:latin typeface="Calibri" panose="020F0502020204030204" pitchFamily="34" charset="0"/>
                        </a:rPr>
                        <a:t>5.5</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c>
                  <a:txBody>
                    <a:bodyPr/>
                    <a:lstStyle/>
                    <a:p>
                      <a:pPr algn="ctr" fontAlgn="b"/>
                      <a:r>
                        <a:rPr lang="en-US" sz="1800" u="none" strike="noStrike" dirty="0">
                          <a:effectLst/>
                          <a:latin typeface="Calibri" panose="020F0502020204030204" pitchFamily="34" charset="0"/>
                        </a:rPr>
                        <a:t>5.2</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c>
                  <a:txBody>
                    <a:bodyPr/>
                    <a:lstStyle/>
                    <a:p>
                      <a:pPr algn="ctr" fontAlgn="b"/>
                      <a:r>
                        <a:rPr lang="en-US" sz="1800" u="none" strike="noStrike" dirty="0">
                          <a:effectLst/>
                          <a:latin typeface="Calibri" panose="020F0502020204030204" pitchFamily="34" charset="0"/>
                        </a:rPr>
                        <a:t>5.2</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r>
              <a:tr h="381000">
                <a:tc>
                  <a:txBody>
                    <a:bodyPr/>
                    <a:lstStyle/>
                    <a:p>
                      <a:pPr algn="ctr" fontAlgn="ctr"/>
                      <a:r>
                        <a:rPr lang="en-US" sz="1800" u="none" strike="noStrike" dirty="0" smtClean="0">
                          <a:effectLst/>
                          <a:latin typeface="Calibri" panose="020F0502020204030204" pitchFamily="34" charset="0"/>
                        </a:rPr>
                        <a:t>Air</a:t>
                      </a:r>
                      <a:r>
                        <a:rPr lang="en-US" sz="1800" u="none" strike="noStrike" baseline="0" dirty="0" smtClean="0">
                          <a:effectLst/>
                          <a:latin typeface="Calibri" panose="020F0502020204030204" pitchFamily="34" charset="0"/>
                        </a:rPr>
                        <a:t> – </a:t>
                      </a:r>
                      <a:r>
                        <a:rPr lang="en-US" sz="1800" u="none" strike="noStrike" dirty="0" smtClean="0">
                          <a:effectLst/>
                          <a:latin typeface="Calibri" panose="020F0502020204030204" pitchFamily="34" charset="0"/>
                        </a:rPr>
                        <a:t>O</a:t>
                      </a:r>
                      <a:r>
                        <a:rPr lang="en-US" sz="1800" u="none" strike="noStrike" baseline="-25000" dirty="0" smtClean="0">
                          <a:effectLst/>
                          <a:latin typeface="Calibri" panose="020F0502020204030204" pitchFamily="34" charset="0"/>
                        </a:rPr>
                        <a:t>2</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lumMod val="75000"/>
                      </a:schemeClr>
                    </a:solidFill>
                  </a:tcPr>
                </a:tc>
                <a:tc>
                  <a:txBody>
                    <a:bodyPr/>
                    <a:lstStyle/>
                    <a:p>
                      <a:pPr algn="ctr" fontAlgn="b"/>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c>
                  <a:txBody>
                    <a:bodyPr/>
                    <a:lstStyle/>
                    <a:p>
                      <a:pPr algn="ctr" fontAlgn="b"/>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c>
                  <a:txBody>
                    <a:bodyPr/>
                    <a:lstStyle/>
                    <a:p>
                      <a:pPr algn="ctr" fontAlgn="b"/>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c>
                  <a:txBody>
                    <a:bodyPr/>
                    <a:lstStyle/>
                    <a:p>
                      <a:pPr algn="ctr" fontAlgn="b"/>
                      <a:r>
                        <a:rPr lang="en-US" sz="1800" u="none" strike="noStrike" dirty="0">
                          <a:effectLst/>
                          <a:latin typeface="Calibri" panose="020F0502020204030204" pitchFamily="34" charset="0"/>
                        </a:rPr>
                        <a:t>YES</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r>
              <a:tr h="381000">
                <a:tc>
                  <a:txBody>
                    <a:bodyPr/>
                    <a:lstStyle/>
                    <a:p>
                      <a:pPr algn="l" fontAlgn="ctr"/>
                      <a:r>
                        <a:rPr lang="en-US" sz="1800" u="none" strike="noStrike" dirty="0">
                          <a:effectLst/>
                          <a:latin typeface="Calibri" panose="020F0502020204030204" pitchFamily="34" charset="0"/>
                        </a:rPr>
                        <a:t>Wort Color EBC</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a:effectLst/>
                          <a:latin typeface="Calibri" panose="020F0502020204030204" pitchFamily="34" charset="0"/>
                        </a:rPr>
                        <a:t>9.8</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9.6</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7.9</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11.0</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r>
              <a:tr h="381000">
                <a:tc>
                  <a:txBody>
                    <a:bodyPr/>
                    <a:lstStyle/>
                    <a:p>
                      <a:pPr algn="l" fontAlgn="ctr"/>
                      <a:r>
                        <a:rPr lang="en-US" sz="1800" u="none" strike="noStrike" dirty="0">
                          <a:effectLst/>
                          <a:latin typeface="Calibri" panose="020F0502020204030204" pitchFamily="34" charset="0"/>
                        </a:rPr>
                        <a:t>ITT (E 520 nm)</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a:effectLst/>
                          <a:latin typeface="Calibri" panose="020F0502020204030204" pitchFamily="34" charset="0"/>
                        </a:rPr>
                        <a:t>0.203</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0.213</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0.226</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0.426</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r>
              <a:tr h="381000">
                <a:tc>
                  <a:txBody>
                    <a:bodyPr/>
                    <a:lstStyle/>
                    <a:p>
                      <a:pPr algn="l" fontAlgn="ctr"/>
                      <a:r>
                        <a:rPr lang="en-US" sz="1800" u="none" strike="noStrike" dirty="0">
                          <a:effectLst/>
                          <a:latin typeface="Calibri" panose="020F0502020204030204" pitchFamily="34" charset="0"/>
                        </a:rPr>
                        <a:t>Wort aroma compounds (ppb)</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r>
              <a:tr h="381000">
                <a:tc>
                  <a:txBody>
                    <a:bodyPr/>
                    <a:lstStyle/>
                    <a:p>
                      <a:pPr algn="l" fontAlgn="ctr"/>
                      <a:r>
                        <a:rPr lang="en-US" sz="1800" u="none" strike="noStrike" dirty="0">
                          <a:effectLst/>
                          <a:latin typeface="Calibri" panose="020F0502020204030204" pitchFamily="34" charset="0"/>
                        </a:rPr>
                        <a:t>3-Methylbutanal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127.5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135.0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143.6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178.3</a:t>
                      </a:r>
                      <a:endParaRPr lang="en-US" sz="1800" b="0" i="0" u="none" strike="noStrike" dirty="0">
                        <a:solidFill>
                          <a:srgbClr val="333333"/>
                        </a:solidFill>
                        <a:effectLst/>
                        <a:latin typeface="Calibri" panose="020F0502020204030204" pitchFamily="34" charset="0"/>
                      </a:endParaRPr>
                    </a:p>
                  </a:txBody>
                  <a:tcPr marL="9525" marR="9525" marT="9525" marB="0" anchor="ctr"/>
                </a:tc>
              </a:tr>
              <a:tr h="381000">
                <a:tc>
                  <a:txBody>
                    <a:bodyPr/>
                    <a:lstStyle/>
                    <a:p>
                      <a:pPr algn="l" fontAlgn="ctr"/>
                      <a:r>
                        <a:rPr lang="en-US" sz="1800" u="none" strike="noStrike" dirty="0">
                          <a:effectLst/>
                          <a:latin typeface="Calibri" panose="020F0502020204030204" pitchFamily="34" charset="0"/>
                        </a:rPr>
                        <a:t>2-Methylbutanal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81.8</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65.0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77.6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80.4</a:t>
                      </a:r>
                      <a:endParaRPr lang="en-US" sz="1800" b="0" i="0" u="none" strike="noStrike" dirty="0">
                        <a:solidFill>
                          <a:srgbClr val="333333"/>
                        </a:solidFill>
                        <a:effectLst/>
                        <a:latin typeface="Calibri" panose="020F0502020204030204" pitchFamily="34" charset="0"/>
                      </a:endParaRPr>
                    </a:p>
                  </a:txBody>
                  <a:tcPr marL="9525" marR="9525" marT="9525" marB="0" anchor="ctr"/>
                </a:tc>
              </a:tr>
              <a:tr h="381000">
                <a:tc>
                  <a:txBody>
                    <a:bodyPr/>
                    <a:lstStyle/>
                    <a:p>
                      <a:pPr algn="l" fontAlgn="ctr"/>
                      <a:r>
                        <a:rPr lang="en-US" sz="1800" u="none" strike="noStrike" dirty="0">
                          <a:effectLst/>
                          <a:latin typeface="Calibri" panose="020F0502020204030204" pitchFamily="34" charset="0"/>
                        </a:rPr>
                        <a:t>Benzaldehyde</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4.6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5.2</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7.1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9.2</a:t>
                      </a:r>
                      <a:endParaRPr lang="en-US" sz="1800" b="0" i="0" u="none" strike="noStrike" dirty="0">
                        <a:solidFill>
                          <a:srgbClr val="333333"/>
                        </a:solidFill>
                        <a:effectLst/>
                        <a:latin typeface="Calibri" panose="020F0502020204030204" pitchFamily="34" charset="0"/>
                      </a:endParaRPr>
                    </a:p>
                  </a:txBody>
                  <a:tcPr marL="9525" marR="9525" marT="9525" marB="0" anchor="ctr"/>
                </a:tc>
              </a:tr>
              <a:tr h="381000">
                <a:tc>
                  <a:txBody>
                    <a:bodyPr/>
                    <a:lstStyle/>
                    <a:p>
                      <a:pPr algn="l" fontAlgn="ctr"/>
                      <a:r>
                        <a:rPr lang="en-US" sz="1800" u="none" strike="noStrike" dirty="0">
                          <a:effectLst/>
                          <a:latin typeface="Calibri" panose="020F0502020204030204" pitchFamily="34" charset="0"/>
                        </a:rPr>
                        <a:t>Phenylacetaldehyde</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785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949</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1160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1511</a:t>
                      </a:r>
                      <a:endParaRPr lang="en-US" sz="1800" b="0" i="0" u="none" strike="noStrike" dirty="0">
                        <a:solidFill>
                          <a:srgbClr val="333333"/>
                        </a:solidFill>
                        <a:effectLst/>
                        <a:latin typeface="Calibri" panose="020F0502020204030204" pitchFamily="34" charset="0"/>
                      </a:endParaRPr>
                    </a:p>
                  </a:txBody>
                  <a:tcPr marL="9525" marR="9525" marT="9525" marB="0" anchor="ctr"/>
                </a:tc>
              </a:tr>
              <a:tr h="381000">
                <a:tc>
                  <a:txBody>
                    <a:bodyPr/>
                    <a:lstStyle/>
                    <a:p>
                      <a:pPr algn="l" fontAlgn="ctr"/>
                      <a:r>
                        <a:rPr lang="en-US" sz="1800" u="none" strike="noStrike" dirty="0">
                          <a:effectLst/>
                          <a:latin typeface="Calibri" panose="020F0502020204030204" pitchFamily="34" charset="0"/>
                        </a:rPr>
                        <a:t>1-Penten-3-ol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14.6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5.3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8.2</a:t>
                      </a:r>
                      <a:endParaRPr lang="en-US" sz="1800" b="0" i="0" u="none" strike="noStrike" dirty="0">
                        <a:solidFill>
                          <a:srgbClr val="333333"/>
                        </a:solidFill>
                        <a:effectLst/>
                        <a:latin typeface="Calibri" panose="020F0502020204030204" pitchFamily="34" charset="0"/>
                      </a:endParaRPr>
                    </a:p>
                  </a:txBody>
                  <a:tcPr marL="9525" marR="9525" marT="9525" marB="0" anchor="ctr"/>
                </a:tc>
              </a:tr>
              <a:tr h="381000">
                <a:tc>
                  <a:txBody>
                    <a:bodyPr/>
                    <a:lstStyle/>
                    <a:p>
                      <a:pPr algn="l" fontAlgn="ctr"/>
                      <a:r>
                        <a:rPr lang="en-US" sz="1800" u="none" strike="noStrike" dirty="0">
                          <a:effectLst/>
                          <a:latin typeface="Calibri" panose="020F0502020204030204" pitchFamily="34" charset="0"/>
                        </a:rPr>
                        <a:t>Furfural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126.4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229.6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364.7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563.5</a:t>
                      </a:r>
                      <a:endParaRPr lang="en-US" sz="1800" b="0" i="0" u="none" strike="noStrike" dirty="0">
                        <a:solidFill>
                          <a:srgbClr val="333333"/>
                        </a:solidFill>
                        <a:effectLst/>
                        <a:latin typeface="Calibri" panose="020F0502020204030204" pitchFamily="34" charset="0"/>
                      </a:endParaRPr>
                    </a:p>
                  </a:txBody>
                  <a:tcPr marL="9525" marR="9525" marT="9525" marB="0" anchor="ctr"/>
                </a:tc>
              </a:tr>
            </a:tbl>
          </a:graphicData>
        </a:graphic>
      </p:graphicFrame>
    </p:spTree>
    <p:extLst>
      <p:ext uri="{BB962C8B-B14F-4D97-AF65-F5344CB8AC3E}">
        <p14:creationId xmlns:p14="http://schemas.microsoft.com/office/powerpoint/2010/main" val="36704540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98" y="457200"/>
            <a:ext cx="7772400" cy="762000"/>
          </a:xfrm>
        </p:spPr>
        <p:txBody>
          <a:bodyPr>
            <a:normAutofit/>
          </a:bodyPr>
          <a:lstStyle/>
          <a:p>
            <a:r>
              <a:rPr lang="en-US" dirty="0" smtClean="0"/>
              <a:t>Mash pH effect – Beer analysis</a:t>
            </a:r>
            <a:endParaRPr lang="en-US" dirty="0"/>
          </a:p>
        </p:txBody>
      </p:sp>
      <p:sp>
        <p:nvSpPr>
          <p:cNvPr id="2" name="Date Placeholder 1"/>
          <p:cNvSpPr>
            <a:spLocks noGrp="1"/>
          </p:cNvSpPr>
          <p:nvPr>
            <p:ph type="dt" sz="half" idx="10"/>
          </p:nvPr>
        </p:nvSpPr>
        <p:spPr/>
        <p:txBody>
          <a:bodyPr/>
          <a:lstStyle/>
          <a:p>
            <a:fld id="{935CB9B1-DAA6-4FDE-A212-3F5EF110F6E6}"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34</a:t>
            </a:fld>
            <a:endParaRPr lang="en-US" dirty="0"/>
          </a:p>
        </p:txBody>
      </p:sp>
      <p:sp>
        <p:nvSpPr>
          <p:cNvPr id="7" name="Rectangle 6"/>
          <p:cNvSpPr/>
          <p:nvPr/>
        </p:nvSpPr>
        <p:spPr>
          <a:xfrm>
            <a:off x="324779" y="6123543"/>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graphicFrame>
        <p:nvGraphicFramePr>
          <p:cNvPr id="6" name="Table 5"/>
          <p:cNvGraphicFramePr>
            <a:graphicFrameLocks noGrp="1"/>
          </p:cNvGraphicFramePr>
          <p:nvPr>
            <p:extLst>
              <p:ext uri="{D42A27DB-BD31-4B8C-83A1-F6EECF244321}">
                <p14:modId xmlns:p14="http://schemas.microsoft.com/office/powerpoint/2010/main" val="2543733272"/>
              </p:ext>
            </p:extLst>
          </p:nvPr>
        </p:nvGraphicFramePr>
        <p:xfrm>
          <a:off x="324779" y="1447804"/>
          <a:ext cx="8296938" cy="4038594"/>
        </p:xfrm>
        <a:graphic>
          <a:graphicData uri="http://schemas.openxmlformats.org/drawingml/2006/table">
            <a:tbl>
              <a:tblPr firstRow="1" firstCol="1" bandRow="1">
                <a:tableStyleId>{F5AB1C69-6EDB-4FF4-983F-18BD219EF322}</a:tableStyleId>
              </a:tblPr>
              <a:tblGrid>
                <a:gridCol w="2342221"/>
                <a:gridCol w="1524000"/>
                <a:gridCol w="1524000"/>
                <a:gridCol w="1447800"/>
                <a:gridCol w="1458917"/>
              </a:tblGrid>
              <a:tr h="288471">
                <a:tc>
                  <a:txBody>
                    <a:bodyPr/>
                    <a:lstStyle/>
                    <a:p>
                      <a:pPr algn="l" fontAlgn="ctr"/>
                      <a:r>
                        <a:rPr lang="en-US" sz="1800" u="none" strike="noStrike" dirty="0">
                          <a:effectLst/>
                          <a:latin typeface="Calibri" panose="020F0502020204030204" pitchFamily="34" charset="0"/>
                        </a:rPr>
                        <a:t>Treatments</a:t>
                      </a: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Sample 9</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Sample 10</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Sample 11</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Sample 12</a:t>
                      </a:r>
                      <a:endParaRPr lang="en-US" sz="1800" b="0" i="0" u="none" strike="noStrike" dirty="0">
                        <a:solidFill>
                          <a:srgbClr val="333333"/>
                        </a:solidFill>
                        <a:effectLst/>
                        <a:latin typeface="Calibri" panose="020F0502020204030204" pitchFamily="34" charset="0"/>
                      </a:endParaRPr>
                    </a:p>
                  </a:txBody>
                  <a:tcPr marL="9525" marR="9525" marT="9525" marB="0" anchor="b"/>
                </a:tc>
              </a:tr>
              <a:tr h="288471">
                <a:tc>
                  <a:txBody>
                    <a:bodyPr/>
                    <a:lstStyle/>
                    <a:p>
                      <a:pPr algn="ctr" fontAlgn="ctr"/>
                      <a:r>
                        <a:rPr lang="en-US" sz="1800" u="none" strike="noStrike" dirty="0">
                          <a:effectLst/>
                          <a:latin typeface="Calibri" panose="020F0502020204030204" pitchFamily="34" charset="0"/>
                        </a:rPr>
                        <a:t>Different mash-pH</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lumMod val="75000"/>
                      </a:schemeClr>
                    </a:solidFill>
                  </a:tcPr>
                </a:tc>
                <a:tc>
                  <a:txBody>
                    <a:bodyPr/>
                    <a:lstStyle/>
                    <a:p>
                      <a:pPr algn="ctr" fontAlgn="b"/>
                      <a:r>
                        <a:rPr lang="en-US" sz="1800" u="none" strike="noStrike" dirty="0">
                          <a:effectLst/>
                          <a:latin typeface="Calibri" panose="020F0502020204030204" pitchFamily="34" charset="0"/>
                        </a:rPr>
                        <a:t>5.8</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c>
                  <a:txBody>
                    <a:bodyPr/>
                    <a:lstStyle/>
                    <a:p>
                      <a:pPr algn="ctr" fontAlgn="b"/>
                      <a:r>
                        <a:rPr lang="en-US" sz="1800" u="none" strike="noStrike" dirty="0">
                          <a:effectLst/>
                          <a:latin typeface="Calibri" panose="020F0502020204030204" pitchFamily="34" charset="0"/>
                        </a:rPr>
                        <a:t>5.5</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c>
                  <a:txBody>
                    <a:bodyPr/>
                    <a:lstStyle/>
                    <a:p>
                      <a:pPr algn="ctr" fontAlgn="b"/>
                      <a:r>
                        <a:rPr lang="en-US" sz="1800" u="none" strike="noStrike" dirty="0">
                          <a:effectLst/>
                          <a:latin typeface="Calibri" panose="020F0502020204030204" pitchFamily="34" charset="0"/>
                        </a:rPr>
                        <a:t>5.2</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c>
                  <a:txBody>
                    <a:bodyPr/>
                    <a:lstStyle/>
                    <a:p>
                      <a:pPr algn="ctr" fontAlgn="b"/>
                      <a:r>
                        <a:rPr lang="en-US" sz="1800" u="none" strike="noStrike" dirty="0">
                          <a:effectLst/>
                          <a:latin typeface="Calibri" panose="020F0502020204030204" pitchFamily="34" charset="0"/>
                        </a:rPr>
                        <a:t>5.2</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r>
              <a:tr h="288471">
                <a:tc>
                  <a:txBody>
                    <a:bodyPr/>
                    <a:lstStyle/>
                    <a:p>
                      <a:pPr algn="ctr" fontAlgn="ctr"/>
                      <a:r>
                        <a:rPr lang="en-US" sz="1800" u="none" strike="noStrike" dirty="0" smtClean="0">
                          <a:effectLst/>
                          <a:latin typeface="Calibri" panose="020F0502020204030204" pitchFamily="34" charset="0"/>
                        </a:rPr>
                        <a:t>O</a:t>
                      </a:r>
                      <a:r>
                        <a:rPr lang="en-US" sz="1800" u="none" strike="noStrike" baseline="-25000" dirty="0" smtClean="0">
                          <a:effectLst/>
                          <a:latin typeface="Calibri" panose="020F0502020204030204" pitchFamily="34" charset="0"/>
                        </a:rPr>
                        <a:t>2</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lumMod val="75000"/>
                      </a:schemeClr>
                    </a:solidFill>
                  </a:tcPr>
                </a:tc>
                <a:tc>
                  <a:txBody>
                    <a:bodyPr/>
                    <a:lstStyle/>
                    <a:p>
                      <a:pPr algn="ctr" fontAlgn="b"/>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c>
                  <a:txBody>
                    <a:bodyPr/>
                    <a:lstStyle/>
                    <a:p>
                      <a:pPr algn="ctr" fontAlgn="b"/>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c>
                  <a:txBody>
                    <a:bodyPr/>
                    <a:lstStyle/>
                    <a:p>
                      <a:pPr algn="ctr" fontAlgn="b"/>
                      <a:r>
                        <a:rPr lang="en-US" sz="1800" u="none" strike="noStrike" dirty="0">
                          <a:effectLst/>
                          <a:latin typeface="Calibri" panose="020F0502020204030204" pitchFamily="34" charset="0"/>
                        </a:rPr>
                        <a:t>NO</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c>
                  <a:txBody>
                    <a:bodyPr/>
                    <a:lstStyle/>
                    <a:p>
                      <a:pPr algn="ctr" fontAlgn="b"/>
                      <a:r>
                        <a:rPr lang="en-US" sz="1800" u="none" strike="noStrike" dirty="0">
                          <a:effectLst/>
                          <a:latin typeface="Calibri" panose="020F0502020204030204" pitchFamily="34" charset="0"/>
                        </a:rPr>
                        <a:t>YES</a:t>
                      </a:r>
                      <a:endParaRPr lang="en-US" sz="1800" b="0" i="0" u="none" strike="noStrike" dirty="0">
                        <a:solidFill>
                          <a:srgbClr val="333333"/>
                        </a:solidFill>
                        <a:effectLst/>
                        <a:latin typeface="Calibri" panose="020F0502020204030204" pitchFamily="34" charset="0"/>
                      </a:endParaRPr>
                    </a:p>
                  </a:txBody>
                  <a:tcPr marL="9525" marR="9525" marT="9525" marB="0" anchor="b">
                    <a:solidFill>
                      <a:schemeClr val="accent2"/>
                    </a:solidFill>
                  </a:tcPr>
                </a:tc>
              </a:tr>
              <a:tr h="288471">
                <a:tc>
                  <a:txBody>
                    <a:bodyPr/>
                    <a:lstStyle/>
                    <a:p>
                      <a:pPr algn="l" fontAlgn="ctr"/>
                      <a:r>
                        <a:rPr lang="en-US" sz="1800" u="none" strike="noStrike" dirty="0">
                          <a:effectLst/>
                          <a:latin typeface="Calibri" panose="020F0502020204030204" pitchFamily="34" charset="0"/>
                        </a:rPr>
                        <a:t>Attenuation %</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83.4</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84.0</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82.6</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82.6</a:t>
                      </a:r>
                      <a:endParaRPr lang="en-US" sz="1800" b="0" i="0" u="none" strike="noStrike" dirty="0">
                        <a:solidFill>
                          <a:srgbClr val="333333"/>
                        </a:solidFill>
                        <a:effectLst/>
                        <a:latin typeface="Calibri" panose="020F0502020204030204" pitchFamily="34" charset="0"/>
                      </a:endParaRPr>
                    </a:p>
                  </a:txBody>
                  <a:tcPr marL="9525" marR="9525" marT="9525" marB="0" anchor="b"/>
                </a:tc>
              </a:tr>
              <a:tr h="288471">
                <a:tc>
                  <a:txBody>
                    <a:bodyPr/>
                    <a:lstStyle/>
                    <a:p>
                      <a:pPr algn="l" fontAlgn="ctr"/>
                      <a:r>
                        <a:rPr lang="en-US" sz="1800" u="none" strike="noStrike" dirty="0">
                          <a:effectLst/>
                          <a:latin typeface="Calibri" panose="020F0502020204030204" pitchFamily="34" charset="0"/>
                        </a:rPr>
                        <a:t>Color EBC</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b="1" u="none" strike="noStrike" dirty="0">
                          <a:effectLst/>
                          <a:latin typeface="Calibri" panose="020F0502020204030204" pitchFamily="34" charset="0"/>
                        </a:rPr>
                        <a:t>7.3</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a:effectLst/>
                          <a:latin typeface="Calibri" panose="020F0502020204030204" pitchFamily="34" charset="0"/>
                        </a:rPr>
                        <a:t>7.0</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a:effectLst/>
                          <a:latin typeface="Calibri" panose="020F0502020204030204" pitchFamily="34" charset="0"/>
                        </a:rPr>
                        <a:t>6.8</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a:effectLst/>
                          <a:latin typeface="Calibri" panose="020F0502020204030204" pitchFamily="34" charset="0"/>
                        </a:rPr>
                        <a:t>8.2</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r>
              <a:tr h="288471">
                <a:tc>
                  <a:txBody>
                    <a:bodyPr/>
                    <a:lstStyle/>
                    <a:p>
                      <a:pPr algn="l" fontAlgn="ctr"/>
                      <a:r>
                        <a:rPr lang="en-US" sz="1800" u="none" strike="noStrike" dirty="0">
                          <a:effectLst/>
                          <a:latin typeface="Calibri" panose="020F0502020204030204" pitchFamily="34" charset="0"/>
                        </a:rPr>
                        <a:t>pH young beer</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4.61</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4.63</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4.56</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4.47</a:t>
                      </a:r>
                      <a:endParaRPr lang="en-US" sz="1800" b="0" i="0" u="none" strike="noStrike" dirty="0">
                        <a:solidFill>
                          <a:srgbClr val="FF0000"/>
                        </a:solidFill>
                        <a:effectLst/>
                        <a:latin typeface="Calibri" panose="020F0502020204030204" pitchFamily="34" charset="0"/>
                      </a:endParaRPr>
                    </a:p>
                  </a:txBody>
                  <a:tcPr marL="9525" marR="9525" marT="9525" marB="0" anchor="b"/>
                </a:tc>
              </a:tr>
              <a:tr h="288471">
                <a:tc>
                  <a:txBody>
                    <a:bodyPr/>
                    <a:lstStyle/>
                    <a:p>
                      <a:pPr algn="l" fontAlgn="ctr"/>
                      <a:r>
                        <a:rPr lang="en-US" sz="1800" u="none" strike="noStrike" dirty="0" smtClean="0">
                          <a:effectLst/>
                          <a:latin typeface="Calibri" panose="020F0502020204030204" pitchFamily="34" charset="0"/>
                        </a:rPr>
                        <a:t>Total N </a:t>
                      </a:r>
                      <a:r>
                        <a:rPr lang="en-US" sz="1800" u="none" strike="noStrike" dirty="0">
                          <a:effectLst/>
                          <a:latin typeface="Calibri" panose="020F0502020204030204" pitchFamily="34" charset="0"/>
                        </a:rPr>
                        <a:t>mg/100mL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87.4</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109.7</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117.1</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113.7</a:t>
                      </a:r>
                      <a:endParaRPr lang="en-US" sz="1800" b="0" i="0" u="none" strike="noStrike" dirty="0">
                        <a:solidFill>
                          <a:srgbClr val="333333"/>
                        </a:solidFill>
                        <a:effectLst/>
                        <a:latin typeface="Calibri" panose="020F0502020204030204" pitchFamily="34" charset="0"/>
                      </a:endParaRPr>
                    </a:p>
                  </a:txBody>
                  <a:tcPr marL="9525" marR="9525" marT="9525" marB="0" anchor="b"/>
                </a:tc>
              </a:tr>
              <a:tr h="288471">
                <a:tc>
                  <a:txBody>
                    <a:bodyPr/>
                    <a:lstStyle/>
                    <a:p>
                      <a:pPr algn="l" fontAlgn="ctr"/>
                      <a:r>
                        <a:rPr lang="en-US" sz="1800" u="none" strike="noStrike" dirty="0" smtClean="0">
                          <a:effectLst/>
                          <a:latin typeface="Calibri" panose="020F0502020204030204" pitchFamily="34" charset="0"/>
                        </a:rPr>
                        <a:t>High</a:t>
                      </a:r>
                      <a:r>
                        <a:rPr lang="en-US" sz="1800" u="none" strike="noStrike" baseline="0" dirty="0" smtClean="0">
                          <a:effectLst/>
                          <a:latin typeface="Calibri" panose="020F0502020204030204" pitchFamily="34" charset="0"/>
                        </a:rPr>
                        <a:t> mol</a:t>
                      </a:r>
                      <a:r>
                        <a:rPr lang="en-US" sz="1800" u="none" strike="noStrike" dirty="0" smtClean="0">
                          <a:effectLst/>
                          <a:latin typeface="Calibri" panose="020F0502020204030204" pitchFamily="34" charset="0"/>
                        </a:rPr>
                        <a:t>. </a:t>
                      </a:r>
                      <a:r>
                        <a:rPr lang="en-US" sz="1800" u="none" strike="noStrike" dirty="0">
                          <a:effectLst/>
                          <a:latin typeface="Calibri" panose="020F0502020204030204" pitchFamily="34" charset="0"/>
                        </a:rPr>
                        <a:t>N mg/100mL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15.1</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16.2</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15.6</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15.0</a:t>
                      </a:r>
                      <a:endParaRPr lang="en-US" sz="1800" b="0" i="0" u="none" strike="noStrike" dirty="0">
                        <a:solidFill>
                          <a:srgbClr val="333333"/>
                        </a:solidFill>
                        <a:effectLst/>
                        <a:latin typeface="Calibri" panose="020F0502020204030204" pitchFamily="34" charset="0"/>
                      </a:endParaRPr>
                    </a:p>
                  </a:txBody>
                  <a:tcPr marL="9525" marR="9525" marT="9525" marB="0" anchor="b"/>
                </a:tc>
              </a:tr>
              <a:tr h="288471">
                <a:tc>
                  <a:txBody>
                    <a:bodyPr/>
                    <a:lstStyle/>
                    <a:p>
                      <a:pPr algn="l" fontAlgn="ctr"/>
                      <a:r>
                        <a:rPr lang="en-US" sz="1800" u="none" strike="noStrike" dirty="0">
                          <a:effectLst/>
                          <a:latin typeface="Calibri" panose="020F0502020204030204" pitchFamily="34" charset="0"/>
                        </a:rPr>
                        <a:t>FAN mg/100mL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solidFill>
                            <a:schemeClr val="tx1"/>
                          </a:solidFill>
                          <a:effectLst/>
                          <a:latin typeface="Calibri" panose="020F0502020204030204" pitchFamily="34" charset="0"/>
                        </a:rPr>
                        <a:t>15.3</a:t>
                      </a:r>
                      <a:endParaRPr lang="en-US" sz="1800" b="0"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en-US" sz="1800" u="none" strike="noStrike" dirty="0">
                          <a:solidFill>
                            <a:schemeClr val="tx1"/>
                          </a:solidFill>
                          <a:effectLst/>
                          <a:latin typeface="Calibri" panose="020F0502020204030204" pitchFamily="34" charset="0"/>
                        </a:rPr>
                        <a:t>22.2</a:t>
                      </a:r>
                      <a:endParaRPr lang="en-US" sz="1800" b="0"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en-US" sz="1800" u="none" strike="noStrike" dirty="0">
                          <a:solidFill>
                            <a:schemeClr val="tx1"/>
                          </a:solidFill>
                          <a:effectLst/>
                          <a:latin typeface="Calibri" panose="020F0502020204030204" pitchFamily="34" charset="0"/>
                        </a:rPr>
                        <a:t>24.0</a:t>
                      </a:r>
                      <a:endParaRPr lang="en-US" sz="1800" b="0" i="0" u="none" strike="noStrike" dirty="0">
                        <a:solidFill>
                          <a:schemeClr val="tx1"/>
                        </a:solidFill>
                        <a:effectLst/>
                        <a:latin typeface="Calibri" panose="020F0502020204030204" pitchFamily="34" charset="0"/>
                      </a:endParaRPr>
                    </a:p>
                  </a:txBody>
                  <a:tcPr marL="9525" marR="9525" marT="9525" marB="0" anchor="b"/>
                </a:tc>
                <a:tc>
                  <a:txBody>
                    <a:bodyPr/>
                    <a:lstStyle/>
                    <a:p>
                      <a:pPr algn="ctr" fontAlgn="b"/>
                      <a:r>
                        <a:rPr lang="en-US" sz="1800" u="none" strike="noStrike" dirty="0">
                          <a:solidFill>
                            <a:schemeClr val="tx1"/>
                          </a:solidFill>
                          <a:effectLst/>
                          <a:latin typeface="Calibri" panose="020F0502020204030204" pitchFamily="34" charset="0"/>
                        </a:rPr>
                        <a:t>22.9</a:t>
                      </a:r>
                      <a:endParaRPr lang="en-US" sz="1800" b="0" i="0" u="none" strike="noStrike" dirty="0">
                        <a:solidFill>
                          <a:schemeClr val="tx1"/>
                        </a:solidFill>
                        <a:effectLst/>
                        <a:latin typeface="Calibri" panose="020F0502020204030204" pitchFamily="34" charset="0"/>
                      </a:endParaRPr>
                    </a:p>
                  </a:txBody>
                  <a:tcPr marL="9525" marR="9525" marT="9525" marB="0" anchor="b"/>
                </a:tc>
              </a:tr>
              <a:tr h="288471">
                <a:tc>
                  <a:txBody>
                    <a:bodyPr/>
                    <a:lstStyle/>
                    <a:p>
                      <a:pPr algn="l" fontAlgn="ctr"/>
                      <a:r>
                        <a:rPr lang="en-US" sz="1800" u="none" strike="noStrike" dirty="0">
                          <a:effectLst/>
                          <a:latin typeface="Calibri" panose="020F0502020204030204" pitchFamily="34" charset="0"/>
                        </a:rPr>
                        <a:t>Polyphenols mg/L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b="1" u="none" strike="noStrike" dirty="0">
                          <a:effectLst/>
                          <a:latin typeface="Calibri" panose="020F0502020204030204" pitchFamily="34" charset="0"/>
                        </a:rPr>
                        <a:t>198</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a:effectLst/>
                          <a:latin typeface="Calibri" panose="020F0502020204030204" pitchFamily="34" charset="0"/>
                        </a:rPr>
                        <a:t>191</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a:effectLst/>
                          <a:latin typeface="Calibri" panose="020F0502020204030204" pitchFamily="34" charset="0"/>
                        </a:rPr>
                        <a:t>198</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a:effectLst/>
                          <a:latin typeface="Calibri" panose="020F0502020204030204" pitchFamily="34" charset="0"/>
                        </a:rPr>
                        <a:t>92</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r>
              <a:tr h="288471">
                <a:tc>
                  <a:txBody>
                    <a:bodyPr/>
                    <a:lstStyle/>
                    <a:p>
                      <a:pPr algn="l" fontAlgn="ctr"/>
                      <a:r>
                        <a:rPr lang="en-US" sz="1800" u="none" strike="noStrike" dirty="0" smtClean="0">
                          <a:effectLst/>
                          <a:latin typeface="Calibri" panose="020F0502020204030204" pitchFamily="34" charset="0"/>
                        </a:rPr>
                        <a:t>Anthocyanins </a:t>
                      </a:r>
                      <a:r>
                        <a:rPr lang="en-US" sz="1800" u="none" strike="noStrike" dirty="0">
                          <a:effectLst/>
                          <a:latin typeface="Calibri" panose="020F0502020204030204" pitchFamily="34" charset="0"/>
                        </a:rPr>
                        <a:t>mg/L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82</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95</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107</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37</a:t>
                      </a:r>
                      <a:endParaRPr lang="en-US" sz="1800" b="0" i="0" u="none" strike="noStrike" dirty="0">
                        <a:solidFill>
                          <a:srgbClr val="333333"/>
                        </a:solidFill>
                        <a:effectLst/>
                        <a:latin typeface="Calibri" panose="020F0502020204030204" pitchFamily="34" charset="0"/>
                      </a:endParaRPr>
                    </a:p>
                  </a:txBody>
                  <a:tcPr marL="9525" marR="9525" marT="9525" marB="0" anchor="b"/>
                </a:tc>
              </a:tr>
              <a:tr h="288471">
                <a:tc>
                  <a:txBody>
                    <a:bodyPr/>
                    <a:lstStyle/>
                    <a:p>
                      <a:pPr algn="l" fontAlgn="ctr"/>
                      <a:r>
                        <a:rPr lang="en-US" sz="1800" u="none" strike="noStrike" dirty="0">
                          <a:effectLst/>
                          <a:latin typeface="Calibri" panose="020F0502020204030204" pitchFamily="34" charset="0"/>
                        </a:rPr>
                        <a:t>Foam</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u="none" strike="noStrike" dirty="0">
                          <a:effectLst/>
                          <a:latin typeface="Calibri" panose="020F0502020204030204" pitchFamily="34" charset="0"/>
                        </a:rPr>
                        <a:t>119</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110</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101</a:t>
                      </a:r>
                      <a:endParaRPr lang="en-US" sz="1800" b="0" i="0" u="none" strike="noStrike" dirty="0">
                        <a:solidFill>
                          <a:srgbClr val="333333"/>
                        </a:solidFill>
                        <a:effectLst/>
                        <a:latin typeface="Calibri" panose="020F0502020204030204" pitchFamily="34" charset="0"/>
                      </a:endParaRPr>
                    </a:p>
                  </a:txBody>
                  <a:tcPr marL="9525" marR="9525" marT="9525" marB="0" anchor="b"/>
                </a:tc>
                <a:tc>
                  <a:txBody>
                    <a:bodyPr/>
                    <a:lstStyle/>
                    <a:p>
                      <a:pPr algn="ctr" fontAlgn="b"/>
                      <a:r>
                        <a:rPr lang="en-US" sz="1800" u="none" strike="noStrike" dirty="0">
                          <a:effectLst/>
                          <a:latin typeface="Calibri" panose="020F0502020204030204" pitchFamily="34" charset="0"/>
                        </a:rPr>
                        <a:t>116</a:t>
                      </a:r>
                      <a:endParaRPr lang="en-US" sz="1800" b="0" i="0" u="none" strike="noStrike" dirty="0">
                        <a:solidFill>
                          <a:srgbClr val="333333"/>
                        </a:solidFill>
                        <a:effectLst/>
                        <a:latin typeface="Calibri" panose="020F0502020204030204" pitchFamily="34" charset="0"/>
                      </a:endParaRPr>
                    </a:p>
                  </a:txBody>
                  <a:tcPr marL="9525" marR="9525" marT="9525" marB="0" anchor="b"/>
                </a:tc>
              </a:tr>
              <a:tr h="288471">
                <a:tc>
                  <a:txBody>
                    <a:bodyPr/>
                    <a:lstStyle/>
                    <a:p>
                      <a:pPr algn="l" fontAlgn="ctr"/>
                      <a:r>
                        <a:rPr lang="en-US" sz="1800" u="none" strike="noStrike" dirty="0">
                          <a:effectLst/>
                          <a:latin typeface="Calibri" panose="020F0502020204030204" pitchFamily="34" charset="0"/>
                        </a:rPr>
                        <a:t>ITT (fresh)</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b="1" u="none" strike="noStrike" dirty="0" smtClean="0">
                          <a:effectLst/>
                          <a:latin typeface="Calibri" panose="020F0502020204030204" pitchFamily="34" charset="0"/>
                        </a:rPr>
                        <a:t>0.220</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smtClean="0">
                          <a:effectLst/>
                          <a:latin typeface="Calibri" panose="020F0502020204030204" pitchFamily="34" charset="0"/>
                        </a:rPr>
                        <a:t>0.182</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smtClean="0">
                          <a:effectLst/>
                          <a:latin typeface="Calibri" panose="020F0502020204030204" pitchFamily="34" charset="0"/>
                        </a:rPr>
                        <a:t>0.175</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smtClean="0">
                          <a:effectLst/>
                          <a:latin typeface="Calibri" panose="020F0502020204030204" pitchFamily="34" charset="0"/>
                        </a:rPr>
                        <a:t>0.275</a:t>
                      </a:r>
                      <a:endParaRPr lang="en-US" sz="1800" b="1" i="0" u="none" strike="noStrike" dirty="0">
                        <a:solidFill>
                          <a:srgbClr val="333333"/>
                        </a:solidFill>
                        <a:effectLst/>
                        <a:latin typeface="Calibri" panose="020F0502020204030204" pitchFamily="34" charset="0"/>
                      </a:endParaRPr>
                    </a:p>
                  </a:txBody>
                  <a:tcPr marL="9525" marR="9525" marT="9525" marB="0" anchor="b">
                    <a:solidFill>
                      <a:srgbClr val="FFFF00"/>
                    </a:solidFill>
                  </a:tcPr>
                </a:tc>
              </a:tr>
              <a:tr h="288471">
                <a:tc>
                  <a:txBody>
                    <a:bodyPr/>
                    <a:lstStyle/>
                    <a:p>
                      <a:pPr algn="l" fontAlgn="ctr"/>
                      <a:r>
                        <a:rPr lang="en-US" sz="1800" u="none" strike="noStrike" dirty="0" smtClean="0">
                          <a:effectLst/>
                          <a:latin typeface="Calibri" panose="020F0502020204030204" pitchFamily="34" charset="0"/>
                        </a:rPr>
                        <a:t>Alcohol</a:t>
                      </a:r>
                      <a:r>
                        <a:rPr lang="en-US" sz="1800" u="none" strike="noStrike" baseline="0" dirty="0" smtClean="0">
                          <a:effectLst/>
                          <a:latin typeface="Calibri" panose="020F0502020204030204" pitchFamily="34" charset="0"/>
                        </a:rPr>
                        <a:t> Chilling Test</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b"/>
                      <a:r>
                        <a:rPr lang="en-US" sz="1800" b="1" u="none" strike="noStrike" dirty="0" smtClean="0">
                          <a:solidFill>
                            <a:schemeClr val="tx1"/>
                          </a:solidFill>
                          <a:effectLst/>
                          <a:latin typeface="Calibri" panose="020F0502020204030204" pitchFamily="34" charset="0"/>
                        </a:rPr>
                        <a:t>36.4</a:t>
                      </a:r>
                      <a:endParaRPr lang="en-US" sz="1800" b="1" i="0" u="none" strike="noStrike" dirty="0">
                        <a:solidFill>
                          <a:schemeClr val="tx1"/>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smtClean="0">
                          <a:solidFill>
                            <a:schemeClr val="tx1"/>
                          </a:solidFill>
                          <a:effectLst/>
                          <a:latin typeface="Calibri" panose="020F0502020204030204" pitchFamily="34" charset="0"/>
                        </a:rPr>
                        <a:t>19.9</a:t>
                      </a:r>
                      <a:endParaRPr lang="en-US" sz="1800" b="1" i="0" u="none" strike="noStrike" dirty="0">
                        <a:solidFill>
                          <a:schemeClr val="tx1"/>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smtClean="0">
                          <a:solidFill>
                            <a:schemeClr val="tx1"/>
                          </a:solidFill>
                          <a:effectLst/>
                          <a:latin typeface="Calibri" panose="020F0502020204030204" pitchFamily="34" charset="0"/>
                        </a:rPr>
                        <a:t>18.3</a:t>
                      </a:r>
                      <a:endParaRPr lang="en-US" sz="1800" b="1" i="0" u="none" strike="noStrike" dirty="0">
                        <a:solidFill>
                          <a:schemeClr val="tx1"/>
                        </a:solidFill>
                        <a:effectLst/>
                        <a:latin typeface="Calibri" panose="020F0502020204030204" pitchFamily="34" charset="0"/>
                      </a:endParaRPr>
                    </a:p>
                  </a:txBody>
                  <a:tcPr marL="9525" marR="9525" marT="9525" marB="0" anchor="b">
                    <a:solidFill>
                      <a:srgbClr val="FFFF00"/>
                    </a:solidFill>
                  </a:tcPr>
                </a:tc>
                <a:tc>
                  <a:txBody>
                    <a:bodyPr/>
                    <a:lstStyle/>
                    <a:p>
                      <a:pPr algn="ctr" fontAlgn="b"/>
                      <a:r>
                        <a:rPr lang="en-US" sz="1800" b="1" u="none" strike="noStrike" dirty="0" smtClean="0">
                          <a:solidFill>
                            <a:schemeClr val="tx1"/>
                          </a:solidFill>
                          <a:effectLst/>
                          <a:latin typeface="Calibri" panose="020F0502020204030204" pitchFamily="34" charset="0"/>
                        </a:rPr>
                        <a:t>9.6</a:t>
                      </a:r>
                      <a:endParaRPr lang="en-US" sz="1800" b="1" i="0" u="none" strike="noStrike" dirty="0">
                        <a:solidFill>
                          <a:schemeClr val="tx1"/>
                        </a:solidFill>
                        <a:effectLst/>
                        <a:latin typeface="Calibri" panose="020F0502020204030204" pitchFamily="34" charset="0"/>
                      </a:endParaRPr>
                    </a:p>
                  </a:txBody>
                  <a:tcPr marL="9525" marR="9525" marT="9525" marB="0" anchor="b">
                    <a:solidFill>
                      <a:srgbClr val="FFFF00"/>
                    </a:solidFill>
                  </a:tcPr>
                </a:tc>
              </a:tr>
            </a:tbl>
          </a:graphicData>
        </a:graphic>
      </p:graphicFrame>
    </p:spTree>
    <p:extLst>
      <p:ext uri="{BB962C8B-B14F-4D97-AF65-F5344CB8AC3E}">
        <p14:creationId xmlns:p14="http://schemas.microsoft.com/office/powerpoint/2010/main" val="345939392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98" y="457200"/>
            <a:ext cx="7772400" cy="762000"/>
          </a:xfrm>
        </p:spPr>
        <p:txBody>
          <a:bodyPr/>
          <a:lstStyle/>
          <a:p>
            <a:r>
              <a:rPr lang="en-US" dirty="0" smtClean="0"/>
              <a:t>Mash pH effect – Aroma and Taste</a:t>
            </a: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536316220"/>
              </p:ext>
            </p:extLst>
          </p:nvPr>
        </p:nvGraphicFramePr>
        <p:xfrm>
          <a:off x="152400" y="1371600"/>
          <a:ext cx="8763001" cy="4520565"/>
        </p:xfrm>
        <a:graphic>
          <a:graphicData uri="http://schemas.openxmlformats.org/drawingml/2006/table">
            <a:tbl>
              <a:tblPr firstRow="1" firstCol="1" bandCol="1">
                <a:tableStyleId>{F5AB1C69-6EDB-4FF4-983F-18BD219EF322}</a:tableStyleId>
              </a:tblPr>
              <a:tblGrid>
                <a:gridCol w="2121569"/>
                <a:gridCol w="830179"/>
                <a:gridCol w="830179"/>
                <a:gridCol w="830179"/>
                <a:gridCol w="830179"/>
                <a:gridCol w="830179"/>
                <a:gridCol w="830179"/>
                <a:gridCol w="830179"/>
                <a:gridCol w="830179"/>
              </a:tblGrid>
              <a:tr h="358502">
                <a:tc>
                  <a:txBody>
                    <a:bodyPr/>
                    <a:lstStyle/>
                    <a:p>
                      <a:pPr algn="l" fontAlgn="ctr"/>
                      <a:r>
                        <a:rPr lang="en-US" sz="1800" b="0" i="0" u="none" strike="noStrike" dirty="0">
                          <a:solidFill>
                            <a:schemeClr val="bg1"/>
                          </a:solidFill>
                          <a:effectLst/>
                          <a:latin typeface="Calibri" panose="020F0502020204030204" pitchFamily="34" charset="0"/>
                        </a:rPr>
                        <a:t>Treatment</a:t>
                      </a:r>
                    </a:p>
                  </a:txBody>
                  <a:tcPr marL="9525" marR="9525" marT="9525" marB="0" anchor="ctr"/>
                </a:tc>
                <a:tc gridSpan="2">
                  <a:txBody>
                    <a:bodyPr/>
                    <a:lstStyle/>
                    <a:p>
                      <a:pPr algn="ctr" fontAlgn="ctr"/>
                      <a:r>
                        <a:rPr lang="en-US" sz="1800" b="0" i="0" u="none" strike="noStrike" dirty="0">
                          <a:solidFill>
                            <a:schemeClr val="bg1"/>
                          </a:solidFill>
                          <a:effectLst/>
                          <a:latin typeface="Calibri" panose="020F0502020204030204" pitchFamily="34" charset="0"/>
                        </a:rPr>
                        <a:t>Sample 9</a:t>
                      </a:r>
                    </a:p>
                  </a:txBody>
                  <a:tcPr marL="9525" marR="9525" marT="9525" marB="0" anchor="ctr"/>
                </a:tc>
                <a:tc hMerge="1">
                  <a:txBody>
                    <a:bodyPr/>
                    <a:lstStyle/>
                    <a:p>
                      <a:endParaRPr lang="en-US"/>
                    </a:p>
                  </a:txBody>
                  <a:tcPr/>
                </a:tc>
                <a:tc gridSpan="2">
                  <a:txBody>
                    <a:bodyPr/>
                    <a:lstStyle/>
                    <a:p>
                      <a:pPr algn="ctr" fontAlgn="ctr"/>
                      <a:r>
                        <a:rPr lang="en-US" sz="1800" b="0" i="0" u="none" strike="noStrike" dirty="0">
                          <a:solidFill>
                            <a:schemeClr val="bg1"/>
                          </a:solidFill>
                          <a:effectLst/>
                          <a:latin typeface="Calibri" panose="020F0502020204030204" pitchFamily="34" charset="0"/>
                        </a:rPr>
                        <a:t>Sample 10</a:t>
                      </a:r>
                    </a:p>
                  </a:txBody>
                  <a:tcPr marL="9525" marR="9525" marT="9525" marB="0" anchor="ctr"/>
                </a:tc>
                <a:tc hMerge="1">
                  <a:txBody>
                    <a:bodyPr/>
                    <a:lstStyle/>
                    <a:p>
                      <a:endParaRPr lang="en-US"/>
                    </a:p>
                  </a:txBody>
                  <a:tcPr/>
                </a:tc>
                <a:tc gridSpan="2">
                  <a:txBody>
                    <a:bodyPr/>
                    <a:lstStyle/>
                    <a:p>
                      <a:pPr algn="ctr" fontAlgn="ctr"/>
                      <a:r>
                        <a:rPr lang="en-US" sz="1800" b="0" i="0" u="none" strike="noStrike" dirty="0">
                          <a:solidFill>
                            <a:schemeClr val="bg1"/>
                          </a:solidFill>
                          <a:effectLst/>
                          <a:latin typeface="Calibri" panose="020F0502020204030204" pitchFamily="34" charset="0"/>
                        </a:rPr>
                        <a:t>Sample 11</a:t>
                      </a:r>
                    </a:p>
                  </a:txBody>
                  <a:tcPr marL="9525" marR="9525" marT="9525" marB="0" anchor="ctr"/>
                </a:tc>
                <a:tc hMerge="1">
                  <a:txBody>
                    <a:bodyPr/>
                    <a:lstStyle/>
                    <a:p>
                      <a:endParaRPr lang="en-US"/>
                    </a:p>
                  </a:txBody>
                  <a:tcPr/>
                </a:tc>
                <a:tc gridSpan="2">
                  <a:txBody>
                    <a:bodyPr/>
                    <a:lstStyle/>
                    <a:p>
                      <a:pPr algn="ctr" fontAlgn="ctr"/>
                      <a:r>
                        <a:rPr lang="en-US" sz="1800" b="0" i="0" u="none" strike="noStrike" dirty="0">
                          <a:solidFill>
                            <a:schemeClr val="bg1"/>
                          </a:solidFill>
                          <a:effectLst/>
                          <a:latin typeface="Calibri" panose="020F0502020204030204" pitchFamily="34" charset="0"/>
                        </a:rPr>
                        <a:t>Sample 12</a:t>
                      </a:r>
                    </a:p>
                  </a:txBody>
                  <a:tcPr marL="9525" marR="9525" marT="9525" marB="0" anchor="ctr"/>
                </a:tc>
                <a:tc hMerge="1">
                  <a:txBody>
                    <a:bodyPr/>
                    <a:lstStyle/>
                    <a:p>
                      <a:endParaRPr lang="en-US"/>
                    </a:p>
                  </a:txBody>
                  <a:tcPr/>
                </a:tc>
              </a:tr>
              <a:tr h="358502">
                <a:tc>
                  <a:txBody>
                    <a:bodyPr/>
                    <a:lstStyle/>
                    <a:p>
                      <a:pPr algn="ctr" fontAlgn="ctr"/>
                      <a:r>
                        <a:rPr lang="en-US" sz="1800" b="1" i="0" u="none" strike="noStrike" dirty="0">
                          <a:solidFill>
                            <a:schemeClr val="bg1"/>
                          </a:solidFill>
                          <a:effectLst/>
                          <a:latin typeface="Calibri" panose="020F0502020204030204" pitchFamily="34" charset="0"/>
                        </a:rPr>
                        <a:t>pH</a:t>
                      </a:r>
                    </a:p>
                  </a:txBody>
                  <a:tcPr marL="9525" marR="9525" marT="9525" marB="0" anchor="ctr">
                    <a:solidFill>
                      <a:schemeClr val="accent1">
                        <a:lumMod val="50000"/>
                      </a:schemeClr>
                    </a:solidFill>
                  </a:tcPr>
                </a:tc>
                <a:tc gridSpan="2">
                  <a:txBody>
                    <a:bodyPr/>
                    <a:lstStyle/>
                    <a:p>
                      <a:pPr algn="ctr" fontAlgn="ctr"/>
                      <a:r>
                        <a:rPr lang="en-US" sz="1800" b="0" i="0" u="none" strike="noStrike" dirty="0">
                          <a:solidFill>
                            <a:srgbClr val="333333"/>
                          </a:solidFill>
                          <a:effectLst/>
                          <a:latin typeface="Calibri" panose="020F0502020204030204" pitchFamily="34" charset="0"/>
                        </a:rPr>
                        <a:t>5.8</a:t>
                      </a:r>
                    </a:p>
                  </a:txBody>
                  <a:tcPr marL="9525" marR="9525" marT="9525" marB="0" anchor="ctr">
                    <a:solidFill>
                      <a:srgbClr val="FFC000"/>
                    </a:solidFill>
                  </a:tcPr>
                </a:tc>
                <a:tc hMerge="1">
                  <a:txBody>
                    <a:bodyPr/>
                    <a:lstStyle/>
                    <a:p>
                      <a:endParaRPr lang="en-US"/>
                    </a:p>
                  </a:txBody>
                  <a:tcPr/>
                </a:tc>
                <a:tc gridSpan="2">
                  <a:txBody>
                    <a:bodyPr/>
                    <a:lstStyle/>
                    <a:p>
                      <a:pPr algn="ctr" fontAlgn="ctr"/>
                      <a:r>
                        <a:rPr lang="en-US" sz="1800" b="0" i="0" u="none" strike="noStrike" dirty="0">
                          <a:solidFill>
                            <a:srgbClr val="333333"/>
                          </a:solidFill>
                          <a:effectLst/>
                          <a:latin typeface="Calibri" panose="020F0502020204030204" pitchFamily="34" charset="0"/>
                        </a:rPr>
                        <a:t>5.5</a:t>
                      </a:r>
                    </a:p>
                  </a:txBody>
                  <a:tcPr marL="9525" marR="9525" marT="9525" marB="0" anchor="ctr">
                    <a:solidFill>
                      <a:srgbClr val="FFC000"/>
                    </a:solidFill>
                  </a:tcPr>
                </a:tc>
                <a:tc hMerge="1">
                  <a:txBody>
                    <a:bodyPr/>
                    <a:lstStyle/>
                    <a:p>
                      <a:endParaRPr lang="en-US"/>
                    </a:p>
                  </a:txBody>
                  <a:tcPr/>
                </a:tc>
                <a:tc gridSpan="2">
                  <a:txBody>
                    <a:bodyPr/>
                    <a:lstStyle/>
                    <a:p>
                      <a:pPr algn="ctr" fontAlgn="ctr"/>
                      <a:r>
                        <a:rPr lang="en-US" sz="1800" b="0" i="0" u="none" strike="noStrike" dirty="0">
                          <a:solidFill>
                            <a:srgbClr val="333333"/>
                          </a:solidFill>
                          <a:effectLst/>
                          <a:latin typeface="Calibri" panose="020F0502020204030204" pitchFamily="34" charset="0"/>
                        </a:rPr>
                        <a:t>5.2</a:t>
                      </a:r>
                    </a:p>
                  </a:txBody>
                  <a:tcPr marL="9525" marR="9525" marT="9525" marB="0" anchor="ctr">
                    <a:solidFill>
                      <a:srgbClr val="FFC000"/>
                    </a:solidFill>
                  </a:tcPr>
                </a:tc>
                <a:tc hMerge="1">
                  <a:txBody>
                    <a:bodyPr/>
                    <a:lstStyle/>
                    <a:p>
                      <a:endParaRPr lang="en-US"/>
                    </a:p>
                  </a:txBody>
                  <a:tcPr/>
                </a:tc>
                <a:tc gridSpan="2">
                  <a:txBody>
                    <a:bodyPr/>
                    <a:lstStyle/>
                    <a:p>
                      <a:pPr algn="ctr" fontAlgn="ctr"/>
                      <a:r>
                        <a:rPr lang="en-US" sz="1800" b="0" i="0" u="none" strike="noStrike" dirty="0">
                          <a:solidFill>
                            <a:srgbClr val="333333"/>
                          </a:solidFill>
                          <a:effectLst/>
                          <a:latin typeface="Calibri" panose="020F0502020204030204" pitchFamily="34" charset="0"/>
                        </a:rPr>
                        <a:t>5.2</a:t>
                      </a:r>
                    </a:p>
                  </a:txBody>
                  <a:tcPr marL="9525" marR="9525" marT="9525" marB="0" anchor="ctr">
                    <a:solidFill>
                      <a:srgbClr val="FFC000"/>
                    </a:solidFill>
                  </a:tcPr>
                </a:tc>
                <a:tc hMerge="1">
                  <a:txBody>
                    <a:bodyPr/>
                    <a:lstStyle/>
                    <a:p>
                      <a:endParaRPr lang="en-US"/>
                    </a:p>
                  </a:txBody>
                  <a:tcPr/>
                </a:tc>
              </a:tr>
              <a:tr h="358502">
                <a:tc>
                  <a:txBody>
                    <a:bodyPr/>
                    <a:lstStyle/>
                    <a:p>
                      <a:pPr algn="ctr" fontAlgn="ctr"/>
                      <a:r>
                        <a:rPr lang="en-US" sz="1800" b="1" i="0" u="none" strike="noStrike" dirty="0" smtClean="0">
                          <a:solidFill>
                            <a:schemeClr val="bg1"/>
                          </a:solidFill>
                          <a:effectLst/>
                          <a:latin typeface="Calibri" panose="020F0502020204030204" pitchFamily="34" charset="0"/>
                        </a:rPr>
                        <a:t>Air </a:t>
                      </a:r>
                      <a:r>
                        <a:rPr lang="en-US" sz="1800" b="1" i="0" u="none" strike="noStrike" dirty="0">
                          <a:solidFill>
                            <a:schemeClr val="bg1"/>
                          </a:solidFill>
                          <a:effectLst/>
                          <a:latin typeface="Calibri" panose="020F0502020204030204" pitchFamily="34" charset="0"/>
                        </a:rPr>
                        <a:t>O2 </a:t>
                      </a:r>
                    </a:p>
                  </a:txBody>
                  <a:tcPr marL="9525" marR="9525" marT="9525" marB="0" anchor="ctr">
                    <a:solidFill>
                      <a:schemeClr val="accent1">
                        <a:lumMod val="50000"/>
                      </a:schemeClr>
                    </a:solidFill>
                  </a:tcPr>
                </a:tc>
                <a:tc gridSpan="2">
                  <a:txBody>
                    <a:bodyPr/>
                    <a:lstStyle/>
                    <a:p>
                      <a:pPr algn="ctr" fontAlgn="ctr"/>
                      <a:r>
                        <a:rPr lang="en-US" sz="1800" b="0" i="0" u="none" strike="noStrike" dirty="0">
                          <a:solidFill>
                            <a:srgbClr val="333333"/>
                          </a:solidFill>
                          <a:effectLst/>
                          <a:latin typeface="Calibri" panose="020F0502020204030204" pitchFamily="34" charset="0"/>
                        </a:rPr>
                        <a:t>NO</a:t>
                      </a:r>
                    </a:p>
                  </a:txBody>
                  <a:tcPr marL="9525" marR="9525" marT="9525" marB="0" anchor="ctr">
                    <a:solidFill>
                      <a:srgbClr val="FFC000"/>
                    </a:solidFill>
                  </a:tcPr>
                </a:tc>
                <a:tc hMerge="1">
                  <a:txBody>
                    <a:bodyPr/>
                    <a:lstStyle/>
                    <a:p>
                      <a:endParaRPr lang="en-US"/>
                    </a:p>
                  </a:txBody>
                  <a:tcPr/>
                </a:tc>
                <a:tc gridSpan="2">
                  <a:txBody>
                    <a:bodyPr/>
                    <a:lstStyle/>
                    <a:p>
                      <a:pPr algn="ctr" fontAlgn="ctr"/>
                      <a:r>
                        <a:rPr lang="en-US" sz="1800" b="0" i="0" u="none" strike="noStrike" dirty="0">
                          <a:solidFill>
                            <a:srgbClr val="333333"/>
                          </a:solidFill>
                          <a:effectLst/>
                          <a:latin typeface="Calibri" panose="020F0502020204030204" pitchFamily="34" charset="0"/>
                        </a:rPr>
                        <a:t>NO</a:t>
                      </a:r>
                    </a:p>
                  </a:txBody>
                  <a:tcPr marL="9525" marR="9525" marT="9525" marB="0" anchor="ctr">
                    <a:solidFill>
                      <a:srgbClr val="FFC000"/>
                    </a:solidFill>
                  </a:tcPr>
                </a:tc>
                <a:tc hMerge="1">
                  <a:txBody>
                    <a:bodyPr/>
                    <a:lstStyle/>
                    <a:p>
                      <a:endParaRPr lang="en-US"/>
                    </a:p>
                  </a:txBody>
                  <a:tcPr/>
                </a:tc>
                <a:tc gridSpan="2">
                  <a:txBody>
                    <a:bodyPr/>
                    <a:lstStyle/>
                    <a:p>
                      <a:pPr algn="ctr" fontAlgn="ctr"/>
                      <a:r>
                        <a:rPr lang="en-US" sz="1800" b="0" i="0" u="none" strike="noStrike" dirty="0">
                          <a:solidFill>
                            <a:srgbClr val="333333"/>
                          </a:solidFill>
                          <a:effectLst/>
                          <a:latin typeface="Calibri" panose="020F0502020204030204" pitchFamily="34" charset="0"/>
                        </a:rPr>
                        <a:t>NO</a:t>
                      </a:r>
                    </a:p>
                  </a:txBody>
                  <a:tcPr marL="9525" marR="9525" marT="9525" marB="0" anchor="ctr">
                    <a:solidFill>
                      <a:srgbClr val="FFC000"/>
                    </a:solidFill>
                  </a:tcPr>
                </a:tc>
                <a:tc hMerge="1">
                  <a:txBody>
                    <a:bodyPr/>
                    <a:lstStyle/>
                    <a:p>
                      <a:endParaRPr lang="en-US"/>
                    </a:p>
                  </a:txBody>
                  <a:tcPr/>
                </a:tc>
                <a:tc gridSpan="2">
                  <a:txBody>
                    <a:bodyPr/>
                    <a:lstStyle/>
                    <a:p>
                      <a:pPr algn="ctr" fontAlgn="ctr"/>
                      <a:r>
                        <a:rPr lang="en-US" sz="1800" b="0" i="0" u="none" strike="noStrike" dirty="0">
                          <a:solidFill>
                            <a:srgbClr val="333333"/>
                          </a:solidFill>
                          <a:effectLst/>
                          <a:latin typeface="Calibri" panose="020F0502020204030204" pitchFamily="34" charset="0"/>
                        </a:rPr>
                        <a:t>YES</a:t>
                      </a:r>
                    </a:p>
                  </a:txBody>
                  <a:tcPr marL="9525" marR="9525" marT="9525" marB="0" anchor="ctr">
                    <a:solidFill>
                      <a:srgbClr val="FFC000"/>
                    </a:solidFill>
                  </a:tcPr>
                </a:tc>
                <a:tc hMerge="1">
                  <a:txBody>
                    <a:bodyPr/>
                    <a:lstStyle/>
                    <a:p>
                      <a:endParaRPr lang="en-US"/>
                    </a:p>
                  </a:txBody>
                  <a:tcPr/>
                </a:tc>
              </a:tr>
              <a:tr h="320766">
                <a:tc>
                  <a:txBody>
                    <a:bodyPr/>
                    <a:lstStyle/>
                    <a:p>
                      <a:pPr algn="l" fontAlgn="t"/>
                      <a:r>
                        <a:rPr lang="en-US" sz="1800" b="0" i="0" u="none" strike="noStrike" dirty="0">
                          <a:solidFill>
                            <a:schemeClr val="bg1"/>
                          </a:solidFill>
                          <a:effectLst/>
                          <a:latin typeface="Calibri" panose="020F0502020204030204" pitchFamily="34" charset="0"/>
                        </a:rPr>
                        <a:t>Aroma </a:t>
                      </a:r>
                      <a:r>
                        <a:rPr lang="en-US" sz="1800" b="0" i="0" u="none" strike="noStrike" dirty="0" smtClean="0">
                          <a:solidFill>
                            <a:schemeClr val="bg1"/>
                          </a:solidFill>
                          <a:effectLst/>
                          <a:latin typeface="Calibri" panose="020F0502020204030204" pitchFamily="34" charset="0"/>
                        </a:rPr>
                        <a:t>compounds </a:t>
                      </a:r>
                      <a:r>
                        <a:rPr lang="en-US" sz="1800" b="0" i="0" u="none" strike="noStrike" dirty="0">
                          <a:solidFill>
                            <a:schemeClr val="bg1"/>
                          </a:solidFill>
                          <a:effectLst/>
                          <a:latin typeface="Calibri" panose="020F0502020204030204" pitchFamily="34" charset="0"/>
                        </a:rPr>
                        <a:t>(ppb)</a:t>
                      </a:r>
                    </a:p>
                  </a:txBody>
                  <a:tcPr marL="9525" marR="9525" marT="9525" marB="0"/>
                </a:tc>
                <a:tc>
                  <a:txBody>
                    <a:bodyPr/>
                    <a:lstStyle/>
                    <a:p>
                      <a:pPr algn="ctr" fontAlgn="ctr"/>
                      <a:r>
                        <a:rPr lang="en-US" sz="1800" b="0" i="0" u="none" strike="noStrike" dirty="0">
                          <a:solidFill>
                            <a:srgbClr val="333333"/>
                          </a:solidFill>
                          <a:effectLst/>
                          <a:latin typeface="Calibri" panose="020F0502020204030204" pitchFamily="34" charset="0"/>
                        </a:rPr>
                        <a:t>Fresh</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Aged</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Fresh</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Aged</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Fresh</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Aged</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Fresh</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Aged</a:t>
                      </a:r>
                    </a:p>
                  </a:txBody>
                  <a:tcPr marL="9525" marR="9525" marT="9525" marB="0" anchor="ctr"/>
                </a:tc>
              </a:tr>
              <a:tr h="320766">
                <a:tc>
                  <a:txBody>
                    <a:bodyPr/>
                    <a:lstStyle/>
                    <a:p>
                      <a:pPr algn="l" fontAlgn="t"/>
                      <a:r>
                        <a:rPr lang="en-US" sz="1800" b="0" i="0" u="none" strike="noStrike" dirty="0">
                          <a:solidFill>
                            <a:schemeClr val="bg1"/>
                          </a:solidFill>
                          <a:effectLst/>
                          <a:latin typeface="Calibri" panose="020F0502020204030204" pitchFamily="34" charset="0"/>
                        </a:rPr>
                        <a:t>3-Methylbutanal</a:t>
                      </a:r>
                    </a:p>
                  </a:txBody>
                  <a:tcPr marL="228600" marR="9525" marT="9525" marB="0"/>
                </a:tc>
                <a:tc>
                  <a:txBody>
                    <a:bodyPr/>
                    <a:lstStyle/>
                    <a:p>
                      <a:pPr algn="ctr" fontAlgn="ctr"/>
                      <a:r>
                        <a:rPr lang="en-US" sz="1800" b="0" i="0" u="none" strike="noStrike" dirty="0">
                          <a:solidFill>
                            <a:srgbClr val="333333"/>
                          </a:solidFill>
                          <a:effectLst/>
                          <a:latin typeface="Calibri" panose="020F0502020204030204" pitchFamily="34" charset="0"/>
                        </a:rPr>
                        <a:t>9.6</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14.9</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14.1</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19.3</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13.2</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18.8</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13.7</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21.0</a:t>
                      </a:r>
                    </a:p>
                  </a:txBody>
                  <a:tcPr marL="9525" marR="9525" marT="9525" marB="0" anchor="ctr"/>
                </a:tc>
              </a:tr>
              <a:tr h="320766">
                <a:tc>
                  <a:txBody>
                    <a:bodyPr/>
                    <a:lstStyle/>
                    <a:p>
                      <a:pPr algn="l" fontAlgn="t"/>
                      <a:r>
                        <a:rPr lang="en-US" sz="1800" b="0" i="0" u="none" strike="noStrike" dirty="0">
                          <a:solidFill>
                            <a:schemeClr val="bg1"/>
                          </a:solidFill>
                          <a:effectLst/>
                          <a:latin typeface="Calibri" panose="020F0502020204030204" pitchFamily="34" charset="0"/>
                        </a:rPr>
                        <a:t>2-Methylbutanal</a:t>
                      </a:r>
                    </a:p>
                  </a:txBody>
                  <a:tcPr marL="228600" marR="9525" marT="9525" marB="0"/>
                </a:tc>
                <a:tc>
                  <a:txBody>
                    <a:bodyPr/>
                    <a:lstStyle/>
                    <a:p>
                      <a:pPr algn="ctr" fontAlgn="ctr"/>
                      <a:r>
                        <a:rPr lang="en-US" sz="1800" b="0" i="0" u="none" strike="noStrike" dirty="0">
                          <a:solidFill>
                            <a:srgbClr val="333333"/>
                          </a:solidFill>
                          <a:effectLst/>
                          <a:latin typeface="Calibri" panose="020F0502020204030204" pitchFamily="34" charset="0"/>
                        </a:rPr>
                        <a:t>5.8</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9.4</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6.5</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9.4</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5.8</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8.3</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6.6</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9.2</a:t>
                      </a:r>
                    </a:p>
                  </a:txBody>
                  <a:tcPr marL="9525" marR="9525" marT="9525" marB="0" anchor="ctr"/>
                </a:tc>
              </a:tr>
              <a:tr h="320766">
                <a:tc>
                  <a:txBody>
                    <a:bodyPr/>
                    <a:lstStyle/>
                    <a:p>
                      <a:pPr algn="l" fontAlgn="t"/>
                      <a:r>
                        <a:rPr lang="en-US" sz="1800" b="0" i="0" u="none" strike="noStrike" dirty="0">
                          <a:solidFill>
                            <a:schemeClr val="bg1"/>
                          </a:solidFill>
                          <a:effectLst/>
                          <a:latin typeface="Calibri" panose="020F0502020204030204" pitchFamily="34" charset="0"/>
                        </a:rPr>
                        <a:t>Benzaldehyde</a:t>
                      </a:r>
                    </a:p>
                  </a:txBody>
                  <a:tcPr marL="228600" marR="9525" marT="9525" marB="0"/>
                </a:tc>
                <a:tc>
                  <a:txBody>
                    <a:bodyPr/>
                    <a:lstStyle/>
                    <a:p>
                      <a:pPr algn="ctr" fontAlgn="ctr"/>
                      <a:r>
                        <a:rPr lang="en-US" sz="1800" b="0" i="0" u="none" strike="noStrike" dirty="0">
                          <a:solidFill>
                            <a:srgbClr val="333333"/>
                          </a:solidFill>
                          <a:effectLst/>
                          <a:latin typeface="Calibri" panose="020F0502020204030204" pitchFamily="34" charset="0"/>
                        </a:rPr>
                        <a:t>0.7</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1.8</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1.0</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1.1</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0.6</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1.1</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0.8</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1.4</a:t>
                      </a:r>
                    </a:p>
                  </a:txBody>
                  <a:tcPr marL="9525" marR="9525" marT="9525" marB="0" anchor="ctr"/>
                </a:tc>
              </a:tr>
              <a:tr h="320766">
                <a:tc>
                  <a:txBody>
                    <a:bodyPr/>
                    <a:lstStyle/>
                    <a:p>
                      <a:pPr algn="l" fontAlgn="t"/>
                      <a:r>
                        <a:rPr lang="en-US" sz="1800" b="0" i="0" u="none" strike="noStrike" dirty="0">
                          <a:solidFill>
                            <a:schemeClr val="bg1"/>
                          </a:solidFill>
                          <a:effectLst/>
                          <a:latin typeface="Calibri" panose="020F0502020204030204" pitchFamily="34" charset="0"/>
                        </a:rPr>
                        <a:t>Phenylacetaldehyde</a:t>
                      </a:r>
                    </a:p>
                  </a:txBody>
                  <a:tcPr marL="228600" marR="9525" marT="9525" marB="0"/>
                </a:tc>
                <a:tc>
                  <a:txBody>
                    <a:bodyPr/>
                    <a:lstStyle/>
                    <a:p>
                      <a:pPr algn="ctr" fontAlgn="ctr"/>
                      <a:r>
                        <a:rPr lang="en-US" sz="1800" b="0" i="0" u="none" strike="noStrike" dirty="0">
                          <a:solidFill>
                            <a:srgbClr val="333333"/>
                          </a:solidFill>
                          <a:effectLst/>
                          <a:latin typeface="Calibri" panose="020F0502020204030204" pitchFamily="34" charset="0"/>
                        </a:rPr>
                        <a:t>18.3</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30.7</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18.7</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37.2</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21.8</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45.6</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30.4</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63.4</a:t>
                      </a:r>
                    </a:p>
                  </a:txBody>
                  <a:tcPr marL="9525" marR="9525" marT="9525" marB="0" anchor="ctr"/>
                </a:tc>
              </a:tr>
              <a:tr h="320766">
                <a:tc>
                  <a:txBody>
                    <a:bodyPr/>
                    <a:lstStyle/>
                    <a:p>
                      <a:pPr algn="l" fontAlgn="t"/>
                      <a:r>
                        <a:rPr lang="en-US" sz="1800" b="0" i="0" u="none" strike="noStrike" dirty="0">
                          <a:solidFill>
                            <a:schemeClr val="bg1"/>
                          </a:solidFill>
                          <a:effectLst/>
                          <a:latin typeface="Symbol" panose="05050102010706020507" pitchFamily="18" charset="2"/>
                        </a:rPr>
                        <a:t>g</a:t>
                      </a:r>
                      <a:r>
                        <a:rPr lang="en-US" sz="1800" b="0" i="0" u="none" strike="noStrike" dirty="0">
                          <a:solidFill>
                            <a:schemeClr val="bg1"/>
                          </a:solidFill>
                          <a:effectLst/>
                          <a:latin typeface="Calibri" panose="020F0502020204030204" pitchFamily="34" charset="0"/>
                        </a:rPr>
                        <a:t>-Nonalactone</a:t>
                      </a:r>
                    </a:p>
                  </a:txBody>
                  <a:tcPr marL="228600" marR="9525" marT="9525" marB="0"/>
                </a:tc>
                <a:tc>
                  <a:txBody>
                    <a:bodyPr/>
                    <a:lstStyle/>
                    <a:p>
                      <a:pPr algn="ctr" fontAlgn="ctr"/>
                      <a:r>
                        <a:rPr lang="en-US" sz="1800" b="0" i="0" u="none" strike="noStrike" dirty="0">
                          <a:solidFill>
                            <a:srgbClr val="333333"/>
                          </a:solidFill>
                          <a:effectLst/>
                          <a:latin typeface="Calibri" panose="020F0502020204030204" pitchFamily="34" charset="0"/>
                        </a:rPr>
                        <a:t>27.5</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42.0</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25.1</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41.5</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30.3</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47.9</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41.3</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60.4</a:t>
                      </a:r>
                    </a:p>
                  </a:txBody>
                  <a:tcPr marL="9525" marR="9525" marT="9525" marB="0" anchor="ctr"/>
                </a:tc>
              </a:tr>
              <a:tr h="320766">
                <a:tc>
                  <a:txBody>
                    <a:bodyPr/>
                    <a:lstStyle/>
                    <a:p>
                      <a:pPr algn="l" fontAlgn="t"/>
                      <a:r>
                        <a:rPr lang="en-US" sz="1800" b="0" i="0" u="none" strike="noStrike" dirty="0">
                          <a:solidFill>
                            <a:schemeClr val="bg1"/>
                          </a:solidFill>
                          <a:effectLst/>
                          <a:latin typeface="Calibri" panose="020F0502020204030204" pitchFamily="34" charset="0"/>
                        </a:rPr>
                        <a:t>Furfural</a:t>
                      </a:r>
                    </a:p>
                  </a:txBody>
                  <a:tcPr marL="228600" marR="9525" marT="9525" marB="0"/>
                </a:tc>
                <a:tc>
                  <a:txBody>
                    <a:bodyPr/>
                    <a:lstStyle/>
                    <a:p>
                      <a:pPr algn="ctr" fontAlgn="ctr"/>
                      <a:r>
                        <a:rPr lang="en-US" sz="1800" b="0" i="0" u="none" strike="noStrike" dirty="0">
                          <a:solidFill>
                            <a:srgbClr val="333333"/>
                          </a:solidFill>
                          <a:effectLst/>
                          <a:latin typeface="Calibri" panose="020F0502020204030204" pitchFamily="34" charset="0"/>
                        </a:rPr>
                        <a:t>7.7</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119.6</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15.2</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114.0</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12.8</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122.3</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15.4</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204.4</a:t>
                      </a:r>
                    </a:p>
                  </a:txBody>
                  <a:tcPr marL="9525" marR="9525" marT="9525" marB="0" anchor="ctr"/>
                </a:tc>
              </a:tr>
              <a:tr h="320766">
                <a:tc>
                  <a:txBody>
                    <a:bodyPr/>
                    <a:lstStyle/>
                    <a:p>
                      <a:pPr algn="l" fontAlgn="t"/>
                      <a:r>
                        <a:rPr lang="en-US" sz="1800" b="0" i="0" u="none" strike="noStrike" dirty="0" smtClean="0">
                          <a:solidFill>
                            <a:schemeClr val="bg1"/>
                          </a:solidFill>
                          <a:effectLst/>
                          <a:latin typeface="Calibri" panose="020F0502020204030204" pitchFamily="34" charset="0"/>
                        </a:rPr>
                        <a:t>Ethyl nicotinate</a:t>
                      </a:r>
                    </a:p>
                  </a:txBody>
                  <a:tcPr marL="228600" marR="9525" marT="9525" marB="0"/>
                </a:tc>
                <a:tc>
                  <a:txBody>
                    <a:bodyPr/>
                    <a:lstStyle/>
                    <a:p>
                      <a:pPr algn="ctr" fontAlgn="ctr"/>
                      <a:r>
                        <a:rPr lang="en-US" sz="1800" b="0" i="0" u="none" strike="noStrike" dirty="0">
                          <a:solidFill>
                            <a:srgbClr val="333333"/>
                          </a:solidFill>
                          <a:effectLst/>
                          <a:latin typeface="Calibri" panose="020F0502020204030204" pitchFamily="34" charset="0"/>
                        </a:rPr>
                        <a:t>12.4</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33.4</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13.5</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33.9</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13.2</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25.0</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12.6</a:t>
                      </a:r>
                    </a:p>
                  </a:txBody>
                  <a:tcPr marL="9525" marR="9525" marT="9525" marB="0" anchor="ctr"/>
                </a:tc>
                <a:tc>
                  <a:txBody>
                    <a:bodyPr/>
                    <a:lstStyle/>
                    <a:p>
                      <a:pPr algn="ctr" fontAlgn="ctr"/>
                      <a:r>
                        <a:rPr lang="en-US" sz="1800" b="0" i="0" u="none" strike="noStrike" dirty="0">
                          <a:solidFill>
                            <a:srgbClr val="333333"/>
                          </a:solidFill>
                          <a:effectLst/>
                          <a:latin typeface="Calibri" panose="020F0502020204030204" pitchFamily="34" charset="0"/>
                        </a:rPr>
                        <a:t>30.8</a:t>
                      </a:r>
                    </a:p>
                  </a:txBody>
                  <a:tcPr marL="9525" marR="9525" marT="9525" marB="0" anchor="ctr"/>
                </a:tc>
              </a:tr>
              <a:tr h="320766">
                <a:tc>
                  <a:txBody>
                    <a:bodyPr/>
                    <a:lstStyle/>
                    <a:p>
                      <a:pPr algn="l" fontAlgn="t"/>
                      <a:r>
                        <a:rPr lang="en-US" sz="1800" b="0" i="0" u="none" strike="noStrike" dirty="0">
                          <a:solidFill>
                            <a:schemeClr val="bg1"/>
                          </a:solidFill>
                          <a:effectLst/>
                          <a:latin typeface="Calibri" panose="020F0502020204030204" pitchFamily="34" charset="0"/>
                        </a:rPr>
                        <a:t>Flavor DLG test</a:t>
                      </a:r>
                    </a:p>
                  </a:txBody>
                  <a:tcPr marL="9525" marR="9525" marT="9525" marB="0"/>
                </a:tc>
                <a:tc>
                  <a:txBody>
                    <a:bodyPr/>
                    <a:lstStyle/>
                    <a:p>
                      <a:pPr algn="ctr" fontAlgn="ctr"/>
                      <a:r>
                        <a:rPr lang="en-US" sz="1800" b="1" i="0" u="none" strike="noStrike" dirty="0">
                          <a:solidFill>
                            <a:srgbClr val="7030A0"/>
                          </a:solidFill>
                          <a:effectLst/>
                          <a:latin typeface="Calibri" panose="020F0502020204030204" pitchFamily="34" charset="0"/>
                        </a:rPr>
                        <a:t>3.2</a:t>
                      </a:r>
                    </a:p>
                  </a:txBody>
                  <a:tcPr marL="9525" marR="9525" marT="9525" marB="0" anchor="ctr">
                    <a:solidFill>
                      <a:srgbClr val="FFFF00"/>
                    </a:solidFill>
                  </a:tcPr>
                </a:tc>
                <a:tc>
                  <a:txBody>
                    <a:bodyPr/>
                    <a:lstStyle/>
                    <a:p>
                      <a:pPr algn="ctr" fontAlgn="ctr"/>
                      <a:r>
                        <a:rPr lang="en-US" sz="1800" b="1" i="0" u="none" strike="noStrike" dirty="0">
                          <a:solidFill>
                            <a:srgbClr val="7030A0"/>
                          </a:solidFill>
                          <a:effectLst/>
                          <a:latin typeface="Calibri" panose="020F0502020204030204" pitchFamily="34" charset="0"/>
                        </a:rPr>
                        <a:t>3.2</a:t>
                      </a:r>
                    </a:p>
                  </a:txBody>
                  <a:tcPr marL="9525" marR="9525" marT="9525" marB="0" anchor="ctr">
                    <a:solidFill>
                      <a:srgbClr val="FFFF00"/>
                    </a:solidFill>
                  </a:tcPr>
                </a:tc>
                <a:tc>
                  <a:txBody>
                    <a:bodyPr/>
                    <a:lstStyle/>
                    <a:p>
                      <a:pPr algn="ctr" fontAlgn="ctr"/>
                      <a:r>
                        <a:rPr lang="en-US" sz="1800" b="1" i="0" u="none" strike="noStrike" dirty="0">
                          <a:solidFill>
                            <a:srgbClr val="7030A0"/>
                          </a:solidFill>
                          <a:effectLst/>
                          <a:latin typeface="Calibri" panose="020F0502020204030204" pitchFamily="34" charset="0"/>
                        </a:rPr>
                        <a:t>3.8</a:t>
                      </a:r>
                    </a:p>
                  </a:txBody>
                  <a:tcPr marL="9525" marR="9525" marT="9525" marB="0" anchor="ctr">
                    <a:solidFill>
                      <a:srgbClr val="FFFF00"/>
                    </a:solidFill>
                  </a:tcPr>
                </a:tc>
                <a:tc>
                  <a:txBody>
                    <a:bodyPr/>
                    <a:lstStyle/>
                    <a:p>
                      <a:pPr algn="ctr" fontAlgn="ctr"/>
                      <a:r>
                        <a:rPr lang="en-US" sz="1800" b="1" i="0" u="none" strike="noStrike" dirty="0">
                          <a:solidFill>
                            <a:srgbClr val="7030A0"/>
                          </a:solidFill>
                          <a:effectLst/>
                          <a:latin typeface="Calibri" panose="020F0502020204030204" pitchFamily="34" charset="0"/>
                        </a:rPr>
                        <a:t>3.2</a:t>
                      </a:r>
                    </a:p>
                  </a:txBody>
                  <a:tcPr marL="9525" marR="9525" marT="9525" marB="0" anchor="ctr">
                    <a:solidFill>
                      <a:srgbClr val="FFFF00"/>
                    </a:solidFill>
                  </a:tcPr>
                </a:tc>
                <a:tc>
                  <a:txBody>
                    <a:bodyPr/>
                    <a:lstStyle/>
                    <a:p>
                      <a:pPr algn="ctr" fontAlgn="ctr"/>
                      <a:r>
                        <a:rPr lang="en-US" sz="1800" b="1" i="0" u="none" strike="noStrike" dirty="0">
                          <a:solidFill>
                            <a:srgbClr val="7030A0"/>
                          </a:solidFill>
                          <a:effectLst/>
                          <a:latin typeface="Calibri" panose="020F0502020204030204" pitchFamily="34" charset="0"/>
                        </a:rPr>
                        <a:t>3.8</a:t>
                      </a:r>
                    </a:p>
                  </a:txBody>
                  <a:tcPr marL="9525" marR="9525" marT="9525" marB="0" anchor="ctr">
                    <a:solidFill>
                      <a:srgbClr val="FFFF00"/>
                    </a:solidFill>
                  </a:tcPr>
                </a:tc>
                <a:tc>
                  <a:txBody>
                    <a:bodyPr/>
                    <a:lstStyle/>
                    <a:p>
                      <a:pPr algn="ctr" fontAlgn="ctr"/>
                      <a:r>
                        <a:rPr lang="en-US" sz="1800" b="1" i="0" u="none" strike="noStrike" dirty="0">
                          <a:solidFill>
                            <a:srgbClr val="7030A0"/>
                          </a:solidFill>
                          <a:effectLst/>
                          <a:latin typeface="Calibri" panose="020F0502020204030204" pitchFamily="34" charset="0"/>
                        </a:rPr>
                        <a:t>3.7</a:t>
                      </a:r>
                    </a:p>
                  </a:txBody>
                  <a:tcPr marL="9525" marR="9525" marT="9525" marB="0" anchor="ctr">
                    <a:solidFill>
                      <a:srgbClr val="FFFF00"/>
                    </a:solidFill>
                  </a:tcPr>
                </a:tc>
                <a:tc>
                  <a:txBody>
                    <a:bodyPr/>
                    <a:lstStyle/>
                    <a:p>
                      <a:pPr algn="ctr" fontAlgn="ctr"/>
                      <a:r>
                        <a:rPr lang="en-US" sz="1800" b="1" i="0" u="none" strike="noStrike" dirty="0">
                          <a:solidFill>
                            <a:srgbClr val="7030A0"/>
                          </a:solidFill>
                          <a:effectLst/>
                          <a:latin typeface="Calibri" panose="020F0502020204030204" pitchFamily="34" charset="0"/>
                        </a:rPr>
                        <a:t>3.4</a:t>
                      </a:r>
                    </a:p>
                  </a:txBody>
                  <a:tcPr marL="9525" marR="9525" marT="9525" marB="0" anchor="ctr">
                    <a:solidFill>
                      <a:srgbClr val="FFFF00"/>
                    </a:solidFill>
                  </a:tcPr>
                </a:tc>
                <a:tc>
                  <a:txBody>
                    <a:bodyPr/>
                    <a:lstStyle/>
                    <a:p>
                      <a:pPr algn="ctr" fontAlgn="ctr"/>
                      <a:r>
                        <a:rPr lang="en-US" sz="1800" b="1" i="0" u="none" strike="noStrike" dirty="0">
                          <a:solidFill>
                            <a:srgbClr val="7030A0"/>
                          </a:solidFill>
                          <a:effectLst/>
                          <a:latin typeface="Calibri" panose="020F0502020204030204" pitchFamily="34" charset="0"/>
                        </a:rPr>
                        <a:t>2.8</a:t>
                      </a:r>
                    </a:p>
                  </a:txBody>
                  <a:tcPr marL="9525" marR="9525" marT="9525" marB="0" anchor="ctr">
                    <a:solidFill>
                      <a:srgbClr val="FFFF00"/>
                    </a:solidFill>
                  </a:tcPr>
                </a:tc>
              </a:tr>
              <a:tr h="320766">
                <a:tc>
                  <a:txBody>
                    <a:bodyPr/>
                    <a:lstStyle/>
                    <a:p>
                      <a:pPr algn="l" fontAlgn="t"/>
                      <a:r>
                        <a:rPr lang="en-US" sz="1800" b="0" i="0" u="none" strike="noStrike" dirty="0">
                          <a:solidFill>
                            <a:schemeClr val="bg1"/>
                          </a:solidFill>
                          <a:effectLst/>
                          <a:latin typeface="Calibri" panose="020F0502020204030204" pitchFamily="34" charset="0"/>
                        </a:rPr>
                        <a:t>Aging</a:t>
                      </a:r>
                    </a:p>
                  </a:txBody>
                  <a:tcPr marL="9525" marR="9525" marT="9525" marB="0"/>
                </a:tc>
                <a:tc>
                  <a:txBody>
                    <a:bodyPr/>
                    <a:lstStyle/>
                    <a:p>
                      <a:pPr algn="ctr" fontAlgn="ctr"/>
                      <a:r>
                        <a:rPr lang="en-US" sz="1800" b="1" i="0" u="none" strike="noStrike" dirty="0">
                          <a:solidFill>
                            <a:srgbClr val="FF0000"/>
                          </a:solidFill>
                          <a:effectLst/>
                          <a:latin typeface="Calibri" panose="020F0502020204030204" pitchFamily="34" charset="0"/>
                        </a:rPr>
                        <a:t>1.1</a:t>
                      </a:r>
                    </a:p>
                  </a:txBody>
                  <a:tcPr marL="9525" marR="9525" marT="9525" marB="0" anchor="ctr">
                    <a:solidFill>
                      <a:srgbClr val="FFFF00"/>
                    </a:solidFill>
                  </a:tcPr>
                </a:tc>
                <a:tc>
                  <a:txBody>
                    <a:bodyPr/>
                    <a:lstStyle/>
                    <a:p>
                      <a:pPr algn="ctr" fontAlgn="ctr"/>
                      <a:r>
                        <a:rPr lang="en-US" sz="1800" b="1" i="0" u="none" strike="noStrike" dirty="0">
                          <a:solidFill>
                            <a:srgbClr val="FF0000"/>
                          </a:solidFill>
                          <a:effectLst/>
                          <a:latin typeface="Calibri" panose="020F0502020204030204" pitchFamily="34" charset="0"/>
                        </a:rPr>
                        <a:t>2.0</a:t>
                      </a:r>
                    </a:p>
                  </a:txBody>
                  <a:tcPr marL="9525" marR="9525" marT="9525" marB="0" anchor="ctr">
                    <a:solidFill>
                      <a:srgbClr val="FFFF00"/>
                    </a:solidFill>
                  </a:tcPr>
                </a:tc>
                <a:tc>
                  <a:txBody>
                    <a:bodyPr/>
                    <a:lstStyle/>
                    <a:p>
                      <a:pPr algn="ctr" fontAlgn="ctr"/>
                      <a:r>
                        <a:rPr lang="en-US" sz="1800" b="1" i="0" u="none" strike="noStrike" dirty="0">
                          <a:solidFill>
                            <a:srgbClr val="FF0000"/>
                          </a:solidFill>
                          <a:effectLst/>
                          <a:latin typeface="Calibri" panose="020F0502020204030204" pitchFamily="34" charset="0"/>
                        </a:rPr>
                        <a:t>1.0</a:t>
                      </a:r>
                    </a:p>
                  </a:txBody>
                  <a:tcPr marL="9525" marR="9525" marT="9525" marB="0" anchor="ctr">
                    <a:solidFill>
                      <a:srgbClr val="FFFF00"/>
                    </a:solidFill>
                  </a:tcPr>
                </a:tc>
                <a:tc>
                  <a:txBody>
                    <a:bodyPr/>
                    <a:lstStyle/>
                    <a:p>
                      <a:pPr algn="ctr" fontAlgn="ctr"/>
                      <a:r>
                        <a:rPr lang="en-US" sz="1800" b="1" i="0" u="none" strike="noStrike" dirty="0">
                          <a:solidFill>
                            <a:srgbClr val="FF0000"/>
                          </a:solidFill>
                          <a:effectLst/>
                          <a:latin typeface="Calibri" panose="020F0502020204030204" pitchFamily="34" charset="0"/>
                        </a:rPr>
                        <a:t>1.9</a:t>
                      </a:r>
                    </a:p>
                  </a:txBody>
                  <a:tcPr marL="9525" marR="9525" marT="9525" marB="0" anchor="ctr">
                    <a:solidFill>
                      <a:srgbClr val="FFFF00"/>
                    </a:solidFill>
                  </a:tcPr>
                </a:tc>
                <a:tc>
                  <a:txBody>
                    <a:bodyPr/>
                    <a:lstStyle/>
                    <a:p>
                      <a:pPr algn="ctr" fontAlgn="ctr"/>
                      <a:r>
                        <a:rPr lang="en-US" sz="1800" b="1" i="0" u="none" strike="noStrike" dirty="0">
                          <a:solidFill>
                            <a:srgbClr val="FF0000"/>
                          </a:solidFill>
                          <a:effectLst/>
                          <a:latin typeface="Calibri" panose="020F0502020204030204" pitchFamily="34" charset="0"/>
                        </a:rPr>
                        <a:t>1.0</a:t>
                      </a:r>
                    </a:p>
                  </a:txBody>
                  <a:tcPr marL="9525" marR="9525" marT="9525" marB="0" anchor="ctr">
                    <a:solidFill>
                      <a:srgbClr val="FFFF00"/>
                    </a:solidFill>
                  </a:tcPr>
                </a:tc>
                <a:tc>
                  <a:txBody>
                    <a:bodyPr/>
                    <a:lstStyle/>
                    <a:p>
                      <a:pPr algn="ctr" fontAlgn="ctr"/>
                      <a:r>
                        <a:rPr lang="en-US" sz="1800" b="1" i="0" u="none" strike="noStrike" dirty="0">
                          <a:solidFill>
                            <a:srgbClr val="FF0000"/>
                          </a:solidFill>
                          <a:effectLst/>
                          <a:latin typeface="Calibri" panose="020F0502020204030204" pitchFamily="34" charset="0"/>
                        </a:rPr>
                        <a:t>1.4</a:t>
                      </a:r>
                    </a:p>
                  </a:txBody>
                  <a:tcPr marL="9525" marR="9525" marT="9525" marB="0" anchor="ctr">
                    <a:solidFill>
                      <a:srgbClr val="FFFF00"/>
                    </a:solidFill>
                  </a:tcPr>
                </a:tc>
                <a:tc>
                  <a:txBody>
                    <a:bodyPr/>
                    <a:lstStyle/>
                    <a:p>
                      <a:pPr algn="ctr" fontAlgn="ctr"/>
                      <a:r>
                        <a:rPr lang="en-US" sz="1800" b="1" i="0" u="none" strike="noStrike" dirty="0">
                          <a:solidFill>
                            <a:srgbClr val="FF0000"/>
                          </a:solidFill>
                          <a:effectLst/>
                          <a:latin typeface="Calibri" panose="020F0502020204030204" pitchFamily="34" charset="0"/>
                        </a:rPr>
                        <a:t>1.4</a:t>
                      </a:r>
                    </a:p>
                  </a:txBody>
                  <a:tcPr marL="9525" marR="9525" marT="9525" marB="0" anchor="ctr">
                    <a:solidFill>
                      <a:srgbClr val="FFFF00"/>
                    </a:solidFill>
                  </a:tcPr>
                </a:tc>
                <a:tc>
                  <a:txBody>
                    <a:bodyPr/>
                    <a:lstStyle/>
                    <a:p>
                      <a:pPr algn="ctr" fontAlgn="ctr"/>
                      <a:r>
                        <a:rPr lang="en-US" sz="1800" b="1" i="0" u="none" strike="noStrike" dirty="0">
                          <a:solidFill>
                            <a:srgbClr val="FF0000"/>
                          </a:solidFill>
                          <a:effectLst/>
                          <a:latin typeface="Calibri" panose="020F0502020204030204" pitchFamily="34" charset="0"/>
                        </a:rPr>
                        <a:t>2.8</a:t>
                      </a:r>
                    </a:p>
                  </a:txBody>
                  <a:tcPr marL="9525" marR="9525" marT="9525" marB="0" anchor="ctr">
                    <a:solidFill>
                      <a:srgbClr val="FFFF00"/>
                    </a:solidFill>
                  </a:tcPr>
                </a:tc>
              </a:tr>
            </a:tbl>
          </a:graphicData>
        </a:graphic>
      </p:graphicFrame>
      <p:sp>
        <p:nvSpPr>
          <p:cNvPr id="2" name="Date Placeholder 1"/>
          <p:cNvSpPr>
            <a:spLocks noGrp="1"/>
          </p:cNvSpPr>
          <p:nvPr>
            <p:ph type="dt" sz="half" idx="10"/>
          </p:nvPr>
        </p:nvSpPr>
        <p:spPr/>
        <p:txBody>
          <a:bodyPr/>
          <a:lstStyle/>
          <a:p>
            <a:fld id="{935CB9B1-DAA6-4FDE-A212-3F5EF110F6E6}"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35</a:t>
            </a:fld>
            <a:endParaRPr lang="en-US" dirty="0"/>
          </a:p>
        </p:txBody>
      </p:sp>
      <p:sp>
        <p:nvSpPr>
          <p:cNvPr id="7" name="Rectangle 6"/>
          <p:cNvSpPr/>
          <p:nvPr/>
        </p:nvSpPr>
        <p:spPr>
          <a:xfrm>
            <a:off x="324779" y="6123543"/>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spTree>
    <p:extLst>
      <p:ext uri="{BB962C8B-B14F-4D97-AF65-F5344CB8AC3E}">
        <p14:creationId xmlns:p14="http://schemas.microsoft.com/office/powerpoint/2010/main" val="33409462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98" y="152400"/>
            <a:ext cx="7772400" cy="762000"/>
          </a:xfrm>
        </p:spPr>
        <p:txBody>
          <a:bodyPr>
            <a:normAutofit/>
          </a:bodyPr>
          <a:lstStyle/>
          <a:p>
            <a:r>
              <a:rPr lang="en-US" dirty="0" smtClean="0"/>
              <a:t>Aeration Temperature – Wort</a:t>
            </a:r>
            <a:endParaRPr lang="en-US" dirty="0"/>
          </a:p>
        </p:txBody>
      </p:sp>
      <p:sp>
        <p:nvSpPr>
          <p:cNvPr id="2" name="Date Placeholder 1"/>
          <p:cNvSpPr>
            <a:spLocks noGrp="1"/>
          </p:cNvSpPr>
          <p:nvPr>
            <p:ph type="dt" sz="half" idx="10"/>
          </p:nvPr>
        </p:nvSpPr>
        <p:spPr/>
        <p:txBody>
          <a:bodyPr/>
          <a:lstStyle/>
          <a:p>
            <a:fld id="{935CB9B1-DAA6-4FDE-A212-3F5EF110F6E6}"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36</a:t>
            </a:fld>
            <a:endParaRPr lang="en-US" dirty="0"/>
          </a:p>
        </p:txBody>
      </p:sp>
      <p:sp>
        <p:nvSpPr>
          <p:cNvPr id="7" name="Rectangle 6"/>
          <p:cNvSpPr/>
          <p:nvPr/>
        </p:nvSpPr>
        <p:spPr>
          <a:xfrm>
            <a:off x="324779" y="6123543"/>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graphicFrame>
        <p:nvGraphicFramePr>
          <p:cNvPr id="6" name="Table 5"/>
          <p:cNvGraphicFramePr>
            <a:graphicFrameLocks noGrp="1"/>
          </p:cNvGraphicFramePr>
          <p:nvPr>
            <p:extLst>
              <p:ext uri="{D42A27DB-BD31-4B8C-83A1-F6EECF244321}">
                <p14:modId xmlns:p14="http://schemas.microsoft.com/office/powerpoint/2010/main" val="1226690921"/>
              </p:ext>
            </p:extLst>
          </p:nvPr>
        </p:nvGraphicFramePr>
        <p:xfrm>
          <a:off x="228599" y="1066800"/>
          <a:ext cx="8393116" cy="4987305"/>
        </p:xfrm>
        <a:graphic>
          <a:graphicData uri="http://schemas.openxmlformats.org/drawingml/2006/table">
            <a:tbl>
              <a:tblPr firstRow="1" firstCol="1" bandRow="1">
                <a:tableStyleId>{7DF18680-E054-41AD-8BC1-D1AEF772440D}</a:tableStyleId>
              </a:tblPr>
              <a:tblGrid>
                <a:gridCol w="2668128"/>
                <a:gridCol w="1431247"/>
                <a:gridCol w="1431247"/>
                <a:gridCol w="1431247"/>
                <a:gridCol w="1431247"/>
              </a:tblGrid>
              <a:tr h="295276">
                <a:tc>
                  <a:txBody>
                    <a:bodyPr/>
                    <a:lstStyle/>
                    <a:p>
                      <a:pPr algn="l" fontAlgn="ctr"/>
                      <a:r>
                        <a:rPr lang="en-US" sz="1800" u="none" strike="noStrike" dirty="0">
                          <a:effectLst/>
                          <a:latin typeface="Calibri" panose="020F0502020204030204" pitchFamily="34" charset="0"/>
                        </a:rPr>
                        <a:t>Treatment</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13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14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15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16</a:t>
                      </a:r>
                      <a:endParaRPr lang="en-US" sz="1800" b="0" i="0" u="none" strike="noStrike" dirty="0">
                        <a:solidFill>
                          <a:srgbClr val="333333"/>
                        </a:solidFill>
                        <a:effectLst/>
                        <a:latin typeface="Calibri" panose="020F0502020204030204" pitchFamily="34" charset="0"/>
                      </a:endParaRPr>
                    </a:p>
                  </a:txBody>
                  <a:tcPr marL="9525" marR="9525" marT="9525" marB="0" anchor="ctr"/>
                </a:tc>
              </a:tr>
              <a:tr h="295276">
                <a:tc>
                  <a:txBody>
                    <a:bodyPr/>
                    <a:lstStyle/>
                    <a:p>
                      <a:pPr algn="ctr" fontAlgn="ctr"/>
                      <a:r>
                        <a:rPr lang="en-US" sz="1800" u="none" strike="noStrike" dirty="0">
                          <a:effectLst/>
                          <a:latin typeface="Calibri" panose="020F0502020204030204" pitchFamily="34" charset="0"/>
                        </a:rPr>
                        <a:t>Nitrogen 150L/h</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1">
                        <a:lumMod val="50000"/>
                      </a:schemeClr>
                    </a:solidFill>
                  </a:tcPr>
                </a:tc>
                <a:tc>
                  <a:txBody>
                    <a:bodyPr/>
                    <a:lstStyle/>
                    <a:p>
                      <a:pPr algn="ctr" fontAlgn="ctr"/>
                      <a:r>
                        <a:rPr lang="en-US" sz="1800" u="none" strike="noStrike" dirty="0">
                          <a:effectLst/>
                          <a:latin typeface="Calibri" panose="020F0502020204030204" pitchFamily="34" charset="0"/>
                        </a:rPr>
                        <a:t>continuous</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en-US" sz="1800" u="none" strike="noStrike" dirty="0">
                          <a:effectLst/>
                          <a:latin typeface="Calibri" panose="020F0502020204030204" pitchFamily="34" charset="0"/>
                        </a:rPr>
                        <a:t>cont. except</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en-US" sz="1800" u="none" strike="noStrike" dirty="0">
                          <a:effectLst/>
                          <a:latin typeface="Calibri" panose="020F0502020204030204" pitchFamily="34" charset="0"/>
                        </a:rPr>
                        <a:t>cont. except</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en-US" sz="1800" u="none" strike="noStrike" dirty="0">
                          <a:effectLst/>
                          <a:latin typeface="Calibri" panose="020F0502020204030204" pitchFamily="34" charset="0"/>
                        </a:rPr>
                        <a:t>cont. except</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r>
              <a:tr h="295276">
                <a:tc>
                  <a:txBody>
                    <a:bodyPr/>
                    <a:lstStyle/>
                    <a:p>
                      <a:pPr algn="ctr" fontAlgn="ctr"/>
                      <a:r>
                        <a:rPr lang="en-US" sz="1800" u="none" strike="noStrike" dirty="0">
                          <a:effectLst/>
                          <a:latin typeface="Calibri" panose="020F0502020204030204" pitchFamily="34" charset="0"/>
                        </a:rPr>
                        <a:t>Aeration 15L/kg/h</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1">
                        <a:lumMod val="50000"/>
                      </a:schemeClr>
                    </a:solidFill>
                  </a:tcPr>
                </a:tc>
                <a:tc>
                  <a:txBody>
                    <a:bodyPr/>
                    <a:lstStyle/>
                    <a:p>
                      <a:pPr algn="ctr" fontAlgn="ctr"/>
                      <a:r>
                        <a:rPr lang="en-US" sz="1800" u="none" strike="noStrike" dirty="0">
                          <a:effectLst/>
                          <a:latin typeface="Calibri" panose="020F0502020204030204" pitchFamily="34" charset="0"/>
                        </a:rPr>
                        <a:t>none</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en-US" sz="1800" u="none" strike="noStrike" dirty="0">
                          <a:effectLst/>
                          <a:latin typeface="Calibri" panose="020F0502020204030204" pitchFamily="34" charset="0"/>
                        </a:rPr>
                        <a:t>50°C</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en-US" sz="1800" u="none" strike="noStrike" dirty="0">
                          <a:effectLst/>
                          <a:latin typeface="Calibri" panose="020F0502020204030204" pitchFamily="34" charset="0"/>
                        </a:rPr>
                        <a:t>65°C</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en-US" sz="1800" u="none" strike="noStrike" dirty="0">
                          <a:effectLst/>
                          <a:latin typeface="Calibri" panose="020F0502020204030204" pitchFamily="34" charset="0"/>
                        </a:rPr>
                        <a:t>70°C 30 min</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r>
              <a:tr h="295276">
                <a:tc>
                  <a:txBody>
                    <a:bodyPr/>
                    <a:lstStyle/>
                    <a:p>
                      <a:pPr algn="l" fontAlgn="ctr"/>
                      <a:r>
                        <a:rPr lang="en-US" sz="1800" u="none" strike="noStrike" dirty="0">
                          <a:effectLst/>
                          <a:latin typeface="Calibri" panose="020F0502020204030204" pitchFamily="34" charset="0"/>
                        </a:rPr>
                        <a:t>Wort Color EBC</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8.9</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u="none" strike="noStrike" dirty="0">
                          <a:effectLst/>
                          <a:latin typeface="Calibri" panose="020F0502020204030204" pitchFamily="34" charset="0"/>
                        </a:rPr>
                        <a:t>9.0</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u="none" strike="noStrike" dirty="0">
                          <a:effectLst/>
                          <a:latin typeface="Calibri" panose="020F0502020204030204" pitchFamily="34" charset="0"/>
                        </a:rPr>
                        <a:t>10.8</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u="none" strike="noStrike" dirty="0">
                          <a:effectLst/>
                          <a:latin typeface="Calibri" panose="020F0502020204030204" pitchFamily="34" charset="0"/>
                        </a:rPr>
                        <a:t>11.7</a:t>
                      </a:r>
                      <a:endParaRPr lang="en-US" sz="1800" b="0"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r>
              <a:tr h="295276">
                <a:tc>
                  <a:txBody>
                    <a:bodyPr/>
                    <a:lstStyle/>
                    <a:p>
                      <a:pPr algn="l" fontAlgn="ctr"/>
                      <a:r>
                        <a:rPr lang="en-US" sz="1800" u="none" strike="noStrike" dirty="0">
                          <a:effectLst/>
                          <a:latin typeface="Calibri" panose="020F0502020204030204" pitchFamily="34" charset="0"/>
                        </a:rPr>
                        <a:t>Total-N mg/100mL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114.5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117.5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118.2</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121.3</a:t>
                      </a:r>
                      <a:endParaRPr lang="en-US" sz="1800" b="0" i="0" u="none" strike="noStrike" dirty="0">
                        <a:solidFill>
                          <a:srgbClr val="333333"/>
                        </a:solidFill>
                        <a:effectLst/>
                        <a:latin typeface="Calibri" panose="020F0502020204030204" pitchFamily="34" charset="0"/>
                      </a:endParaRPr>
                    </a:p>
                  </a:txBody>
                  <a:tcPr marL="9525" marR="9525" marT="9525" marB="0" anchor="ctr"/>
                </a:tc>
              </a:tr>
              <a:tr h="295276">
                <a:tc>
                  <a:txBody>
                    <a:bodyPr/>
                    <a:lstStyle/>
                    <a:p>
                      <a:pPr algn="l" fontAlgn="ctr"/>
                      <a:r>
                        <a:rPr lang="en-US" sz="1800" u="none" strike="noStrike" dirty="0">
                          <a:effectLst/>
                          <a:latin typeface="Calibri" panose="020F0502020204030204" pitchFamily="34" charset="0"/>
                        </a:rPr>
                        <a:t>High molecular N mg/100mL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23.7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24.4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24.5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25.7</a:t>
                      </a:r>
                      <a:endParaRPr lang="en-US" sz="1800" b="0" i="0" u="none" strike="noStrike" dirty="0">
                        <a:solidFill>
                          <a:srgbClr val="333333"/>
                        </a:solidFill>
                        <a:effectLst/>
                        <a:latin typeface="Calibri" panose="020F0502020204030204" pitchFamily="34" charset="0"/>
                      </a:endParaRPr>
                    </a:p>
                  </a:txBody>
                  <a:tcPr marL="9525" marR="9525" marT="9525" marB="0" anchor="ctr"/>
                </a:tc>
              </a:tr>
              <a:tr h="295276">
                <a:tc>
                  <a:txBody>
                    <a:bodyPr/>
                    <a:lstStyle/>
                    <a:p>
                      <a:pPr algn="l" fontAlgn="ctr"/>
                      <a:r>
                        <a:rPr lang="en-US" sz="1800" u="none" strike="noStrike" dirty="0">
                          <a:effectLst/>
                          <a:latin typeface="Calibri" panose="020F0502020204030204" pitchFamily="34" charset="0"/>
                        </a:rPr>
                        <a:t>FAN mg/100mL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25.7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25.3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25.0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25.6</a:t>
                      </a:r>
                      <a:endParaRPr lang="en-US" sz="1800" b="0" i="0" u="none" strike="noStrike" dirty="0">
                        <a:solidFill>
                          <a:srgbClr val="333333"/>
                        </a:solidFill>
                        <a:effectLst/>
                        <a:latin typeface="Calibri" panose="020F0502020204030204" pitchFamily="34" charset="0"/>
                      </a:endParaRPr>
                    </a:p>
                  </a:txBody>
                  <a:tcPr marL="9525" marR="9525" marT="9525" marB="0" anchor="ctr"/>
                </a:tc>
              </a:tr>
              <a:tr h="295276">
                <a:tc>
                  <a:txBody>
                    <a:bodyPr/>
                    <a:lstStyle/>
                    <a:p>
                      <a:pPr algn="l" fontAlgn="ctr"/>
                      <a:r>
                        <a:rPr lang="en-US" sz="1800" u="none" strike="noStrike" dirty="0">
                          <a:effectLst/>
                          <a:latin typeface="Calibri" panose="020F0502020204030204" pitchFamily="34" charset="0"/>
                        </a:rPr>
                        <a:t>Polyphenols mg/L</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229</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200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193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205</a:t>
                      </a:r>
                      <a:endParaRPr lang="en-US" sz="1800" b="0" i="0" u="none" strike="noStrike" dirty="0">
                        <a:solidFill>
                          <a:srgbClr val="333333"/>
                        </a:solidFill>
                        <a:effectLst/>
                        <a:latin typeface="Calibri" panose="020F0502020204030204" pitchFamily="34" charset="0"/>
                      </a:endParaRPr>
                    </a:p>
                  </a:txBody>
                  <a:tcPr marL="9525" marR="9525" marT="9525" marB="0" anchor="ctr"/>
                </a:tc>
              </a:tr>
              <a:tr h="295276">
                <a:tc>
                  <a:txBody>
                    <a:bodyPr/>
                    <a:lstStyle/>
                    <a:p>
                      <a:pPr algn="l" fontAlgn="ctr"/>
                      <a:r>
                        <a:rPr lang="en-US" sz="1800" u="none" strike="noStrike" dirty="0">
                          <a:effectLst/>
                          <a:latin typeface="Calibri" panose="020F0502020204030204" pitchFamily="34" charset="0"/>
                        </a:rPr>
                        <a:t>Wort aroma </a:t>
                      </a:r>
                      <a:r>
                        <a:rPr lang="en-US" sz="1800" u="none" strike="noStrike" dirty="0" smtClean="0">
                          <a:effectLst/>
                          <a:latin typeface="Calibri" panose="020F0502020204030204" pitchFamily="34" charset="0"/>
                        </a:rPr>
                        <a:t>comp. </a:t>
                      </a:r>
                      <a:r>
                        <a:rPr lang="en-US" sz="1800" u="none" strike="noStrike" dirty="0">
                          <a:effectLst/>
                          <a:latin typeface="Calibri" panose="020F0502020204030204" pitchFamily="34" charset="0"/>
                        </a:rPr>
                        <a:t>(ppb)</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1800" b="0" i="0" u="none" strike="noStrike" dirty="0">
                        <a:solidFill>
                          <a:srgbClr val="000000"/>
                        </a:solidFill>
                        <a:effectLst/>
                        <a:latin typeface="Calibri" panose="020F0502020204030204" pitchFamily="34" charset="0"/>
                      </a:endParaRPr>
                    </a:p>
                  </a:txBody>
                  <a:tcPr marL="9525" marR="9525" marT="9525" marB="0" anchor="ctr"/>
                </a:tc>
              </a:tr>
              <a:tr h="295276">
                <a:tc>
                  <a:txBody>
                    <a:bodyPr/>
                    <a:lstStyle/>
                    <a:p>
                      <a:pPr algn="l" fontAlgn="ctr"/>
                      <a:r>
                        <a:rPr lang="en-US" sz="1800" u="none" strike="noStrike" dirty="0">
                          <a:effectLst/>
                          <a:latin typeface="Calibri" panose="020F0502020204030204" pitchFamily="34" charset="0"/>
                        </a:rPr>
                        <a:t>3-Methylbutanal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129.9</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139.1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157.3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140.2</a:t>
                      </a:r>
                      <a:endParaRPr lang="en-US" sz="1800" b="0" i="0" u="none" strike="noStrike" dirty="0">
                        <a:solidFill>
                          <a:srgbClr val="333333"/>
                        </a:solidFill>
                        <a:effectLst/>
                        <a:latin typeface="Calibri" panose="020F0502020204030204" pitchFamily="34" charset="0"/>
                      </a:endParaRPr>
                    </a:p>
                  </a:txBody>
                  <a:tcPr marL="9525" marR="9525" marT="9525" marB="0" anchor="ctr"/>
                </a:tc>
              </a:tr>
              <a:tr h="295276">
                <a:tc>
                  <a:txBody>
                    <a:bodyPr/>
                    <a:lstStyle/>
                    <a:p>
                      <a:pPr algn="l" fontAlgn="ctr"/>
                      <a:r>
                        <a:rPr lang="en-US" sz="1800" u="none" strike="noStrike" dirty="0">
                          <a:effectLst/>
                          <a:latin typeface="Calibri" panose="020F0502020204030204" pitchFamily="34" charset="0"/>
                        </a:rPr>
                        <a:t>2-Methylbutanal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60.3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67.7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68.4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50.0</a:t>
                      </a:r>
                      <a:endParaRPr lang="en-US" sz="1800" b="0" i="0" u="none" strike="noStrike" dirty="0">
                        <a:solidFill>
                          <a:srgbClr val="333333"/>
                        </a:solidFill>
                        <a:effectLst/>
                        <a:latin typeface="Calibri" panose="020F0502020204030204" pitchFamily="34" charset="0"/>
                      </a:endParaRPr>
                    </a:p>
                  </a:txBody>
                  <a:tcPr marL="9525" marR="9525" marT="9525" marB="0" anchor="ctr"/>
                </a:tc>
              </a:tr>
              <a:tr h="295276">
                <a:tc>
                  <a:txBody>
                    <a:bodyPr/>
                    <a:lstStyle/>
                    <a:p>
                      <a:pPr algn="l" fontAlgn="ctr"/>
                      <a:r>
                        <a:rPr lang="en-US" sz="1800" u="none" strike="noStrike" dirty="0">
                          <a:effectLst/>
                          <a:latin typeface="Calibri" panose="020F0502020204030204" pitchFamily="34" charset="0"/>
                        </a:rPr>
                        <a:t>Benzaldehyde</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5.1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5.4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5.7</a:t>
                      </a:r>
                      <a:endParaRPr lang="en-US" sz="1800" b="0" i="0" u="none" strike="noStrike" dirty="0">
                        <a:solidFill>
                          <a:srgbClr val="333333"/>
                        </a:solidFill>
                        <a:effectLst/>
                        <a:latin typeface="Calibri" panose="020F0502020204030204" pitchFamily="34" charset="0"/>
                      </a:endParaRPr>
                    </a:p>
                  </a:txBody>
                  <a:tcPr marL="9525" marR="9525" marT="9525" marB="0" anchor="ctr"/>
                </a:tc>
              </a:tr>
              <a:tr h="295276">
                <a:tc>
                  <a:txBody>
                    <a:bodyPr/>
                    <a:lstStyle/>
                    <a:p>
                      <a:pPr algn="l" fontAlgn="ctr"/>
                      <a:r>
                        <a:rPr lang="en-US" sz="1800" u="none" strike="noStrike" dirty="0">
                          <a:effectLst/>
                          <a:latin typeface="Calibri" panose="020F0502020204030204" pitchFamily="34" charset="0"/>
                        </a:rPr>
                        <a:t>Phenylacetaldehyde</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937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943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1205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1124</a:t>
                      </a:r>
                      <a:endParaRPr lang="en-US" sz="1800" b="0" i="0" u="none" strike="noStrike" dirty="0">
                        <a:solidFill>
                          <a:srgbClr val="333333"/>
                        </a:solidFill>
                        <a:effectLst/>
                        <a:latin typeface="Calibri" panose="020F0502020204030204" pitchFamily="34" charset="0"/>
                      </a:endParaRPr>
                    </a:p>
                  </a:txBody>
                  <a:tcPr marL="9525" marR="9525" marT="9525" marB="0" anchor="ctr"/>
                </a:tc>
              </a:tr>
              <a:tr h="295276">
                <a:tc>
                  <a:txBody>
                    <a:bodyPr/>
                    <a:lstStyle/>
                    <a:p>
                      <a:pPr algn="l" fontAlgn="ctr"/>
                      <a:r>
                        <a:rPr lang="en-US" sz="1800" u="none" strike="noStrike" dirty="0">
                          <a:effectLst/>
                          <a:latin typeface="Calibri" panose="020F0502020204030204" pitchFamily="34" charset="0"/>
                        </a:rPr>
                        <a:t>1-Penten-3-ol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1.6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4.1</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2.0</a:t>
                      </a:r>
                      <a:endParaRPr lang="en-US" sz="1800" b="0" i="0" u="none" strike="noStrike" dirty="0">
                        <a:solidFill>
                          <a:srgbClr val="333333"/>
                        </a:solidFill>
                        <a:effectLst/>
                        <a:latin typeface="Calibri" panose="020F0502020204030204" pitchFamily="34" charset="0"/>
                      </a:endParaRPr>
                    </a:p>
                  </a:txBody>
                  <a:tcPr marL="9525" marR="9525" marT="9525" marB="0" anchor="ctr"/>
                </a:tc>
              </a:tr>
              <a:tr h="295276">
                <a:tc>
                  <a:txBody>
                    <a:bodyPr/>
                    <a:lstStyle/>
                    <a:p>
                      <a:pPr algn="l" fontAlgn="ctr"/>
                      <a:r>
                        <a:rPr lang="en-US" sz="1800" u="none" strike="noStrike" dirty="0" smtClean="0">
                          <a:effectLst/>
                          <a:latin typeface="Symbol" panose="05050102010706020507" pitchFamily="18" charset="2"/>
                        </a:rPr>
                        <a:t>g</a:t>
                      </a:r>
                      <a:r>
                        <a:rPr lang="en-US" sz="1800" u="none" strike="noStrike" dirty="0" smtClean="0">
                          <a:effectLst/>
                          <a:latin typeface="Calibri" panose="020F0502020204030204" pitchFamily="34" charset="0"/>
                        </a:rPr>
                        <a:t>-Nonalactone</a:t>
                      </a:r>
                      <a:endParaRPr lang="en-US" sz="1800" b="0" i="1"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3.5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3.8</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4.8</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5.9</a:t>
                      </a:r>
                      <a:endParaRPr lang="en-US" sz="1800" b="0" i="0" u="none" strike="noStrike" dirty="0">
                        <a:solidFill>
                          <a:srgbClr val="333333"/>
                        </a:solidFill>
                        <a:effectLst/>
                        <a:latin typeface="Calibri" panose="020F0502020204030204" pitchFamily="34" charset="0"/>
                      </a:endParaRPr>
                    </a:p>
                  </a:txBody>
                  <a:tcPr marL="9525" marR="9525" marT="9525" marB="0" anchor="ctr"/>
                </a:tc>
              </a:tr>
              <a:tr h="295276">
                <a:tc>
                  <a:txBody>
                    <a:bodyPr/>
                    <a:lstStyle/>
                    <a:p>
                      <a:pPr algn="l" fontAlgn="ctr"/>
                      <a:r>
                        <a:rPr lang="en-US" sz="1800" u="none" strike="noStrike" dirty="0">
                          <a:effectLst/>
                          <a:latin typeface="Calibri" panose="020F0502020204030204" pitchFamily="34" charset="0"/>
                        </a:rPr>
                        <a:t>Furfural</a:t>
                      </a:r>
                      <a:endParaRPr lang="en-US" sz="1800" b="0" i="0" u="none" strike="noStrike" dirty="0">
                        <a:solidFill>
                          <a:srgbClr val="333333"/>
                        </a:solidFill>
                        <a:effectLst/>
                        <a:latin typeface="Calibri" panose="020F0502020204030204" pitchFamily="34" charset="0"/>
                      </a:endParaRPr>
                    </a:p>
                  </a:txBody>
                  <a:tcPr marL="114300" marR="9525" marT="9525" marB="0" anchor="ctr"/>
                </a:tc>
                <a:tc>
                  <a:txBody>
                    <a:bodyPr/>
                    <a:lstStyle/>
                    <a:p>
                      <a:pPr algn="ctr" fontAlgn="ctr"/>
                      <a:r>
                        <a:rPr lang="en-US" sz="1800" u="none" strike="noStrike" dirty="0">
                          <a:effectLst/>
                          <a:latin typeface="Calibri" panose="020F0502020204030204" pitchFamily="34" charset="0"/>
                        </a:rPr>
                        <a:t>149.6</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156.7</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201.4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175.6</a:t>
                      </a:r>
                      <a:endParaRPr lang="en-US" sz="1800" b="0" i="0" u="none" strike="noStrike" dirty="0">
                        <a:solidFill>
                          <a:srgbClr val="333333"/>
                        </a:solidFill>
                        <a:effectLst/>
                        <a:latin typeface="Calibri" panose="020F0502020204030204" pitchFamily="34" charset="0"/>
                      </a:endParaRPr>
                    </a:p>
                  </a:txBody>
                  <a:tcPr marL="9525" marR="9525" marT="9525" marB="0" anchor="ctr"/>
                </a:tc>
              </a:tr>
            </a:tbl>
          </a:graphicData>
        </a:graphic>
      </p:graphicFrame>
    </p:spTree>
    <p:extLst>
      <p:ext uri="{BB962C8B-B14F-4D97-AF65-F5344CB8AC3E}">
        <p14:creationId xmlns:p14="http://schemas.microsoft.com/office/powerpoint/2010/main" val="22650495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98" y="152400"/>
            <a:ext cx="7772400" cy="762000"/>
          </a:xfrm>
        </p:spPr>
        <p:txBody>
          <a:bodyPr>
            <a:normAutofit/>
          </a:bodyPr>
          <a:lstStyle/>
          <a:p>
            <a:r>
              <a:rPr lang="en-US" dirty="0" smtClean="0"/>
              <a:t>Aeration Temperature – Beer</a:t>
            </a:r>
            <a:endParaRPr lang="en-US" dirty="0"/>
          </a:p>
        </p:txBody>
      </p:sp>
      <p:sp>
        <p:nvSpPr>
          <p:cNvPr id="2" name="Date Placeholder 1"/>
          <p:cNvSpPr>
            <a:spLocks noGrp="1"/>
          </p:cNvSpPr>
          <p:nvPr>
            <p:ph type="dt" sz="half" idx="10"/>
          </p:nvPr>
        </p:nvSpPr>
        <p:spPr/>
        <p:txBody>
          <a:bodyPr/>
          <a:lstStyle/>
          <a:p>
            <a:fld id="{935CB9B1-DAA6-4FDE-A212-3F5EF110F6E6}"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37</a:t>
            </a:fld>
            <a:endParaRPr lang="en-US" dirty="0"/>
          </a:p>
        </p:txBody>
      </p:sp>
      <p:sp>
        <p:nvSpPr>
          <p:cNvPr id="7" name="Rectangle 6"/>
          <p:cNvSpPr/>
          <p:nvPr/>
        </p:nvSpPr>
        <p:spPr>
          <a:xfrm>
            <a:off x="324779" y="6123543"/>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graphicFrame>
        <p:nvGraphicFramePr>
          <p:cNvPr id="8" name="Table 7"/>
          <p:cNvGraphicFramePr>
            <a:graphicFrameLocks noGrp="1"/>
          </p:cNvGraphicFramePr>
          <p:nvPr>
            <p:extLst>
              <p:ext uri="{D42A27DB-BD31-4B8C-83A1-F6EECF244321}">
                <p14:modId xmlns:p14="http://schemas.microsoft.com/office/powerpoint/2010/main" val="738498765"/>
              </p:ext>
            </p:extLst>
          </p:nvPr>
        </p:nvGraphicFramePr>
        <p:xfrm>
          <a:off x="571497" y="1371600"/>
          <a:ext cx="8050219" cy="4343400"/>
        </p:xfrm>
        <a:graphic>
          <a:graphicData uri="http://schemas.openxmlformats.org/drawingml/2006/table">
            <a:tbl>
              <a:tblPr firstRow="1" firstCol="1" bandRow="1">
                <a:tableStyleId>{7DF18680-E054-41AD-8BC1-D1AEF772440D}</a:tableStyleId>
              </a:tblPr>
              <a:tblGrid>
                <a:gridCol w="2559123"/>
                <a:gridCol w="1372774"/>
                <a:gridCol w="1372774"/>
                <a:gridCol w="1372774"/>
                <a:gridCol w="1372774"/>
              </a:tblGrid>
              <a:tr h="482600">
                <a:tc>
                  <a:txBody>
                    <a:bodyPr/>
                    <a:lstStyle/>
                    <a:p>
                      <a:pPr algn="l" fontAlgn="ctr"/>
                      <a:r>
                        <a:rPr lang="en-US" sz="1800" u="none" strike="noStrike" dirty="0">
                          <a:effectLst/>
                          <a:latin typeface="Calibri" panose="020F0502020204030204" pitchFamily="34" charset="0"/>
                        </a:rPr>
                        <a:t>Treatment</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13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14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15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Sample 16</a:t>
                      </a:r>
                      <a:endParaRPr lang="en-US" sz="1800" b="0" i="0" u="none" strike="noStrike" dirty="0">
                        <a:solidFill>
                          <a:srgbClr val="333333"/>
                        </a:solidFill>
                        <a:effectLst/>
                        <a:latin typeface="Calibri" panose="020F0502020204030204" pitchFamily="34" charset="0"/>
                      </a:endParaRPr>
                    </a:p>
                  </a:txBody>
                  <a:tcPr marL="9525" marR="9525" marT="9525" marB="0" anchor="ctr"/>
                </a:tc>
              </a:tr>
              <a:tr h="482600">
                <a:tc>
                  <a:txBody>
                    <a:bodyPr/>
                    <a:lstStyle/>
                    <a:p>
                      <a:pPr algn="ctr" fontAlgn="ctr"/>
                      <a:r>
                        <a:rPr lang="en-US" sz="1800" u="none" strike="noStrike" dirty="0">
                          <a:effectLst/>
                          <a:latin typeface="Calibri" panose="020F0502020204030204" pitchFamily="34" charset="0"/>
                        </a:rPr>
                        <a:t>Nitrogen 150L/h</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1">
                        <a:lumMod val="50000"/>
                      </a:schemeClr>
                    </a:solidFill>
                  </a:tcPr>
                </a:tc>
                <a:tc>
                  <a:txBody>
                    <a:bodyPr/>
                    <a:lstStyle/>
                    <a:p>
                      <a:pPr algn="ctr" fontAlgn="ctr"/>
                      <a:r>
                        <a:rPr lang="en-US" sz="1800" u="none" strike="noStrike" dirty="0">
                          <a:effectLst/>
                          <a:latin typeface="Calibri" panose="020F0502020204030204" pitchFamily="34" charset="0"/>
                        </a:rPr>
                        <a:t>continuous</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en-US" sz="1800" u="none" strike="noStrike" dirty="0">
                          <a:effectLst/>
                          <a:latin typeface="Calibri" panose="020F0502020204030204" pitchFamily="34" charset="0"/>
                        </a:rPr>
                        <a:t>cont. except</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en-US" sz="1800" u="none" strike="noStrike" dirty="0">
                          <a:effectLst/>
                          <a:latin typeface="Calibri" panose="020F0502020204030204" pitchFamily="34" charset="0"/>
                        </a:rPr>
                        <a:t>cont. except</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en-US" sz="1800" u="none" strike="noStrike" dirty="0">
                          <a:effectLst/>
                          <a:latin typeface="Calibri" panose="020F0502020204030204" pitchFamily="34" charset="0"/>
                        </a:rPr>
                        <a:t>cont. except</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r>
              <a:tr h="482600">
                <a:tc>
                  <a:txBody>
                    <a:bodyPr/>
                    <a:lstStyle/>
                    <a:p>
                      <a:pPr algn="ctr" fontAlgn="ctr"/>
                      <a:r>
                        <a:rPr lang="en-US" sz="1800" u="none" strike="noStrike" dirty="0">
                          <a:effectLst/>
                          <a:latin typeface="Calibri" panose="020F0502020204030204" pitchFamily="34" charset="0"/>
                        </a:rPr>
                        <a:t>Aeration 15L/kg/h</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1">
                        <a:lumMod val="50000"/>
                      </a:schemeClr>
                    </a:solidFill>
                  </a:tcPr>
                </a:tc>
                <a:tc>
                  <a:txBody>
                    <a:bodyPr/>
                    <a:lstStyle/>
                    <a:p>
                      <a:pPr algn="ctr" fontAlgn="ctr"/>
                      <a:r>
                        <a:rPr lang="en-US" sz="1800" u="none" strike="noStrike" dirty="0">
                          <a:effectLst/>
                          <a:latin typeface="Calibri" panose="020F0502020204030204" pitchFamily="34" charset="0"/>
                        </a:rPr>
                        <a:t>none</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en-US" sz="1800" u="none" strike="noStrike" dirty="0">
                          <a:effectLst/>
                          <a:latin typeface="Calibri" panose="020F0502020204030204" pitchFamily="34" charset="0"/>
                        </a:rPr>
                        <a:t>50°C</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en-US" sz="1800" u="none" strike="noStrike" dirty="0">
                          <a:effectLst/>
                          <a:latin typeface="Calibri" panose="020F0502020204030204" pitchFamily="34" charset="0"/>
                        </a:rPr>
                        <a:t>65°C</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c>
                  <a:txBody>
                    <a:bodyPr/>
                    <a:lstStyle/>
                    <a:p>
                      <a:pPr algn="ctr" fontAlgn="ctr"/>
                      <a:r>
                        <a:rPr lang="en-US" sz="1800" u="none" strike="noStrike" dirty="0">
                          <a:effectLst/>
                          <a:latin typeface="Calibri" panose="020F0502020204030204" pitchFamily="34" charset="0"/>
                        </a:rPr>
                        <a:t>70°C 30 min</a:t>
                      </a:r>
                      <a:endParaRPr lang="en-US" sz="1800" b="0" i="0" u="none" strike="noStrike" dirty="0">
                        <a:solidFill>
                          <a:srgbClr val="333333"/>
                        </a:solidFill>
                        <a:effectLst/>
                        <a:latin typeface="Calibri" panose="020F0502020204030204" pitchFamily="34" charset="0"/>
                      </a:endParaRPr>
                    </a:p>
                  </a:txBody>
                  <a:tcPr marL="9525" marR="9525" marT="9525" marB="0" anchor="ctr">
                    <a:solidFill>
                      <a:schemeClr val="accent2"/>
                    </a:solidFill>
                  </a:tcPr>
                </a:tc>
              </a:tr>
              <a:tr h="482600">
                <a:tc>
                  <a:txBody>
                    <a:bodyPr/>
                    <a:lstStyle/>
                    <a:p>
                      <a:pPr algn="l" fontAlgn="ctr"/>
                      <a:r>
                        <a:rPr lang="en-US" sz="1800" u="none" strike="noStrike" dirty="0">
                          <a:effectLst/>
                          <a:latin typeface="Calibri" panose="020F0502020204030204" pitchFamily="34" charset="0"/>
                        </a:rPr>
                        <a:t>Attenuation %</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83.8</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smtClean="0">
                          <a:effectLst/>
                          <a:latin typeface="Calibri" panose="020F0502020204030204" pitchFamily="34" charset="0"/>
                        </a:rPr>
                        <a:t>84.0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84.4</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84.1</a:t>
                      </a:r>
                      <a:endParaRPr lang="en-US" sz="1800" b="0" i="0" u="none" strike="noStrike" dirty="0">
                        <a:solidFill>
                          <a:srgbClr val="333333"/>
                        </a:solidFill>
                        <a:effectLst/>
                        <a:latin typeface="Calibri" panose="020F0502020204030204" pitchFamily="34" charset="0"/>
                      </a:endParaRPr>
                    </a:p>
                  </a:txBody>
                  <a:tcPr marL="9525" marR="9525" marT="9525" marB="0" anchor="ctr"/>
                </a:tc>
              </a:tr>
              <a:tr h="482600">
                <a:tc>
                  <a:txBody>
                    <a:bodyPr/>
                    <a:lstStyle/>
                    <a:p>
                      <a:pPr algn="l" fontAlgn="ctr"/>
                      <a:r>
                        <a:rPr lang="en-US" sz="1800" u="none" strike="noStrike" dirty="0">
                          <a:effectLst/>
                          <a:latin typeface="Calibri" panose="020F0502020204030204" pitchFamily="34" charset="0"/>
                        </a:rPr>
                        <a:t>Color EBC</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a:effectLst/>
                          <a:latin typeface="Calibri" panose="020F0502020204030204" pitchFamily="34" charset="0"/>
                        </a:rPr>
                        <a:t>7.2</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7.7</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8.0</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7.5</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r>
              <a:tr h="482600">
                <a:tc>
                  <a:txBody>
                    <a:bodyPr/>
                    <a:lstStyle/>
                    <a:p>
                      <a:pPr algn="l" fontAlgn="ctr"/>
                      <a:r>
                        <a:rPr lang="en-US" sz="1800" u="none" strike="noStrike" dirty="0">
                          <a:effectLst/>
                          <a:latin typeface="Calibri" panose="020F0502020204030204" pitchFamily="34" charset="0"/>
                        </a:rPr>
                        <a:t>pH young beer</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4.65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4.63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4.59</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4.61</a:t>
                      </a:r>
                      <a:endParaRPr lang="en-US" sz="1800" b="0" i="0" u="none" strike="noStrike" dirty="0">
                        <a:solidFill>
                          <a:srgbClr val="333333"/>
                        </a:solidFill>
                        <a:effectLst/>
                        <a:latin typeface="Calibri" panose="020F0502020204030204" pitchFamily="34" charset="0"/>
                      </a:endParaRPr>
                    </a:p>
                  </a:txBody>
                  <a:tcPr marL="9525" marR="9525" marT="9525" marB="0" anchor="ctr"/>
                </a:tc>
              </a:tr>
              <a:tr h="482600">
                <a:tc>
                  <a:txBody>
                    <a:bodyPr/>
                    <a:lstStyle/>
                    <a:p>
                      <a:pPr algn="l" fontAlgn="ctr"/>
                      <a:r>
                        <a:rPr lang="en-US" sz="1800" u="none" strike="noStrike" dirty="0">
                          <a:effectLst/>
                          <a:latin typeface="Calibri" panose="020F0502020204030204" pitchFamily="34" charset="0"/>
                        </a:rPr>
                        <a:t>Foam (R&amp;C)</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120</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119</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125</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126</a:t>
                      </a:r>
                      <a:endParaRPr lang="en-US" sz="1800" b="0" i="0" u="none" strike="noStrike" dirty="0">
                        <a:solidFill>
                          <a:srgbClr val="333333"/>
                        </a:solidFill>
                        <a:effectLst/>
                        <a:latin typeface="Calibri" panose="020F0502020204030204" pitchFamily="34" charset="0"/>
                      </a:endParaRPr>
                    </a:p>
                  </a:txBody>
                  <a:tcPr marL="9525" marR="9525" marT="9525" marB="0" anchor="ctr"/>
                </a:tc>
              </a:tr>
              <a:tr h="482600">
                <a:tc>
                  <a:txBody>
                    <a:bodyPr/>
                    <a:lstStyle/>
                    <a:p>
                      <a:pPr algn="l" fontAlgn="ctr"/>
                      <a:r>
                        <a:rPr lang="en-US" sz="1800" u="none" strike="noStrike" dirty="0">
                          <a:effectLst/>
                          <a:latin typeface="Calibri" panose="020F0502020204030204" pitchFamily="34" charset="0"/>
                        </a:rPr>
                        <a:t>ITT (fresh)</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b="1" u="none" strike="noStrike" dirty="0">
                          <a:effectLst/>
                          <a:latin typeface="Calibri" panose="020F0502020204030204" pitchFamily="34" charset="0"/>
                        </a:rPr>
                        <a:t>0.118</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0.142</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0.163</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c>
                  <a:txBody>
                    <a:bodyPr/>
                    <a:lstStyle/>
                    <a:p>
                      <a:pPr algn="ctr" fontAlgn="ctr"/>
                      <a:r>
                        <a:rPr lang="en-US" sz="1800" b="1" u="none" strike="noStrike" dirty="0">
                          <a:effectLst/>
                          <a:latin typeface="Calibri" panose="020F0502020204030204" pitchFamily="34" charset="0"/>
                        </a:rPr>
                        <a:t>0.187</a:t>
                      </a:r>
                      <a:endParaRPr lang="en-US" sz="1800" b="1" i="0" u="none" strike="noStrike" dirty="0">
                        <a:solidFill>
                          <a:srgbClr val="333333"/>
                        </a:solidFill>
                        <a:effectLst/>
                        <a:latin typeface="Calibri" panose="020F0502020204030204" pitchFamily="34" charset="0"/>
                      </a:endParaRPr>
                    </a:p>
                  </a:txBody>
                  <a:tcPr marL="9525" marR="9525" marT="9525" marB="0" anchor="ctr">
                    <a:solidFill>
                      <a:srgbClr val="FFFF00"/>
                    </a:solidFill>
                  </a:tcPr>
                </a:tc>
              </a:tr>
              <a:tr h="482600">
                <a:tc>
                  <a:txBody>
                    <a:bodyPr/>
                    <a:lstStyle/>
                    <a:p>
                      <a:pPr algn="l" fontAlgn="ctr"/>
                      <a:r>
                        <a:rPr lang="en-US" sz="1800" u="none" strike="noStrike" dirty="0">
                          <a:effectLst/>
                          <a:latin typeface="Calibri" panose="020F0502020204030204" pitchFamily="34" charset="0"/>
                        </a:rPr>
                        <a:t>Alcohol Chilling Test</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37.3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32.2</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28.3</a:t>
                      </a:r>
                      <a:endParaRPr lang="en-US" sz="1800" b="0" i="0" u="none" strike="noStrike" dirty="0">
                        <a:solidFill>
                          <a:srgbClr val="333333"/>
                        </a:solidFill>
                        <a:effectLst/>
                        <a:latin typeface="Calibri" panose="020F0502020204030204" pitchFamily="34" charset="0"/>
                      </a:endParaRPr>
                    </a:p>
                  </a:txBody>
                  <a:tcPr marL="9525" marR="9525" marT="9525" marB="0" anchor="ctr"/>
                </a:tc>
                <a:tc>
                  <a:txBody>
                    <a:bodyPr/>
                    <a:lstStyle/>
                    <a:p>
                      <a:pPr algn="ctr" fontAlgn="ctr"/>
                      <a:r>
                        <a:rPr lang="en-US" sz="1800" u="none" strike="noStrike" dirty="0">
                          <a:effectLst/>
                          <a:latin typeface="Calibri" panose="020F0502020204030204" pitchFamily="34" charset="0"/>
                        </a:rPr>
                        <a:t>36.4</a:t>
                      </a:r>
                      <a:endParaRPr lang="en-US" sz="1800" b="0" i="0" u="none" strike="noStrike" dirty="0">
                        <a:solidFill>
                          <a:srgbClr val="333333"/>
                        </a:solidFill>
                        <a:effectLst/>
                        <a:latin typeface="Calibri" panose="020F0502020204030204" pitchFamily="34" charset="0"/>
                      </a:endParaRPr>
                    </a:p>
                  </a:txBody>
                  <a:tcPr marL="9525" marR="9525" marT="9525" marB="0" anchor="ctr"/>
                </a:tc>
              </a:tr>
            </a:tbl>
          </a:graphicData>
        </a:graphic>
      </p:graphicFrame>
    </p:spTree>
    <p:extLst>
      <p:ext uri="{BB962C8B-B14F-4D97-AF65-F5344CB8AC3E}">
        <p14:creationId xmlns:p14="http://schemas.microsoft.com/office/powerpoint/2010/main" val="179847051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1498" y="152400"/>
            <a:ext cx="7772400" cy="762000"/>
          </a:xfrm>
        </p:spPr>
        <p:txBody>
          <a:bodyPr>
            <a:normAutofit fontScale="90000"/>
          </a:bodyPr>
          <a:lstStyle/>
          <a:p>
            <a:r>
              <a:rPr lang="en-US" dirty="0" smtClean="0"/>
              <a:t>Aeration Temperature – Aroma and Taste</a:t>
            </a:r>
            <a:endParaRPr lang="en-US" dirty="0"/>
          </a:p>
        </p:txBody>
      </p:sp>
      <p:sp>
        <p:nvSpPr>
          <p:cNvPr id="2" name="Date Placeholder 1"/>
          <p:cNvSpPr>
            <a:spLocks noGrp="1"/>
          </p:cNvSpPr>
          <p:nvPr>
            <p:ph type="dt" sz="half" idx="10"/>
          </p:nvPr>
        </p:nvSpPr>
        <p:spPr/>
        <p:txBody>
          <a:bodyPr/>
          <a:lstStyle/>
          <a:p>
            <a:fld id="{935CB9B1-DAA6-4FDE-A212-3F5EF110F6E6}"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38</a:t>
            </a:fld>
            <a:endParaRPr lang="en-US" dirty="0"/>
          </a:p>
        </p:txBody>
      </p:sp>
      <p:sp>
        <p:nvSpPr>
          <p:cNvPr id="7" name="Rectangle 6"/>
          <p:cNvSpPr/>
          <p:nvPr/>
        </p:nvSpPr>
        <p:spPr>
          <a:xfrm>
            <a:off x="324779" y="6123543"/>
            <a:ext cx="8534400" cy="369332"/>
          </a:xfrm>
          <a:prstGeom prst="rect">
            <a:avLst/>
          </a:prstGeom>
        </p:spPr>
        <p:txBody>
          <a:bodyPr wrap="square">
            <a:spAutoFit/>
          </a:bodyPr>
          <a:lstStyle/>
          <a:p>
            <a:pPr defTabSz="365760" eaLnBrk="0" fontAlgn="base" hangingPunct="0">
              <a:spcBef>
                <a:spcPct val="0"/>
              </a:spcBef>
              <a:spcAft>
                <a:spcPts val="600"/>
              </a:spcAft>
              <a:tabLst>
                <a:tab pos="365760" algn="l"/>
              </a:tabLst>
            </a:pPr>
            <a:r>
              <a:rPr lang="de-DE" altLang="en-US" dirty="0">
                <a:solidFill>
                  <a:schemeClr val="bg1">
                    <a:lumMod val="65000"/>
                  </a:schemeClr>
                </a:solidFill>
                <a:cs typeface="Arial" panose="020B0604020202020204" pitchFamily="34" charset="0"/>
              </a:rPr>
              <a:t>Narziß, L et al (2000) Monatsschrift für Brauwissenschaft 53, Nr. 11/12, p.204</a:t>
            </a:r>
          </a:p>
        </p:txBody>
      </p:sp>
      <p:graphicFrame>
        <p:nvGraphicFramePr>
          <p:cNvPr id="8" name="Table 7"/>
          <p:cNvGraphicFramePr>
            <a:graphicFrameLocks noGrp="1"/>
          </p:cNvGraphicFramePr>
          <p:nvPr>
            <p:extLst>
              <p:ext uri="{D42A27DB-BD31-4B8C-83A1-F6EECF244321}">
                <p14:modId xmlns:p14="http://schemas.microsoft.com/office/powerpoint/2010/main" val="3958659476"/>
              </p:ext>
            </p:extLst>
          </p:nvPr>
        </p:nvGraphicFramePr>
        <p:xfrm>
          <a:off x="324783" y="1066802"/>
          <a:ext cx="8534394" cy="4554633"/>
        </p:xfrm>
        <a:graphic>
          <a:graphicData uri="http://schemas.openxmlformats.org/drawingml/2006/table">
            <a:tbl>
              <a:tblPr firstRow="1" firstCol="1" bandRow="1">
                <a:tableStyleId>{7DF18680-E054-41AD-8BC1-D1AEF772440D}</a:tableStyleId>
              </a:tblPr>
              <a:tblGrid>
                <a:gridCol w="1942183"/>
                <a:gridCol w="840367"/>
                <a:gridCol w="821692"/>
                <a:gridCol w="821692"/>
                <a:gridCol w="821692"/>
                <a:gridCol w="821692"/>
                <a:gridCol w="821692"/>
                <a:gridCol w="821692"/>
                <a:gridCol w="821692"/>
              </a:tblGrid>
              <a:tr h="379175">
                <a:tc>
                  <a:txBody>
                    <a:bodyPr/>
                    <a:lstStyle/>
                    <a:p>
                      <a:pPr algn="l" fontAlgn="ctr"/>
                      <a:r>
                        <a:rPr lang="en-US" sz="1800" u="none" strike="noStrike" dirty="0">
                          <a:effectLst/>
                          <a:latin typeface="Calibri" panose="020F0502020204030204" pitchFamily="34" charset="0"/>
                        </a:rPr>
                        <a:t>Treatment</a:t>
                      </a:r>
                      <a:endParaRPr lang="en-US" sz="1800" b="0" i="0" u="none" strike="noStrike" dirty="0">
                        <a:solidFill>
                          <a:srgbClr val="333333"/>
                        </a:solidFill>
                        <a:effectLst/>
                        <a:latin typeface="Calibri" panose="020F0502020204030204" pitchFamily="34" charset="0"/>
                      </a:endParaRPr>
                    </a:p>
                  </a:txBody>
                  <a:tcPr marL="8339" marR="8339" marT="8339" marB="0" anchor="ctr"/>
                </a:tc>
                <a:tc gridSpan="2">
                  <a:txBody>
                    <a:bodyPr/>
                    <a:lstStyle/>
                    <a:p>
                      <a:pPr algn="ctr" fontAlgn="ctr"/>
                      <a:r>
                        <a:rPr lang="en-US" sz="1800" u="none" strike="noStrike" dirty="0">
                          <a:effectLst/>
                          <a:latin typeface="Calibri" panose="020F0502020204030204" pitchFamily="34" charset="0"/>
                        </a:rPr>
                        <a:t>Sample 13</a:t>
                      </a:r>
                      <a:endParaRPr lang="en-US" sz="1800" b="0" i="0" u="none" strike="noStrike" dirty="0">
                        <a:solidFill>
                          <a:srgbClr val="333333"/>
                        </a:solidFill>
                        <a:effectLst/>
                        <a:latin typeface="Calibri" panose="020F0502020204030204" pitchFamily="34" charset="0"/>
                      </a:endParaRPr>
                    </a:p>
                  </a:txBody>
                  <a:tcPr marL="8339" marR="8339" marT="8339" marB="0" anchor="ct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Sample 14</a:t>
                      </a:r>
                      <a:endParaRPr lang="en-US" sz="1800" b="0" i="0" u="none" strike="noStrike" dirty="0">
                        <a:solidFill>
                          <a:srgbClr val="333333"/>
                        </a:solidFill>
                        <a:effectLst/>
                        <a:latin typeface="Calibri" panose="020F0502020204030204" pitchFamily="34" charset="0"/>
                      </a:endParaRPr>
                    </a:p>
                  </a:txBody>
                  <a:tcPr marL="8339" marR="8339" marT="8339" marB="0" anchor="ct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Sample 15</a:t>
                      </a:r>
                      <a:endParaRPr lang="en-US" sz="1800" b="0" i="0" u="none" strike="noStrike" dirty="0">
                        <a:solidFill>
                          <a:srgbClr val="333333"/>
                        </a:solidFill>
                        <a:effectLst/>
                        <a:latin typeface="Calibri" panose="020F0502020204030204" pitchFamily="34" charset="0"/>
                      </a:endParaRPr>
                    </a:p>
                  </a:txBody>
                  <a:tcPr marL="8339" marR="8339" marT="8339" marB="0" anchor="ct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Sample 16</a:t>
                      </a:r>
                      <a:endParaRPr lang="en-US" sz="1800" b="0" i="0" u="none" strike="noStrike" dirty="0">
                        <a:solidFill>
                          <a:srgbClr val="333333"/>
                        </a:solidFill>
                        <a:effectLst/>
                        <a:latin typeface="Calibri" panose="020F0502020204030204" pitchFamily="34" charset="0"/>
                      </a:endParaRPr>
                    </a:p>
                  </a:txBody>
                  <a:tcPr marL="8339" marR="8339" marT="8339" marB="0" anchor="ctr"/>
                </a:tc>
                <a:tc hMerge="1">
                  <a:txBody>
                    <a:bodyPr/>
                    <a:lstStyle/>
                    <a:p>
                      <a:endParaRPr lang="en-US"/>
                    </a:p>
                  </a:txBody>
                  <a:tcPr/>
                </a:tc>
              </a:tr>
              <a:tr h="379175">
                <a:tc>
                  <a:txBody>
                    <a:bodyPr/>
                    <a:lstStyle/>
                    <a:p>
                      <a:pPr algn="l" fontAlgn="ctr"/>
                      <a:r>
                        <a:rPr lang="en-US" sz="1800" u="none" strike="noStrike" dirty="0">
                          <a:effectLst/>
                          <a:latin typeface="Calibri" panose="020F0502020204030204" pitchFamily="34" charset="0"/>
                        </a:rPr>
                        <a:t>Nitrogen 150L/h</a:t>
                      </a:r>
                      <a:endParaRPr lang="en-US" sz="1800" b="0" i="0" u="none" strike="noStrike" dirty="0">
                        <a:solidFill>
                          <a:srgbClr val="333333"/>
                        </a:solidFill>
                        <a:effectLst/>
                        <a:latin typeface="Calibri" panose="020F0502020204030204" pitchFamily="34" charset="0"/>
                      </a:endParaRPr>
                    </a:p>
                  </a:txBody>
                  <a:tcPr marL="8339" marR="8339" marT="8339" marB="0" anchor="ctr"/>
                </a:tc>
                <a:tc gridSpan="2">
                  <a:txBody>
                    <a:bodyPr/>
                    <a:lstStyle/>
                    <a:p>
                      <a:pPr algn="ctr" fontAlgn="ctr"/>
                      <a:r>
                        <a:rPr lang="en-US" sz="1800" u="none" strike="noStrike" dirty="0">
                          <a:effectLst/>
                          <a:latin typeface="Calibri" panose="020F0502020204030204" pitchFamily="34" charset="0"/>
                        </a:rPr>
                        <a:t>continuous</a:t>
                      </a:r>
                      <a:endParaRPr lang="en-US" sz="1800" b="0" i="0" u="none" strike="noStrike" dirty="0">
                        <a:solidFill>
                          <a:srgbClr val="333333"/>
                        </a:solidFill>
                        <a:effectLst/>
                        <a:latin typeface="Calibri" panose="020F0502020204030204" pitchFamily="34" charset="0"/>
                      </a:endParaRPr>
                    </a:p>
                  </a:txBody>
                  <a:tcPr marL="8339" marR="8339" marT="8339" marB="0" anchor="ctr">
                    <a:solidFill>
                      <a:schemeClr val="accent2"/>
                    </a:solidFill>
                  </a:tcP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cont. except</a:t>
                      </a:r>
                      <a:endParaRPr lang="en-US" sz="1800" b="0" i="0" u="none" strike="noStrike" dirty="0">
                        <a:solidFill>
                          <a:srgbClr val="333333"/>
                        </a:solidFill>
                        <a:effectLst/>
                        <a:latin typeface="Calibri" panose="020F0502020204030204" pitchFamily="34" charset="0"/>
                      </a:endParaRPr>
                    </a:p>
                  </a:txBody>
                  <a:tcPr marL="8339" marR="8339" marT="8339" marB="0" anchor="ctr">
                    <a:solidFill>
                      <a:schemeClr val="accent2"/>
                    </a:solidFill>
                  </a:tcP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cont. except</a:t>
                      </a:r>
                      <a:endParaRPr lang="en-US" sz="1800" b="0" i="0" u="none" strike="noStrike" dirty="0">
                        <a:solidFill>
                          <a:srgbClr val="333333"/>
                        </a:solidFill>
                        <a:effectLst/>
                        <a:latin typeface="Calibri" panose="020F0502020204030204" pitchFamily="34" charset="0"/>
                      </a:endParaRPr>
                    </a:p>
                  </a:txBody>
                  <a:tcPr marL="8339" marR="8339" marT="8339" marB="0" anchor="ctr">
                    <a:solidFill>
                      <a:schemeClr val="accent2"/>
                    </a:solidFill>
                  </a:tcP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cont. except</a:t>
                      </a:r>
                      <a:endParaRPr lang="en-US" sz="1800" b="0" i="0" u="none" strike="noStrike" dirty="0">
                        <a:solidFill>
                          <a:srgbClr val="333333"/>
                        </a:solidFill>
                        <a:effectLst/>
                        <a:latin typeface="Calibri" panose="020F0502020204030204" pitchFamily="34" charset="0"/>
                      </a:endParaRPr>
                    </a:p>
                  </a:txBody>
                  <a:tcPr marL="8339" marR="8339" marT="8339" marB="0" anchor="ctr">
                    <a:solidFill>
                      <a:schemeClr val="accent2"/>
                    </a:solidFill>
                  </a:tcPr>
                </a:tc>
                <a:tc hMerge="1">
                  <a:txBody>
                    <a:bodyPr/>
                    <a:lstStyle/>
                    <a:p>
                      <a:endParaRPr lang="en-US"/>
                    </a:p>
                  </a:txBody>
                  <a:tcPr/>
                </a:tc>
              </a:tr>
              <a:tr h="379175">
                <a:tc>
                  <a:txBody>
                    <a:bodyPr/>
                    <a:lstStyle/>
                    <a:p>
                      <a:pPr algn="l" fontAlgn="ctr"/>
                      <a:r>
                        <a:rPr lang="en-US" sz="1800" u="none" strike="noStrike" dirty="0">
                          <a:effectLst/>
                          <a:latin typeface="Calibri" panose="020F0502020204030204" pitchFamily="34" charset="0"/>
                        </a:rPr>
                        <a:t>Aeration 15L/kg/h</a:t>
                      </a:r>
                      <a:endParaRPr lang="en-US" sz="1800" b="0" i="0" u="none" strike="noStrike" dirty="0">
                        <a:solidFill>
                          <a:srgbClr val="333333"/>
                        </a:solidFill>
                        <a:effectLst/>
                        <a:latin typeface="Calibri" panose="020F0502020204030204" pitchFamily="34" charset="0"/>
                      </a:endParaRPr>
                    </a:p>
                  </a:txBody>
                  <a:tcPr marL="8339" marR="8339" marT="8339" marB="0" anchor="ctr"/>
                </a:tc>
                <a:tc gridSpan="2">
                  <a:txBody>
                    <a:bodyPr/>
                    <a:lstStyle/>
                    <a:p>
                      <a:pPr algn="ctr" fontAlgn="ctr"/>
                      <a:r>
                        <a:rPr lang="en-US" sz="1800" u="none" strike="noStrike" dirty="0">
                          <a:effectLst/>
                          <a:latin typeface="Calibri" panose="020F0502020204030204" pitchFamily="34" charset="0"/>
                        </a:rPr>
                        <a:t>none</a:t>
                      </a:r>
                      <a:endParaRPr lang="en-US" sz="1800" b="0" i="0" u="none" strike="noStrike" dirty="0">
                        <a:solidFill>
                          <a:srgbClr val="333333"/>
                        </a:solidFill>
                        <a:effectLst/>
                        <a:latin typeface="Calibri" panose="020F0502020204030204" pitchFamily="34" charset="0"/>
                      </a:endParaRPr>
                    </a:p>
                  </a:txBody>
                  <a:tcPr marL="8339" marR="8339" marT="8339" marB="0" anchor="ctr">
                    <a:solidFill>
                      <a:schemeClr val="accent2"/>
                    </a:solidFill>
                  </a:tcP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50°C</a:t>
                      </a:r>
                      <a:endParaRPr lang="en-US" sz="1800" b="0" i="0" u="none" strike="noStrike" dirty="0">
                        <a:solidFill>
                          <a:srgbClr val="333333"/>
                        </a:solidFill>
                        <a:effectLst/>
                        <a:latin typeface="Calibri" panose="020F0502020204030204" pitchFamily="34" charset="0"/>
                      </a:endParaRPr>
                    </a:p>
                  </a:txBody>
                  <a:tcPr marL="8339" marR="8339" marT="8339" marB="0" anchor="ctr">
                    <a:solidFill>
                      <a:schemeClr val="accent2"/>
                    </a:solidFill>
                  </a:tcP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65°C</a:t>
                      </a:r>
                      <a:endParaRPr lang="en-US" sz="1800" b="0" i="0" u="none" strike="noStrike" dirty="0">
                        <a:solidFill>
                          <a:srgbClr val="333333"/>
                        </a:solidFill>
                        <a:effectLst/>
                        <a:latin typeface="Calibri" panose="020F0502020204030204" pitchFamily="34" charset="0"/>
                      </a:endParaRPr>
                    </a:p>
                  </a:txBody>
                  <a:tcPr marL="8339" marR="8339" marT="8339" marB="0" anchor="ctr">
                    <a:solidFill>
                      <a:schemeClr val="accent2"/>
                    </a:solidFill>
                  </a:tcPr>
                </a:tc>
                <a:tc hMerge="1">
                  <a:txBody>
                    <a:bodyPr/>
                    <a:lstStyle/>
                    <a:p>
                      <a:endParaRPr lang="en-US"/>
                    </a:p>
                  </a:txBody>
                  <a:tcPr/>
                </a:tc>
                <a:tc gridSpan="2">
                  <a:txBody>
                    <a:bodyPr/>
                    <a:lstStyle/>
                    <a:p>
                      <a:pPr algn="ctr" fontAlgn="ctr"/>
                      <a:r>
                        <a:rPr lang="en-US" sz="1800" u="none" strike="noStrike" dirty="0">
                          <a:effectLst/>
                          <a:latin typeface="Calibri" panose="020F0502020204030204" pitchFamily="34" charset="0"/>
                        </a:rPr>
                        <a:t>70°C 30 min</a:t>
                      </a:r>
                      <a:endParaRPr lang="en-US" sz="1800" b="0" i="0" u="none" strike="noStrike" dirty="0">
                        <a:solidFill>
                          <a:srgbClr val="333333"/>
                        </a:solidFill>
                        <a:effectLst/>
                        <a:latin typeface="Calibri" panose="020F0502020204030204" pitchFamily="34" charset="0"/>
                      </a:endParaRPr>
                    </a:p>
                  </a:txBody>
                  <a:tcPr marL="8339" marR="8339" marT="8339" marB="0" anchor="ctr">
                    <a:solidFill>
                      <a:schemeClr val="accent2"/>
                    </a:solidFill>
                  </a:tcPr>
                </a:tc>
                <a:tc hMerge="1">
                  <a:txBody>
                    <a:bodyPr/>
                    <a:lstStyle/>
                    <a:p>
                      <a:endParaRPr lang="en-US"/>
                    </a:p>
                  </a:txBody>
                  <a:tcPr/>
                </a:tc>
              </a:tr>
              <a:tr h="379175">
                <a:tc>
                  <a:txBody>
                    <a:bodyPr/>
                    <a:lstStyle/>
                    <a:p>
                      <a:pPr algn="l" fontAlgn="t"/>
                      <a:r>
                        <a:rPr lang="en-US" sz="1800" u="none" strike="noStrike" dirty="0">
                          <a:effectLst/>
                          <a:latin typeface="Calibri" panose="020F0502020204030204" pitchFamily="34" charset="0"/>
                        </a:rPr>
                        <a:t>Aroma </a:t>
                      </a:r>
                      <a:r>
                        <a:rPr lang="en-US" sz="1800" u="none" strike="noStrike" dirty="0" smtClean="0">
                          <a:effectLst/>
                          <a:latin typeface="Calibri" panose="020F0502020204030204" pitchFamily="34" charset="0"/>
                        </a:rPr>
                        <a:t>comp.  </a:t>
                      </a:r>
                      <a:r>
                        <a:rPr lang="en-US" sz="1800" u="none" strike="noStrike" dirty="0">
                          <a:effectLst/>
                          <a:latin typeface="Calibri" panose="020F0502020204030204" pitchFamily="34" charset="0"/>
                        </a:rPr>
                        <a:t>(ppb)</a:t>
                      </a:r>
                      <a:endParaRPr lang="en-US" sz="1800" b="0" i="0" u="none" strike="noStrike" dirty="0">
                        <a:solidFill>
                          <a:srgbClr val="333333"/>
                        </a:solidFill>
                        <a:effectLst/>
                        <a:latin typeface="Calibri" panose="020F0502020204030204" pitchFamily="34" charset="0"/>
                      </a:endParaRPr>
                    </a:p>
                  </a:txBody>
                  <a:tcPr marL="8339" marR="8339" marT="8339" marB="0"/>
                </a:tc>
                <a:tc>
                  <a:txBody>
                    <a:bodyPr/>
                    <a:lstStyle/>
                    <a:p>
                      <a:pPr algn="ctr" fontAlgn="ctr"/>
                      <a:r>
                        <a:rPr lang="en-US" sz="1800" u="none" strike="noStrike" dirty="0">
                          <a:effectLst/>
                          <a:latin typeface="Calibri" panose="020F0502020204030204" pitchFamily="34" charset="0"/>
                        </a:rPr>
                        <a:t>F</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A</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F</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A</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F</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A</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F</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A</a:t>
                      </a:r>
                      <a:endParaRPr lang="en-US" sz="1800" b="0" i="0" u="none" strike="noStrike" dirty="0">
                        <a:solidFill>
                          <a:srgbClr val="333333"/>
                        </a:solidFill>
                        <a:effectLst/>
                        <a:latin typeface="Calibri" panose="020F0502020204030204" pitchFamily="34" charset="0"/>
                      </a:endParaRPr>
                    </a:p>
                  </a:txBody>
                  <a:tcPr marL="8339" marR="8339" marT="8339" marB="0" anchor="ctr"/>
                </a:tc>
              </a:tr>
              <a:tr h="365460">
                <a:tc>
                  <a:txBody>
                    <a:bodyPr/>
                    <a:lstStyle/>
                    <a:p>
                      <a:pPr algn="l" fontAlgn="t"/>
                      <a:r>
                        <a:rPr lang="en-US" sz="1800" u="none" strike="noStrike" dirty="0">
                          <a:effectLst/>
                          <a:latin typeface="Calibri" panose="020F0502020204030204" pitchFamily="34" charset="0"/>
                        </a:rPr>
                        <a:t>3-Methylbutanal</a:t>
                      </a:r>
                      <a:endParaRPr lang="en-US" sz="1800" b="0" i="0" u="none" strike="noStrike" dirty="0">
                        <a:solidFill>
                          <a:srgbClr val="333333"/>
                        </a:solidFill>
                        <a:effectLst/>
                        <a:latin typeface="Calibri" panose="020F0502020204030204" pitchFamily="34" charset="0"/>
                      </a:endParaRPr>
                    </a:p>
                  </a:txBody>
                  <a:tcPr marL="200125" marR="8339" marT="8339" marB="0"/>
                </a:tc>
                <a:tc>
                  <a:txBody>
                    <a:bodyPr/>
                    <a:lstStyle/>
                    <a:p>
                      <a:pPr algn="ctr" fontAlgn="ctr"/>
                      <a:r>
                        <a:rPr lang="en-US" sz="1800" u="none" strike="noStrike" dirty="0">
                          <a:effectLst/>
                          <a:latin typeface="Calibri" panose="020F0502020204030204" pitchFamily="34" charset="0"/>
                        </a:rPr>
                        <a:t>12.2</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16.3</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12.3</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15.8</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15.0</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19.4</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14.1</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16.4</a:t>
                      </a:r>
                      <a:endParaRPr lang="en-US" sz="1800" b="0" i="0" u="none" strike="noStrike" dirty="0">
                        <a:solidFill>
                          <a:srgbClr val="333333"/>
                        </a:solidFill>
                        <a:effectLst/>
                        <a:latin typeface="Calibri" panose="020F0502020204030204" pitchFamily="34" charset="0"/>
                      </a:endParaRPr>
                    </a:p>
                  </a:txBody>
                  <a:tcPr marL="8339" marR="8339" marT="8339" marB="0" anchor="ctr"/>
                </a:tc>
              </a:tr>
              <a:tr h="365460">
                <a:tc>
                  <a:txBody>
                    <a:bodyPr/>
                    <a:lstStyle/>
                    <a:p>
                      <a:pPr algn="l" fontAlgn="t"/>
                      <a:r>
                        <a:rPr lang="en-US" sz="1800" u="none" strike="noStrike" dirty="0">
                          <a:effectLst/>
                          <a:latin typeface="Calibri" panose="020F0502020204030204" pitchFamily="34" charset="0"/>
                        </a:rPr>
                        <a:t>2-Methylbutanal</a:t>
                      </a:r>
                      <a:endParaRPr lang="en-US" sz="1800" b="0" i="0" u="none" strike="noStrike" dirty="0">
                        <a:solidFill>
                          <a:srgbClr val="333333"/>
                        </a:solidFill>
                        <a:effectLst/>
                        <a:latin typeface="Calibri" panose="020F0502020204030204" pitchFamily="34" charset="0"/>
                      </a:endParaRPr>
                    </a:p>
                  </a:txBody>
                  <a:tcPr marL="200125" marR="8339" marT="8339" marB="0"/>
                </a:tc>
                <a:tc>
                  <a:txBody>
                    <a:bodyPr/>
                    <a:lstStyle/>
                    <a:p>
                      <a:pPr algn="ctr" fontAlgn="ctr"/>
                      <a:r>
                        <a:rPr lang="en-US" sz="1800" u="none" strike="noStrike" dirty="0">
                          <a:effectLst/>
                          <a:latin typeface="Calibri" panose="020F0502020204030204" pitchFamily="34" charset="0"/>
                        </a:rPr>
                        <a:t>3.1</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5.0</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4.1</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5.4</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5.0</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6.1</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4.6</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5.6</a:t>
                      </a:r>
                      <a:endParaRPr lang="en-US" sz="1800" b="0" i="0" u="none" strike="noStrike" dirty="0">
                        <a:solidFill>
                          <a:srgbClr val="333333"/>
                        </a:solidFill>
                        <a:effectLst/>
                        <a:latin typeface="Calibri" panose="020F0502020204030204" pitchFamily="34" charset="0"/>
                      </a:endParaRPr>
                    </a:p>
                  </a:txBody>
                  <a:tcPr marL="8339" marR="8339" marT="8339" marB="0" anchor="ctr"/>
                </a:tc>
              </a:tr>
              <a:tr h="365460">
                <a:tc>
                  <a:txBody>
                    <a:bodyPr/>
                    <a:lstStyle/>
                    <a:p>
                      <a:pPr algn="l" fontAlgn="t"/>
                      <a:r>
                        <a:rPr lang="en-US" sz="1800" u="none" strike="noStrike" dirty="0" smtClean="0">
                          <a:effectLst/>
                          <a:latin typeface="Calibri" panose="020F0502020204030204" pitchFamily="34" charset="0"/>
                        </a:rPr>
                        <a:t>Phenylacetaldeh.</a:t>
                      </a:r>
                      <a:endParaRPr lang="en-US" sz="1800" b="0" i="0" u="none" strike="noStrike" dirty="0">
                        <a:solidFill>
                          <a:srgbClr val="333333"/>
                        </a:solidFill>
                        <a:effectLst/>
                        <a:latin typeface="Calibri" panose="020F0502020204030204" pitchFamily="34" charset="0"/>
                      </a:endParaRPr>
                    </a:p>
                  </a:txBody>
                  <a:tcPr marL="200125" marR="8339" marT="8339" marB="0"/>
                </a:tc>
                <a:tc>
                  <a:txBody>
                    <a:bodyPr/>
                    <a:lstStyle/>
                    <a:p>
                      <a:pPr algn="ctr" fontAlgn="ctr"/>
                      <a:r>
                        <a:rPr lang="en-US" sz="1800" u="none" strike="noStrike" dirty="0">
                          <a:effectLst/>
                          <a:latin typeface="Calibri" panose="020F0502020204030204" pitchFamily="34" charset="0"/>
                        </a:rPr>
                        <a:t>20.4</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30.5</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27.4</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41.5</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23.4</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41.4</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26.2</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44.5</a:t>
                      </a:r>
                      <a:endParaRPr lang="en-US" sz="1800" b="0" i="0" u="none" strike="noStrike" dirty="0">
                        <a:solidFill>
                          <a:srgbClr val="333333"/>
                        </a:solidFill>
                        <a:effectLst/>
                        <a:latin typeface="Calibri" panose="020F0502020204030204" pitchFamily="34" charset="0"/>
                      </a:endParaRPr>
                    </a:p>
                  </a:txBody>
                  <a:tcPr marL="8339" marR="8339" marT="8339" marB="0" anchor="ctr"/>
                </a:tc>
              </a:tr>
              <a:tr h="365460">
                <a:tc>
                  <a:txBody>
                    <a:bodyPr/>
                    <a:lstStyle/>
                    <a:p>
                      <a:pPr algn="l" fontAlgn="t"/>
                      <a:r>
                        <a:rPr lang="en-US" sz="1800" u="none" strike="noStrike" dirty="0">
                          <a:effectLst/>
                          <a:latin typeface="Symbol" panose="05050102010706020507" pitchFamily="18" charset="2"/>
                        </a:rPr>
                        <a:t>g</a:t>
                      </a:r>
                      <a:r>
                        <a:rPr lang="en-US" sz="1800" u="none" strike="noStrike" dirty="0">
                          <a:effectLst/>
                          <a:latin typeface="Calibri" panose="020F0502020204030204" pitchFamily="34" charset="0"/>
                        </a:rPr>
                        <a:t>-Nonalactone</a:t>
                      </a:r>
                      <a:endParaRPr lang="en-US" sz="1800" b="0" i="0" u="none" strike="noStrike" dirty="0">
                        <a:solidFill>
                          <a:srgbClr val="333333"/>
                        </a:solidFill>
                        <a:effectLst/>
                        <a:latin typeface="Calibri" panose="020F0502020204030204" pitchFamily="34" charset="0"/>
                      </a:endParaRPr>
                    </a:p>
                  </a:txBody>
                  <a:tcPr marL="200125" marR="8339" marT="8339" marB="0"/>
                </a:tc>
                <a:tc>
                  <a:txBody>
                    <a:bodyPr/>
                    <a:lstStyle/>
                    <a:p>
                      <a:pPr algn="ctr" fontAlgn="ctr"/>
                      <a:r>
                        <a:rPr lang="en-US" sz="1800" u="none" strike="noStrike" dirty="0">
                          <a:effectLst/>
                          <a:latin typeface="Calibri" panose="020F0502020204030204" pitchFamily="34" charset="0"/>
                        </a:rPr>
                        <a:t>29.0</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36.1</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32.4</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44.2</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26.7</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41.8</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29.2</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48.0</a:t>
                      </a:r>
                      <a:endParaRPr lang="en-US" sz="1800" b="0" i="0" u="none" strike="noStrike" dirty="0">
                        <a:solidFill>
                          <a:srgbClr val="333333"/>
                        </a:solidFill>
                        <a:effectLst/>
                        <a:latin typeface="Calibri" panose="020F0502020204030204" pitchFamily="34" charset="0"/>
                      </a:endParaRPr>
                    </a:p>
                  </a:txBody>
                  <a:tcPr marL="8339" marR="8339" marT="8339" marB="0" anchor="ctr"/>
                </a:tc>
              </a:tr>
              <a:tr h="365460">
                <a:tc>
                  <a:txBody>
                    <a:bodyPr/>
                    <a:lstStyle/>
                    <a:p>
                      <a:pPr algn="l" fontAlgn="t"/>
                      <a:r>
                        <a:rPr lang="en-US" sz="1800" u="none" strike="noStrike" dirty="0">
                          <a:effectLst/>
                          <a:latin typeface="Calibri" panose="020F0502020204030204" pitchFamily="34" charset="0"/>
                        </a:rPr>
                        <a:t>Furfural</a:t>
                      </a:r>
                      <a:endParaRPr lang="en-US" sz="1800" b="0" i="0" u="none" strike="noStrike" dirty="0">
                        <a:solidFill>
                          <a:srgbClr val="333333"/>
                        </a:solidFill>
                        <a:effectLst/>
                        <a:latin typeface="Calibri" panose="020F0502020204030204" pitchFamily="34" charset="0"/>
                      </a:endParaRPr>
                    </a:p>
                  </a:txBody>
                  <a:tcPr marL="200125" marR="8339" marT="8339" marB="0"/>
                </a:tc>
                <a:tc>
                  <a:txBody>
                    <a:bodyPr/>
                    <a:lstStyle/>
                    <a:p>
                      <a:pPr algn="ctr" fontAlgn="ctr"/>
                      <a:r>
                        <a:rPr lang="en-US" sz="1800" u="none" strike="noStrike" dirty="0">
                          <a:effectLst/>
                          <a:latin typeface="Calibri" panose="020F0502020204030204" pitchFamily="34" charset="0"/>
                        </a:rPr>
                        <a:t>9.9</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107.7</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11.0</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140.9</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12.2</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144.6</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13.1</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178.1</a:t>
                      </a:r>
                      <a:endParaRPr lang="en-US" sz="1800" b="0" i="0" u="none" strike="noStrike" dirty="0">
                        <a:solidFill>
                          <a:srgbClr val="333333"/>
                        </a:solidFill>
                        <a:effectLst/>
                        <a:latin typeface="Calibri" panose="020F0502020204030204" pitchFamily="34" charset="0"/>
                      </a:endParaRPr>
                    </a:p>
                  </a:txBody>
                  <a:tcPr marL="8339" marR="8339" marT="8339" marB="0" anchor="ctr"/>
                </a:tc>
              </a:tr>
              <a:tr h="465998">
                <a:tc>
                  <a:txBody>
                    <a:bodyPr/>
                    <a:lstStyle/>
                    <a:p>
                      <a:pPr algn="l" fontAlgn="t"/>
                      <a:r>
                        <a:rPr lang="en-US" sz="1800" u="none" strike="noStrike" dirty="0" smtClean="0">
                          <a:effectLst/>
                          <a:latin typeface="Calibri" panose="020F0502020204030204" pitchFamily="34" charset="0"/>
                        </a:rPr>
                        <a:t>Nicot ac eth </a:t>
                      </a:r>
                      <a:r>
                        <a:rPr lang="en-US" sz="1800" u="none" strike="noStrike" dirty="0">
                          <a:effectLst/>
                          <a:latin typeface="Calibri" panose="020F0502020204030204" pitchFamily="34" charset="0"/>
                        </a:rPr>
                        <a:t>ester</a:t>
                      </a:r>
                      <a:endParaRPr lang="en-US" sz="1800" b="0" i="0" u="none" strike="noStrike" dirty="0">
                        <a:solidFill>
                          <a:srgbClr val="333333"/>
                        </a:solidFill>
                        <a:effectLst/>
                        <a:latin typeface="Calibri" panose="020F0502020204030204" pitchFamily="34" charset="0"/>
                      </a:endParaRPr>
                    </a:p>
                  </a:txBody>
                  <a:tcPr marL="200125" marR="8339" marT="8339" marB="0" anchor="ctr"/>
                </a:tc>
                <a:tc>
                  <a:txBody>
                    <a:bodyPr/>
                    <a:lstStyle/>
                    <a:p>
                      <a:pPr algn="ctr" fontAlgn="ctr"/>
                      <a:r>
                        <a:rPr lang="en-US" sz="1800" u="none" strike="noStrike" dirty="0">
                          <a:effectLst/>
                          <a:latin typeface="Calibri" panose="020F0502020204030204" pitchFamily="34" charset="0"/>
                        </a:rPr>
                        <a:t>44.5</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55.7</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47.5</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56.6</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44.5</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55.1</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47.3</a:t>
                      </a:r>
                      <a:endParaRPr lang="en-US" sz="1800" b="0" i="0" u="none" strike="noStrike" dirty="0">
                        <a:solidFill>
                          <a:srgbClr val="333333"/>
                        </a:solidFill>
                        <a:effectLst/>
                        <a:latin typeface="Calibri" panose="020F0502020204030204" pitchFamily="34" charset="0"/>
                      </a:endParaRPr>
                    </a:p>
                  </a:txBody>
                  <a:tcPr marL="8339" marR="8339" marT="8339" marB="0" anchor="ctr"/>
                </a:tc>
                <a:tc>
                  <a:txBody>
                    <a:bodyPr/>
                    <a:lstStyle/>
                    <a:p>
                      <a:pPr algn="ctr" fontAlgn="ctr"/>
                      <a:r>
                        <a:rPr lang="en-US" sz="1800" u="none" strike="noStrike" dirty="0">
                          <a:effectLst/>
                          <a:latin typeface="Calibri" panose="020F0502020204030204" pitchFamily="34" charset="0"/>
                        </a:rPr>
                        <a:t>65.4</a:t>
                      </a:r>
                      <a:endParaRPr lang="en-US" sz="1800" b="0" i="0" u="none" strike="noStrike" dirty="0">
                        <a:solidFill>
                          <a:srgbClr val="333333"/>
                        </a:solidFill>
                        <a:effectLst/>
                        <a:latin typeface="Calibri" panose="020F0502020204030204" pitchFamily="34" charset="0"/>
                      </a:endParaRPr>
                    </a:p>
                  </a:txBody>
                  <a:tcPr marL="8339" marR="8339" marT="8339" marB="0" anchor="ctr"/>
                </a:tc>
              </a:tr>
              <a:tr h="365460">
                <a:tc>
                  <a:txBody>
                    <a:bodyPr/>
                    <a:lstStyle/>
                    <a:p>
                      <a:pPr algn="l" fontAlgn="t"/>
                      <a:r>
                        <a:rPr lang="en-US" sz="1800" u="none" strike="noStrike" dirty="0">
                          <a:effectLst/>
                          <a:latin typeface="Calibri" panose="020F0502020204030204" pitchFamily="34" charset="0"/>
                        </a:rPr>
                        <a:t>Flavor DLG test</a:t>
                      </a:r>
                      <a:endParaRPr lang="en-US" sz="1800" b="0" i="0" u="none" strike="noStrike" dirty="0">
                        <a:solidFill>
                          <a:srgbClr val="333333"/>
                        </a:solidFill>
                        <a:effectLst/>
                        <a:latin typeface="Calibri" panose="020F0502020204030204" pitchFamily="34" charset="0"/>
                      </a:endParaRPr>
                    </a:p>
                  </a:txBody>
                  <a:tcPr marL="8339" marR="8339" marT="8339" marB="0"/>
                </a:tc>
                <a:tc>
                  <a:txBody>
                    <a:bodyPr/>
                    <a:lstStyle/>
                    <a:p>
                      <a:pPr algn="ctr" fontAlgn="ctr"/>
                      <a:r>
                        <a:rPr lang="en-US" sz="1800" b="1" u="none" strike="noStrike" dirty="0">
                          <a:effectLst/>
                          <a:latin typeface="Calibri" panose="020F0502020204030204" pitchFamily="34" charset="0"/>
                        </a:rPr>
                        <a:t>3.9</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3.5</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3.7</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3.6</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3.8</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3.2</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3.8</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3.2</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r>
              <a:tr h="379175">
                <a:tc>
                  <a:txBody>
                    <a:bodyPr/>
                    <a:lstStyle/>
                    <a:p>
                      <a:pPr algn="l" fontAlgn="t"/>
                      <a:r>
                        <a:rPr lang="en-US" sz="1800" u="none" strike="noStrike" dirty="0">
                          <a:effectLst/>
                          <a:latin typeface="Calibri" panose="020F0502020204030204" pitchFamily="34" charset="0"/>
                        </a:rPr>
                        <a:t>Aging</a:t>
                      </a:r>
                      <a:endParaRPr lang="en-US" sz="1800" b="0" i="0" u="none" strike="noStrike" dirty="0">
                        <a:solidFill>
                          <a:srgbClr val="333333"/>
                        </a:solidFill>
                        <a:effectLst/>
                        <a:latin typeface="Calibri" panose="020F0502020204030204" pitchFamily="34" charset="0"/>
                      </a:endParaRPr>
                    </a:p>
                  </a:txBody>
                  <a:tcPr marL="8339" marR="8339" marT="8339" marB="0"/>
                </a:tc>
                <a:tc>
                  <a:txBody>
                    <a:bodyPr/>
                    <a:lstStyle/>
                    <a:p>
                      <a:pPr algn="ctr" fontAlgn="ctr"/>
                      <a:r>
                        <a:rPr lang="en-US" sz="1800" b="1" u="none" strike="noStrike" dirty="0">
                          <a:effectLst/>
                          <a:latin typeface="Calibri" panose="020F0502020204030204" pitchFamily="34" charset="0"/>
                        </a:rPr>
                        <a:t>1.0</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1.8</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1.0</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1.8</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1.0</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2.2</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1.1</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c>
                  <a:txBody>
                    <a:bodyPr/>
                    <a:lstStyle/>
                    <a:p>
                      <a:pPr algn="ctr" fontAlgn="ctr"/>
                      <a:r>
                        <a:rPr lang="en-US" sz="1800" b="1" u="none" strike="noStrike" dirty="0">
                          <a:effectLst/>
                          <a:latin typeface="Calibri" panose="020F0502020204030204" pitchFamily="34" charset="0"/>
                        </a:rPr>
                        <a:t>2.0</a:t>
                      </a:r>
                      <a:endParaRPr lang="en-US" sz="1800" b="1" i="0" u="none" strike="noStrike" dirty="0">
                        <a:solidFill>
                          <a:srgbClr val="333333"/>
                        </a:solidFill>
                        <a:effectLst/>
                        <a:latin typeface="Calibri" panose="020F0502020204030204" pitchFamily="34" charset="0"/>
                      </a:endParaRPr>
                    </a:p>
                  </a:txBody>
                  <a:tcPr marL="8339" marR="8339" marT="8339" marB="0" anchor="ctr">
                    <a:solidFill>
                      <a:srgbClr val="FFFF00"/>
                    </a:solidFill>
                  </a:tcPr>
                </a:tc>
              </a:tr>
            </a:tbl>
          </a:graphicData>
        </a:graphic>
      </p:graphicFrame>
    </p:spTree>
    <p:extLst>
      <p:ext uri="{BB962C8B-B14F-4D97-AF65-F5344CB8AC3E}">
        <p14:creationId xmlns:p14="http://schemas.microsoft.com/office/powerpoint/2010/main" val="12282867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smtClean="0"/>
              <a:t>Conclusions from the scientists</a:t>
            </a:r>
            <a:endParaRPr lang="en-US" dirty="0"/>
          </a:p>
        </p:txBody>
      </p:sp>
    </p:spTree>
    <p:extLst>
      <p:ext uri="{BB962C8B-B14F-4D97-AF65-F5344CB8AC3E}">
        <p14:creationId xmlns:p14="http://schemas.microsoft.com/office/powerpoint/2010/main" val="1705089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Charlie Bamforth</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93827116"/>
              </p:ext>
            </p:extLst>
          </p:nvPr>
        </p:nvGraphicFramePr>
        <p:xfrm>
          <a:off x="609600" y="685800"/>
          <a:ext cx="74676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40</a:t>
            </a:fld>
            <a:endParaRPr lang="en-US" dirty="0"/>
          </a:p>
        </p:txBody>
      </p:sp>
    </p:spTree>
    <p:extLst>
      <p:ext uri="{BB962C8B-B14F-4D97-AF65-F5344CB8AC3E}">
        <p14:creationId xmlns:p14="http://schemas.microsoft.com/office/powerpoint/2010/main" val="269161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graphicEl>
                                              <a:dgm id="{2E1B60D5-2C26-4937-8415-CA6F6BE2A39A}"/>
                                            </p:graphicEl>
                                          </p:spTgt>
                                        </p:tgtEl>
                                        <p:attrNameLst>
                                          <p:attrName>style.visibility</p:attrName>
                                        </p:attrNameLst>
                                      </p:cBhvr>
                                      <p:to>
                                        <p:strVal val="visible"/>
                                      </p:to>
                                    </p:set>
                                    <p:animEffect transition="in" filter="randombar(horizontal)">
                                      <p:cBhvr>
                                        <p:cTn id="7" dur="500"/>
                                        <p:tgtEl>
                                          <p:spTgt spid="7">
                                            <p:graphicEl>
                                              <a:dgm id="{2E1B60D5-2C26-4937-8415-CA6F6BE2A39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graphicEl>
                                              <a:dgm id="{D3C1C29E-CED7-4B7C-9AC2-E1EF75C9EDD1}"/>
                                            </p:graphicEl>
                                          </p:spTgt>
                                        </p:tgtEl>
                                        <p:attrNameLst>
                                          <p:attrName>style.visibility</p:attrName>
                                        </p:attrNameLst>
                                      </p:cBhvr>
                                      <p:to>
                                        <p:strVal val="visible"/>
                                      </p:to>
                                    </p:set>
                                    <p:animEffect transition="in" filter="randombar(horizontal)">
                                      <p:cBhvr>
                                        <p:cTn id="12" dur="500"/>
                                        <p:tgtEl>
                                          <p:spTgt spid="7">
                                            <p:graphicEl>
                                              <a:dgm id="{D3C1C29E-CED7-4B7C-9AC2-E1EF75C9EDD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0"/>
            <a:ext cx="6347713" cy="990600"/>
          </a:xfrm>
        </p:spPr>
        <p:txBody>
          <a:bodyPr>
            <a:normAutofit fontScale="90000"/>
          </a:bodyPr>
          <a:lstStyle/>
          <a:p>
            <a:r>
              <a:rPr lang="en-US" dirty="0" smtClean="0"/>
              <a:t>Bamforth on hypothesized risks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78272319"/>
              </p:ext>
            </p:extLst>
          </p:nvPr>
        </p:nvGraphicFramePr>
        <p:xfrm>
          <a:off x="-380999" y="1018572"/>
          <a:ext cx="8487937" cy="48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715537" y="6324600"/>
            <a:ext cx="7772400" cy="338554"/>
          </a:xfrm>
          <a:prstGeom prst="rect">
            <a:avLst/>
          </a:prstGeom>
          <a:noFill/>
        </p:spPr>
        <p:txBody>
          <a:bodyPr wrap="square" rtlCol="0">
            <a:spAutoFit/>
          </a:bodyPr>
          <a:lstStyle/>
          <a:p>
            <a:r>
              <a:rPr lang="en-US" sz="1600" dirty="0">
                <a:solidFill>
                  <a:schemeClr val="bg1">
                    <a:lumMod val="50000"/>
                  </a:schemeClr>
                </a:solidFill>
              </a:rPr>
              <a:t>The flavor instability of beer – in Beer, a quality perspective, Bamforth 2009</a:t>
            </a:r>
          </a:p>
        </p:txBody>
      </p:sp>
      <p:sp>
        <p:nvSpPr>
          <p:cNvPr id="3" name="Date Placeholder 2"/>
          <p:cNvSpPr>
            <a:spLocks noGrp="1"/>
          </p:cNvSpPr>
          <p:nvPr>
            <p:ph type="dt" sz="half" idx="10"/>
          </p:nvPr>
        </p:nvSpPr>
        <p:spPr/>
        <p:txBody>
          <a:bodyPr/>
          <a:lstStyle/>
          <a:p>
            <a:fld id="{18AEEB17-F638-4D22-91DD-ED5A040EB99C}"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7" name="Slide Number Placeholder 6"/>
          <p:cNvSpPr>
            <a:spLocks noGrp="1"/>
          </p:cNvSpPr>
          <p:nvPr>
            <p:ph type="sldNum" sz="quarter" idx="12"/>
          </p:nvPr>
        </p:nvSpPr>
        <p:spPr/>
        <p:txBody>
          <a:bodyPr/>
          <a:lstStyle/>
          <a:p>
            <a:fld id="{ECD2CD03-2C00-40DA-93C8-FF06F564A60A}" type="slidenum">
              <a:rPr lang="en-US" smtClean="0"/>
              <a:t>41</a:t>
            </a:fld>
            <a:endParaRPr lang="en-US" dirty="0"/>
          </a:p>
        </p:txBody>
      </p:sp>
    </p:spTree>
    <p:extLst>
      <p:ext uri="{BB962C8B-B14F-4D97-AF65-F5344CB8AC3E}">
        <p14:creationId xmlns:p14="http://schemas.microsoft.com/office/powerpoint/2010/main" val="6742359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mph" presetSubtype="0" fill="hold" grpId="0" nodeType="clickEffect">
                                  <p:stCondLst>
                                    <p:cond delay="0"/>
                                  </p:stCondLst>
                                  <p:childTnLst>
                                    <p:animClr clrSpc="hsl" dir="cw">
                                      <p:cBhvr override="childStyle">
                                        <p:cTn id="6" dur="500" fill="hold"/>
                                        <p:tgtEl>
                                          <p:spTgt spid="2"/>
                                        </p:tgtEl>
                                        <p:attrNameLst>
                                          <p:attrName>style.color</p:attrName>
                                        </p:attrNameLst>
                                      </p:cBhvr>
                                      <p:by>
                                        <p:hsl h="0" s="-70588" l="0"/>
                                      </p:by>
                                    </p:animClr>
                                    <p:animClr clrSpc="hsl" dir="cw">
                                      <p:cBhvr>
                                        <p:cTn id="7" dur="500" fill="hold"/>
                                        <p:tgtEl>
                                          <p:spTgt spid="2"/>
                                        </p:tgtEl>
                                        <p:attrNameLst>
                                          <p:attrName>fillcolor</p:attrName>
                                        </p:attrNameLst>
                                      </p:cBhvr>
                                      <p:by>
                                        <p:hsl h="0" s="-70588" l="0"/>
                                      </p:by>
                                    </p:animClr>
                                    <p:animClr clrSpc="hsl" dir="cw">
                                      <p:cBhvr>
                                        <p:cTn id="8" dur="500" fill="hold"/>
                                        <p:tgtEl>
                                          <p:spTgt spid="2"/>
                                        </p:tgtEl>
                                        <p:attrNameLst>
                                          <p:attrName>stroke.color</p:attrName>
                                        </p:attrNameLst>
                                      </p:cBhvr>
                                      <p:by>
                                        <p:hsl h="0" s="-70588" l="0"/>
                                      </p:by>
                                    </p:animClr>
                                    <p:set>
                                      <p:cBhvr>
                                        <p:cTn id="9" dur="500" fill="hold"/>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4">
                                            <p:graphicEl>
                                              <a:dgm id="{3EA5E1A3-8C7A-4E89-88CB-84969032EC8A}"/>
                                            </p:graphicEl>
                                          </p:spTgt>
                                        </p:tgtEl>
                                        <p:attrNameLst>
                                          <p:attrName>style.visibility</p:attrName>
                                        </p:attrNameLst>
                                      </p:cBhvr>
                                      <p:to>
                                        <p:strVal val="visible"/>
                                      </p:to>
                                    </p:set>
                                    <p:animEffect transition="in" filter="wipe(down)">
                                      <p:cBhvr>
                                        <p:cTn id="14" dur="500"/>
                                        <p:tgtEl>
                                          <p:spTgt spid="4">
                                            <p:graphicEl>
                                              <a:dgm id="{3EA5E1A3-8C7A-4E89-88CB-84969032EC8A}"/>
                                            </p:graphicEl>
                                          </p:spTgt>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4">
                                            <p:graphicEl>
                                              <a:dgm id="{5F157DF2-5211-48FD-A589-B901A1639BE6}"/>
                                            </p:graphicEl>
                                          </p:spTgt>
                                        </p:tgtEl>
                                        <p:attrNameLst>
                                          <p:attrName>style.visibility</p:attrName>
                                        </p:attrNameLst>
                                      </p:cBhvr>
                                      <p:to>
                                        <p:strVal val="visible"/>
                                      </p:to>
                                    </p:set>
                                    <p:animEffect transition="in" filter="wipe(down)">
                                      <p:cBhvr>
                                        <p:cTn id="17" dur="500"/>
                                        <p:tgtEl>
                                          <p:spTgt spid="4">
                                            <p:graphicEl>
                                              <a:dgm id="{5F157DF2-5211-48FD-A589-B901A1639BE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graphicEl>
                                              <a:dgm id="{D793D152-333F-4BC6-86EA-4A6921294FBD}"/>
                                            </p:graphicEl>
                                          </p:spTgt>
                                        </p:tgtEl>
                                        <p:attrNameLst>
                                          <p:attrName>style.visibility</p:attrName>
                                        </p:attrNameLst>
                                      </p:cBhvr>
                                      <p:to>
                                        <p:strVal val="visible"/>
                                      </p:to>
                                    </p:set>
                                    <p:animEffect transition="in" filter="wipe(down)">
                                      <p:cBhvr>
                                        <p:cTn id="22" dur="500"/>
                                        <p:tgtEl>
                                          <p:spTgt spid="4">
                                            <p:graphicEl>
                                              <a:dgm id="{D793D152-333F-4BC6-86EA-4A6921294FBD}"/>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graphicEl>
                                              <a:dgm id="{E6B86A40-79FF-45BA-8C7B-A1B00C706423}"/>
                                            </p:graphicEl>
                                          </p:spTgt>
                                        </p:tgtEl>
                                        <p:attrNameLst>
                                          <p:attrName>style.visibility</p:attrName>
                                        </p:attrNameLst>
                                      </p:cBhvr>
                                      <p:to>
                                        <p:strVal val="visible"/>
                                      </p:to>
                                    </p:set>
                                    <p:animEffect transition="in" filter="wipe(down)">
                                      <p:cBhvr>
                                        <p:cTn id="27" dur="500"/>
                                        <p:tgtEl>
                                          <p:spTgt spid="4">
                                            <p:graphicEl>
                                              <a:dgm id="{E6B86A40-79FF-45BA-8C7B-A1B00C706423}"/>
                                            </p:graphic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4">
                                            <p:graphicEl>
                                              <a:dgm id="{0DEE21B9-3435-40AF-B3B5-4C060199E1D7}"/>
                                            </p:graphicEl>
                                          </p:spTgt>
                                        </p:tgtEl>
                                        <p:attrNameLst>
                                          <p:attrName>style.visibility</p:attrName>
                                        </p:attrNameLst>
                                      </p:cBhvr>
                                      <p:to>
                                        <p:strVal val="visible"/>
                                      </p:to>
                                    </p:set>
                                    <p:animEffect transition="in" filter="wipe(down)">
                                      <p:cBhvr>
                                        <p:cTn id="30" dur="500"/>
                                        <p:tgtEl>
                                          <p:spTgt spid="4">
                                            <p:graphicEl>
                                              <a:dgm id="{0DEE21B9-3435-40AF-B3B5-4C060199E1D7}"/>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4">
                                            <p:graphicEl>
                                              <a:dgm id="{33171395-F735-4112-89BA-5CDC1806CDA5}"/>
                                            </p:graphicEl>
                                          </p:spTgt>
                                        </p:tgtEl>
                                        <p:attrNameLst>
                                          <p:attrName>style.visibility</p:attrName>
                                        </p:attrNameLst>
                                      </p:cBhvr>
                                      <p:to>
                                        <p:strVal val="visible"/>
                                      </p:to>
                                    </p:set>
                                    <p:animEffect transition="in" filter="wipe(down)">
                                      <p:cBhvr>
                                        <p:cTn id="35" dur="500"/>
                                        <p:tgtEl>
                                          <p:spTgt spid="4">
                                            <p:graphicEl>
                                              <a:dgm id="{33171395-F735-4112-89BA-5CDC1806CDA5}"/>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4">
                                            <p:graphicEl>
                                              <a:dgm id="{31F4793F-52C3-4273-81AD-25C284411FAE}"/>
                                            </p:graphicEl>
                                          </p:spTgt>
                                        </p:tgtEl>
                                        <p:attrNameLst>
                                          <p:attrName>style.visibility</p:attrName>
                                        </p:attrNameLst>
                                      </p:cBhvr>
                                      <p:to>
                                        <p:strVal val="visible"/>
                                      </p:to>
                                    </p:set>
                                    <p:animEffect transition="in" filter="wipe(down)">
                                      <p:cBhvr>
                                        <p:cTn id="40" dur="500"/>
                                        <p:tgtEl>
                                          <p:spTgt spid="4">
                                            <p:graphicEl>
                                              <a:dgm id="{31F4793F-52C3-4273-81AD-25C284411FAE}"/>
                                            </p:graphicEl>
                                          </p:spTgt>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4">
                                            <p:graphicEl>
                                              <a:dgm id="{552940D8-0BDB-43E3-81F5-D969681B2236}"/>
                                            </p:graphicEl>
                                          </p:spTgt>
                                        </p:tgtEl>
                                        <p:attrNameLst>
                                          <p:attrName>style.visibility</p:attrName>
                                        </p:attrNameLst>
                                      </p:cBhvr>
                                      <p:to>
                                        <p:strVal val="visible"/>
                                      </p:to>
                                    </p:set>
                                    <p:animEffect transition="in" filter="wipe(down)">
                                      <p:cBhvr>
                                        <p:cTn id="43" dur="500"/>
                                        <p:tgtEl>
                                          <p:spTgt spid="4">
                                            <p:graphicEl>
                                              <a:dgm id="{552940D8-0BDB-43E3-81F5-D969681B2236}"/>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4">
                                            <p:graphicEl>
                                              <a:dgm id="{4E7F1F0E-1ABF-41E9-A9C5-443A39A0A6E3}"/>
                                            </p:graphicEl>
                                          </p:spTgt>
                                        </p:tgtEl>
                                        <p:attrNameLst>
                                          <p:attrName>style.visibility</p:attrName>
                                        </p:attrNameLst>
                                      </p:cBhvr>
                                      <p:to>
                                        <p:strVal val="visible"/>
                                      </p:to>
                                    </p:set>
                                    <p:animEffect transition="in" filter="wipe(down)">
                                      <p:cBhvr>
                                        <p:cTn id="48" dur="500"/>
                                        <p:tgtEl>
                                          <p:spTgt spid="4">
                                            <p:graphicEl>
                                              <a:dgm id="{4E7F1F0E-1ABF-41E9-A9C5-443A39A0A6E3}"/>
                                            </p:graphicEl>
                                          </p:spTgt>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4">
                                            <p:graphicEl>
                                              <a:dgm id="{CB1E2AD8-8456-4EA2-B7B9-E460258A0DFA}"/>
                                            </p:graphicEl>
                                          </p:spTgt>
                                        </p:tgtEl>
                                        <p:attrNameLst>
                                          <p:attrName>style.visibility</p:attrName>
                                        </p:attrNameLst>
                                      </p:cBhvr>
                                      <p:to>
                                        <p:strVal val="visible"/>
                                      </p:to>
                                    </p:set>
                                    <p:animEffect transition="in" filter="wipe(down)">
                                      <p:cBhvr>
                                        <p:cTn id="53" dur="500"/>
                                        <p:tgtEl>
                                          <p:spTgt spid="4">
                                            <p:graphicEl>
                                              <a:dgm id="{CB1E2AD8-8456-4EA2-B7B9-E460258A0DFA}"/>
                                            </p:graphicEl>
                                          </p:spTgt>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4">
                                            <p:graphicEl>
                                              <a:dgm id="{87975F1D-EA60-463A-9301-81EC0DFE316D}"/>
                                            </p:graphicEl>
                                          </p:spTgt>
                                        </p:tgtEl>
                                        <p:attrNameLst>
                                          <p:attrName>style.visibility</p:attrName>
                                        </p:attrNameLst>
                                      </p:cBhvr>
                                      <p:to>
                                        <p:strVal val="visible"/>
                                      </p:to>
                                    </p:set>
                                    <p:animEffect transition="in" filter="wipe(down)">
                                      <p:cBhvr>
                                        <p:cTn id="56" dur="500"/>
                                        <p:tgtEl>
                                          <p:spTgt spid="4">
                                            <p:graphicEl>
                                              <a:dgm id="{87975F1D-EA60-463A-9301-81EC0DFE316D}"/>
                                            </p:graphicEl>
                                          </p:spTgt>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4">
                                            <p:graphicEl>
                                              <a:dgm id="{77743C57-B4A6-4B22-8B25-5126C967F2BC}"/>
                                            </p:graphicEl>
                                          </p:spTgt>
                                        </p:tgtEl>
                                        <p:attrNameLst>
                                          <p:attrName>style.visibility</p:attrName>
                                        </p:attrNameLst>
                                      </p:cBhvr>
                                      <p:to>
                                        <p:strVal val="visible"/>
                                      </p:to>
                                    </p:set>
                                    <p:animEffect transition="in" filter="wipe(down)">
                                      <p:cBhvr>
                                        <p:cTn id="61" dur="500"/>
                                        <p:tgtEl>
                                          <p:spTgt spid="4">
                                            <p:graphicEl>
                                              <a:dgm id="{77743C57-B4A6-4B22-8B25-5126C967F2BC}"/>
                                            </p:graphicEl>
                                          </p:spTgt>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4">
                                            <p:graphicEl>
                                              <a:dgm id="{4AF6FF1D-40B7-4583-9BB1-42B2E594B27B}"/>
                                            </p:graphicEl>
                                          </p:spTgt>
                                        </p:tgtEl>
                                        <p:attrNameLst>
                                          <p:attrName>style.visibility</p:attrName>
                                        </p:attrNameLst>
                                      </p:cBhvr>
                                      <p:to>
                                        <p:strVal val="visible"/>
                                      </p:to>
                                    </p:set>
                                    <p:animEffect transition="in" filter="wipe(down)">
                                      <p:cBhvr>
                                        <p:cTn id="66" dur="500"/>
                                        <p:tgtEl>
                                          <p:spTgt spid="4">
                                            <p:graphicEl>
                                              <a:dgm id="{4AF6FF1D-40B7-4583-9BB1-42B2E594B27B}"/>
                                            </p:graphicEl>
                                          </p:spTgt>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4">
                                            <p:graphicEl>
                                              <a:dgm id="{5A4931DE-1FB4-4178-8383-E52DBF82B9D4}"/>
                                            </p:graphicEl>
                                          </p:spTgt>
                                        </p:tgtEl>
                                        <p:attrNameLst>
                                          <p:attrName>style.visibility</p:attrName>
                                        </p:attrNameLst>
                                      </p:cBhvr>
                                      <p:to>
                                        <p:strVal val="visible"/>
                                      </p:to>
                                    </p:set>
                                    <p:animEffect transition="in" filter="wipe(down)">
                                      <p:cBhvr>
                                        <p:cTn id="69" dur="500"/>
                                        <p:tgtEl>
                                          <p:spTgt spid="4">
                                            <p:graphicEl>
                                              <a:dgm id="{5A4931DE-1FB4-4178-8383-E52DBF82B9D4}"/>
                                            </p:graphicEl>
                                          </p:spTgt>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4" fill="hold" grpId="0" nodeType="clickEffect">
                                  <p:stCondLst>
                                    <p:cond delay="0"/>
                                  </p:stCondLst>
                                  <p:childTnLst>
                                    <p:set>
                                      <p:cBhvr>
                                        <p:cTn id="73" dur="1" fill="hold">
                                          <p:stCondLst>
                                            <p:cond delay="0"/>
                                          </p:stCondLst>
                                        </p:cTn>
                                        <p:tgtEl>
                                          <p:spTgt spid="4">
                                            <p:graphicEl>
                                              <a:dgm id="{8F003525-661F-4DF8-93EC-3200785A09A6}"/>
                                            </p:graphicEl>
                                          </p:spTgt>
                                        </p:tgtEl>
                                        <p:attrNameLst>
                                          <p:attrName>style.visibility</p:attrName>
                                        </p:attrNameLst>
                                      </p:cBhvr>
                                      <p:to>
                                        <p:strVal val="visible"/>
                                      </p:to>
                                    </p:set>
                                    <p:animEffect transition="in" filter="wipe(down)">
                                      <p:cBhvr>
                                        <p:cTn id="74" dur="500"/>
                                        <p:tgtEl>
                                          <p:spTgt spid="4">
                                            <p:graphicEl>
                                              <a:dgm id="{8F003525-661F-4DF8-93EC-3200785A09A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Sub>
          <a:bldDgm bld="one"/>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Ludwig Narziss</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688681488"/>
              </p:ext>
            </p:extLst>
          </p:nvPr>
        </p:nvGraphicFramePr>
        <p:xfrm>
          <a:off x="609600" y="685800"/>
          <a:ext cx="74676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42</a:t>
            </a:fld>
            <a:endParaRPr lang="en-US" dirty="0"/>
          </a:p>
        </p:txBody>
      </p:sp>
    </p:spTree>
    <p:extLst>
      <p:ext uri="{BB962C8B-B14F-4D97-AF65-F5344CB8AC3E}">
        <p14:creationId xmlns:p14="http://schemas.microsoft.com/office/powerpoint/2010/main" val="1083526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Morten Meilgaard </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087886849"/>
              </p:ext>
            </p:extLst>
          </p:nvPr>
        </p:nvGraphicFramePr>
        <p:xfrm>
          <a:off x="609600" y="685800"/>
          <a:ext cx="74676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43</a:t>
            </a:fld>
            <a:endParaRPr lang="en-US" dirty="0"/>
          </a:p>
        </p:txBody>
      </p:sp>
    </p:spTree>
    <p:extLst>
      <p:ext uri="{BB962C8B-B14F-4D97-AF65-F5344CB8AC3E}">
        <p14:creationId xmlns:p14="http://schemas.microsoft.com/office/powerpoint/2010/main" val="803060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7">
                                            <p:graphicEl>
                                              <a:dgm id="{2E1B60D5-2C26-4937-8415-CA6F6BE2A39A}"/>
                                            </p:graphicEl>
                                          </p:spTgt>
                                        </p:tgtEl>
                                        <p:attrNameLst>
                                          <p:attrName>style.visibility</p:attrName>
                                        </p:attrNameLst>
                                      </p:cBhvr>
                                      <p:to>
                                        <p:strVal val="visible"/>
                                      </p:to>
                                    </p:set>
                                    <p:animEffect transition="in" filter="wheel(8)">
                                      <p:cBhvr>
                                        <p:cTn id="7" dur="2000"/>
                                        <p:tgtEl>
                                          <p:spTgt spid="7">
                                            <p:graphicEl>
                                              <a:dgm id="{2E1B60D5-2C26-4937-8415-CA6F6BE2A39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7">
                                            <p:graphicEl>
                                              <a:dgm id="{F5EF1ADF-0789-4A75-BE08-24A75AAC2BE7}"/>
                                            </p:graphicEl>
                                          </p:spTgt>
                                        </p:tgtEl>
                                        <p:attrNameLst>
                                          <p:attrName>style.visibility</p:attrName>
                                        </p:attrNameLst>
                                      </p:cBhvr>
                                      <p:to>
                                        <p:strVal val="visible"/>
                                      </p:to>
                                    </p:set>
                                    <p:animEffect transition="in" filter="wheel(8)">
                                      <p:cBhvr>
                                        <p:cTn id="12" dur="2000"/>
                                        <p:tgtEl>
                                          <p:spTgt spid="7">
                                            <p:graphicEl>
                                              <a:dgm id="{F5EF1ADF-0789-4A75-BE08-24A75AAC2BE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8" fill="hold" grpId="0" nodeType="clickEffect">
                                  <p:stCondLst>
                                    <p:cond delay="0"/>
                                  </p:stCondLst>
                                  <p:childTnLst>
                                    <p:set>
                                      <p:cBhvr>
                                        <p:cTn id="16" dur="1" fill="hold">
                                          <p:stCondLst>
                                            <p:cond delay="0"/>
                                          </p:stCondLst>
                                        </p:cTn>
                                        <p:tgtEl>
                                          <p:spTgt spid="7">
                                            <p:graphicEl>
                                              <a:dgm id="{EF7646D2-1F24-49E2-A8C5-F6F7A73B714A}"/>
                                            </p:graphicEl>
                                          </p:spTgt>
                                        </p:tgtEl>
                                        <p:attrNameLst>
                                          <p:attrName>style.visibility</p:attrName>
                                        </p:attrNameLst>
                                      </p:cBhvr>
                                      <p:to>
                                        <p:strVal val="visible"/>
                                      </p:to>
                                    </p:set>
                                    <p:animEffect transition="in" filter="wheel(8)">
                                      <p:cBhvr>
                                        <p:cTn id="17" dur="2000"/>
                                        <p:tgtEl>
                                          <p:spTgt spid="7">
                                            <p:graphicEl>
                                              <a:dgm id="{EF7646D2-1F24-49E2-A8C5-F6F7A73B714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8839200" cy="914400"/>
          </a:xfrm>
        </p:spPr>
        <p:txBody>
          <a:bodyPr/>
          <a:lstStyle/>
          <a:p>
            <a:r>
              <a:rPr lang="en-US" dirty="0" smtClean="0">
                <a:solidFill>
                  <a:schemeClr val="accent2">
                    <a:lumMod val="50000"/>
                  </a:schemeClr>
                </a:solidFill>
              </a:rPr>
              <a:t>But it only applies to big brewers, right?</a:t>
            </a:r>
            <a:endParaRPr lang="en-US" dirty="0">
              <a:solidFill>
                <a:schemeClr val="accent2">
                  <a:lumMod val="50000"/>
                </a:schemeClr>
              </a:solidFill>
            </a:endParaRP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1928582745"/>
              </p:ext>
            </p:extLst>
          </p:nvPr>
        </p:nvGraphicFramePr>
        <p:xfrm>
          <a:off x="152400" y="914400"/>
          <a:ext cx="7239000"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Date Placeholder 1"/>
          <p:cNvSpPr>
            <a:spLocks noGrp="1"/>
          </p:cNvSpPr>
          <p:nvPr>
            <p:ph type="dt" sz="half" idx="10"/>
          </p:nvPr>
        </p:nvSpPr>
        <p:spPr/>
        <p:txBody>
          <a:bodyPr/>
          <a:lstStyle/>
          <a:p>
            <a:fld id="{F7A09491-B76D-4653-B5EB-90183405211A}"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44</a:t>
            </a:fld>
            <a:endParaRPr lang="en-US" dirty="0"/>
          </a:p>
        </p:txBody>
      </p:sp>
    </p:spTree>
    <p:extLst>
      <p:ext uri="{BB962C8B-B14F-4D97-AF65-F5344CB8AC3E}">
        <p14:creationId xmlns:p14="http://schemas.microsoft.com/office/powerpoint/2010/main" val="113514369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graphicEl>
                                              <a:dgm id="{95D2F48B-C983-41F8-863D-7A03A5B389C7}"/>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graphicEl>
                                              <a:dgm id="{C8A78B88-0786-4BBC-A964-0E4A313611A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graphicEl>
                                              <a:dgm id="{A0C679D3-E574-47D4-9E84-246FEC11E678}"/>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graphicEl>
                                              <a:dgm id="{0C2A77D2-3EC4-429F-9025-57D9FDBC53DF}"/>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graphicEl>
                                              <a:dgm id="{901E7819-8BBD-4680-B94B-FB373669C61A}"/>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graphicEl>
                                              <a:dgm id="{D3CC9DAE-BD04-43B8-B8B1-7C706175D248}"/>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graphicEl>
                                              <a:dgm id="{3AE3DF86-F46D-472D-A926-AC38693906C9}"/>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1130596" y="1892764"/>
            <a:ext cx="5826719" cy="2450636"/>
          </a:xfrm>
        </p:spPr>
        <p:txBody>
          <a:bodyPr/>
          <a:lstStyle/>
          <a:p>
            <a:pPr algn="ctr"/>
            <a:r>
              <a:rPr lang="en-US" dirty="0" smtClean="0"/>
              <a:t>What you can do to minimize HSO</a:t>
            </a:r>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45</a:t>
            </a:fld>
            <a:endParaRPr lang="en-US" dirty="0"/>
          </a:p>
        </p:txBody>
      </p:sp>
    </p:spTree>
    <p:extLst>
      <p:ext uri="{BB962C8B-B14F-4D97-AF65-F5344CB8AC3E}">
        <p14:creationId xmlns:p14="http://schemas.microsoft.com/office/powerpoint/2010/main" val="75969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7522" y="0"/>
            <a:ext cx="7568279" cy="762000"/>
          </a:xfrm>
        </p:spPr>
        <p:txBody>
          <a:bodyPr>
            <a:normAutofit/>
          </a:bodyPr>
          <a:lstStyle/>
          <a:p>
            <a:r>
              <a:rPr lang="en-US" dirty="0" smtClean="0"/>
              <a:t>Minimizing HSO</a:t>
            </a:r>
            <a:endParaRPr lang="en-US" dirty="0"/>
          </a:p>
        </p:txBody>
      </p:sp>
      <p:sp>
        <p:nvSpPr>
          <p:cNvPr id="5" name="TextBox 4"/>
          <p:cNvSpPr txBox="1"/>
          <p:nvPr/>
        </p:nvSpPr>
        <p:spPr>
          <a:xfrm>
            <a:off x="737522" y="6334780"/>
            <a:ext cx="8077200" cy="523220"/>
          </a:xfrm>
          <a:prstGeom prst="rect">
            <a:avLst/>
          </a:prstGeom>
          <a:noFill/>
        </p:spPr>
        <p:txBody>
          <a:bodyPr wrap="square" rtlCol="0">
            <a:spAutoFit/>
          </a:bodyPr>
          <a:lstStyle/>
          <a:p>
            <a:r>
              <a:rPr lang="en-US" altLang="en-US" sz="1400" dirty="0" smtClean="0">
                <a:solidFill>
                  <a:schemeClr val="bg2">
                    <a:lumMod val="75000"/>
                  </a:schemeClr>
                </a:solidFill>
                <a:cs typeface="Arial" panose="020B0604020202020204" pitchFamily="34" charset="0"/>
              </a:rPr>
              <a:t>Adapted from Künze</a:t>
            </a:r>
            <a:r>
              <a:rPr lang="en-US" altLang="en-US" sz="1400" dirty="0">
                <a:solidFill>
                  <a:schemeClr val="bg2">
                    <a:lumMod val="75000"/>
                  </a:schemeClr>
                </a:solidFill>
                <a:cs typeface="Arial" panose="020B0604020202020204" pitchFamily="34" charset="0"/>
              </a:rPr>
              <a:t>, W. (2014) Technology Brewing and Malting, 5th ed., VLB Berlin</a:t>
            </a:r>
          </a:p>
          <a:p>
            <a:endParaRPr lang="en-US" sz="1400" dirty="0">
              <a:solidFill>
                <a:schemeClr val="bg2">
                  <a:lumMod val="75000"/>
                </a:schemeClr>
              </a:solidFill>
            </a:endParaRPr>
          </a:p>
        </p:txBody>
      </p:sp>
      <p:sp>
        <p:nvSpPr>
          <p:cNvPr id="3" name="Date Placeholder 2"/>
          <p:cNvSpPr>
            <a:spLocks noGrp="1"/>
          </p:cNvSpPr>
          <p:nvPr>
            <p:ph type="dt" sz="half" idx="10"/>
          </p:nvPr>
        </p:nvSpPr>
        <p:spPr/>
        <p:txBody>
          <a:bodyPr/>
          <a:lstStyle/>
          <a:p>
            <a:fld id="{F6B4680A-42DD-40D1-A02E-3DDF59DC34DE}" type="datetime1">
              <a:rPr lang="en-US" smtClean="0"/>
              <a:t>13-Sep-17</a:t>
            </a:fld>
            <a:endParaRPr lang="en-US" dirty="0"/>
          </a:p>
        </p:txBody>
      </p:sp>
      <p:sp>
        <p:nvSpPr>
          <p:cNvPr id="6" name="Footer Placeholder 5"/>
          <p:cNvSpPr>
            <a:spLocks noGrp="1"/>
          </p:cNvSpPr>
          <p:nvPr>
            <p:ph type="ftr" sz="quarter" idx="11"/>
          </p:nvPr>
        </p:nvSpPr>
        <p:spPr/>
        <p:txBody>
          <a:bodyPr/>
          <a:lstStyle/>
          <a:p>
            <a:r>
              <a:rPr lang="en-US" dirty="0" smtClean="0"/>
              <a:t>Hot Side Oxidation</a:t>
            </a:r>
            <a:endParaRPr lang="en-US" dirty="0"/>
          </a:p>
        </p:txBody>
      </p:sp>
      <p:sp>
        <p:nvSpPr>
          <p:cNvPr id="7" name="Slide Number Placeholder 6"/>
          <p:cNvSpPr>
            <a:spLocks noGrp="1"/>
          </p:cNvSpPr>
          <p:nvPr>
            <p:ph type="sldNum" sz="quarter" idx="12"/>
          </p:nvPr>
        </p:nvSpPr>
        <p:spPr/>
        <p:txBody>
          <a:bodyPr/>
          <a:lstStyle/>
          <a:p>
            <a:fld id="{ECD2CD03-2C00-40DA-93C8-FF06F564A60A}" type="slidenum">
              <a:rPr lang="en-US" smtClean="0"/>
              <a:t>46</a:t>
            </a:fld>
            <a:endParaRPr lang="en-US"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309173420"/>
              </p:ext>
            </p:extLst>
          </p:nvPr>
        </p:nvGraphicFramePr>
        <p:xfrm>
          <a:off x="380999" y="725270"/>
          <a:ext cx="7924801"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620838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1130596" y="1892764"/>
            <a:ext cx="5826719" cy="2450636"/>
          </a:xfrm>
        </p:spPr>
        <p:txBody>
          <a:bodyPr/>
          <a:lstStyle/>
          <a:p>
            <a:pPr algn="ctr"/>
            <a:r>
              <a:rPr lang="en-US" dirty="0" smtClean="0"/>
              <a:t>Antioxidants </a:t>
            </a:r>
            <a:br>
              <a:rPr lang="en-US" dirty="0" smtClean="0"/>
            </a:br>
            <a:r>
              <a:rPr lang="en-US" dirty="0" smtClean="0"/>
              <a:t>and HSO</a:t>
            </a:r>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47</a:t>
            </a:fld>
            <a:endParaRPr lang="en-US" dirty="0"/>
          </a:p>
        </p:txBody>
      </p:sp>
    </p:spTree>
    <p:extLst>
      <p:ext uri="{BB962C8B-B14F-4D97-AF65-F5344CB8AC3E}">
        <p14:creationId xmlns:p14="http://schemas.microsoft.com/office/powerpoint/2010/main" val="4109434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Antioxidants and HSO</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391144867"/>
              </p:ext>
            </p:extLst>
          </p:nvPr>
        </p:nvGraphicFramePr>
        <p:xfrm>
          <a:off x="609600" y="685800"/>
          <a:ext cx="76962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48</a:t>
            </a:fld>
            <a:endParaRPr lang="en-US" dirty="0"/>
          </a:p>
        </p:txBody>
      </p:sp>
    </p:spTree>
    <p:extLst>
      <p:ext uri="{BB962C8B-B14F-4D97-AF65-F5344CB8AC3E}">
        <p14:creationId xmlns:p14="http://schemas.microsoft.com/office/powerpoint/2010/main" val="351929266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1130596" y="1892764"/>
            <a:ext cx="5826719" cy="2450636"/>
          </a:xfrm>
        </p:spPr>
        <p:txBody>
          <a:bodyPr/>
          <a:lstStyle/>
          <a:p>
            <a:pPr algn="ctr"/>
            <a:r>
              <a:rPr lang="en-US" dirty="0" smtClean="0"/>
              <a:t>How to design your own HSO experiment</a:t>
            </a:r>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49</a:t>
            </a:fld>
            <a:endParaRPr lang="en-US" dirty="0"/>
          </a:p>
        </p:txBody>
      </p:sp>
    </p:spTree>
    <p:extLst>
      <p:ext uri="{BB962C8B-B14F-4D97-AF65-F5344CB8AC3E}">
        <p14:creationId xmlns:p14="http://schemas.microsoft.com/office/powerpoint/2010/main" val="2092727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7620000" cy="685800"/>
          </a:xfrm>
        </p:spPr>
        <p:txBody>
          <a:bodyPr>
            <a:noAutofit/>
          </a:bodyPr>
          <a:lstStyle/>
          <a:p>
            <a:r>
              <a:rPr lang="en-US" dirty="0" smtClean="0"/>
              <a:t>Designing your own HSO experiment</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123723640"/>
              </p:ext>
            </p:extLst>
          </p:nvPr>
        </p:nvGraphicFramePr>
        <p:xfrm>
          <a:off x="304800" y="685800"/>
          <a:ext cx="83820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50</a:t>
            </a:fld>
            <a:endParaRPr lang="en-US" dirty="0"/>
          </a:p>
        </p:txBody>
      </p:sp>
    </p:spTree>
    <p:extLst>
      <p:ext uri="{BB962C8B-B14F-4D97-AF65-F5344CB8AC3E}">
        <p14:creationId xmlns:p14="http://schemas.microsoft.com/office/powerpoint/2010/main" val="853788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graphicEl>
                                              <a:dgm id="{ED66F913-6E6A-4EBF-A092-6293FDC676BA}"/>
                                            </p:graphicEl>
                                          </p:spTgt>
                                        </p:tgtEl>
                                        <p:attrNameLst>
                                          <p:attrName>style.visibility</p:attrName>
                                        </p:attrNameLst>
                                      </p:cBhvr>
                                      <p:to>
                                        <p:strVal val="visible"/>
                                      </p:to>
                                    </p:set>
                                    <p:anim calcmode="lin" valueType="num">
                                      <p:cBhvr>
                                        <p:cTn id="7" dur="500" fill="hold"/>
                                        <p:tgtEl>
                                          <p:spTgt spid="7">
                                            <p:graphicEl>
                                              <a:dgm id="{ED66F913-6E6A-4EBF-A092-6293FDC676BA}"/>
                                            </p:graphicEl>
                                          </p:spTgt>
                                        </p:tgtEl>
                                        <p:attrNameLst>
                                          <p:attrName>ppt_w</p:attrName>
                                        </p:attrNameLst>
                                      </p:cBhvr>
                                      <p:tavLst>
                                        <p:tav tm="0">
                                          <p:val>
                                            <p:fltVal val="0"/>
                                          </p:val>
                                        </p:tav>
                                        <p:tav tm="100000">
                                          <p:val>
                                            <p:strVal val="#ppt_w"/>
                                          </p:val>
                                        </p:tav>
                                      </p:tavLst>
                                    </p:anim>
                                    <p:anim calcmode="lin" valueType="num">
                                      <p:cBhvr>
                                        <p:cTn id="8" dur="500" fill="hold"/>
                                        <p:tgtEl>
                                          <p:spTgt spid="7">
                                            <p:graphicEl>
                                              <a:dgm id="{ED66F913-6E6A-4EBF-A092-6293FDC676BA}"/>
                                            </p:graphicEl>
                                          </p:spTgt>
                                        </p:tgtEl>
                                        <p:attrNameLst>
                                          <p:attrName>ppt_h</p:attrName>
                                        </p:attrNameLst>
                                      </p:cBhvr>
                                      <p:tavLst>
                                        <p:tav tm="0">
                                          <p:val>
                                            <p:fltVal val="0"/>
                                          </p:val>
                                        </p:tav>
                                        <p:tav tm="100000">
                                          <p:val>
                                            <p:strVal val="#ppt_h"/>
                                          </p:val>
                                        </p:tav>
                                      </p:tavLst>
                                    </p:anim>
                                    <p:animEffect transition="in" filter="fade">
                                      <p:cBhvr>
                                        <p:cTn id="9" dur="500"/>
                                        <p:tgtEl>
                                          <p:spTgt spid="7">
                                            <p:graphicEl>
                                              <a:dgm id="{ED66F913-6E6A-4EBF-A092-6293FDC676BA}"/>
                                            </p:graphic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graphicEl>
                                              <a:dgm id="{73C217C4-EDBB-4134-8A01-C173099EFB36}"/>
                                            </p:graphicEl>
                                          </p:spTgt>
                                        </p:tgtEl>
                                        <p:attrNameLst>
                                          <p:attrName>style.visibility</p:attrName>
                                        </p:attrNameLst>
                                      </p:cBhvr>
                                      <p:to>
                                        <p:strVal val="visible"/>
                                      </p:to>
                                    </p:set>
                                    <p:anim calcmode="lin" valueType="num">
                                      <p:cBhvr>
                                        <p:cTn id="14" dur="500" fill="hold"/>
                                        <p:tgtEl>
                                          <p:spTgt spid="7">
                                            <p:graphicEl>
                                              <a:dgm id="{73C217C4-EDBB-4134-8A01-C173099EFB36}"/>
                                            </p:graphicEl>
                                          </p:spTgt>
                                        </p:tgtEl>
                                        <p:attrNameLst>
                                          <p:attrName>ppt_w</p:attrName>
                                        </p:attrNameLst>
                                      </p:cBhvr>
                                      <p:tavLst>
                                        <p:tav tm="0">
                                          <p:val>
                                            <p:fltVal val="0"/>
                                          </p:val>
                                        </p:tav>
                                        <p:tav tm="100000">
                                          <p:val>
                                            <p:strVal val="#ppt_w"/>
                                          </p:val>
                                        </p:tav>
                                      </p:tavLst>
                                    </p:anim>
                                    <p:anim calcmode="lin" valueType="num">
                                      <p:cBhvr>
                                        <p:cTn id="15" dur="500" fill="hold"/>
                                        <p:tgtEl>
                                          <p:spTgt spid="7">
                                            <p:graphicEl>
                                              <a:dgm id="{73C217C4-EDBB-4134-8A01-C173099EFB36}"/>
                                            </p:graphicEl>
                                          </p:spTgt>
                                        </p:tgtEl>
                                        <p:attrNameLst>
                                          <p:attrName>ppt_h</p:attrName>
                                        </p:attrNameLst>
                                      </p:cBhvr>
                                      <p:tavLst>
                                        <p:tav tm="0">
                                          <p:val>
                                            <p:fltVal val="0"/>
                                          </p:val>
                                        </p:tav>
                                        <p:tav tm="100000">
                                          <p:val>
                                            <p:strVal val="#ppt_h"/>
                                          </p:val>
                                        </p:tav>
                                      </p:tavLst>
                                    </p:anim>
                                    <p:animEffect transition="in" filter="fade">
                                      <p:cBhvr>
                                        <p:cTn id="16" dur="500"/>
                                        <p:tgtEl>
                                          <p:spTgt spid="7">
                                            <p:graphicEl>
                                              <a:dgm id="{73C217C4-EDBB-4134-8A01-C173099EFB36}"/>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graphicEl>
                                              <a:dgm id="{1D7B4904-EFB6-4579-AB93-914268D4E163}"/>
                                            </p:graphicEl>
                                          </p:spTgt>
                                        </p:tgtEl>
                                        <p:attrNameLst>
                                          <p:attrName>style.visibility</p:attrName>
                                        </p:attrNameLst>
                                      </p:cBhvr>
                                      <p:to>
                                        <p:strVal val="visible"/>
                                      </p:to>
                                    </p:set>
                                    <p:anim calcmode="lin" valueType="num">
                                      <p:cBhvr>
                                        <p:cTn id="21" dur="500" fill="hold"/>
                                        <p:tgtEl>
                                          <p:spTgt spid="7">
                                            <p:graphicEl>
                                              <a:dgm id="{1D7B4904-EFB6-4579-AB93-914268D4E163}"/>
                                            </p:graphicEl>
                                          </p:spTgt>
                                        </p:tgtEl>
                                        <p:attrNameLst>
                                          <p:attrName>ppt_w</p:attrName>
                                        </p:attrNameLst>
                                      </p:cBhvr>
                                      <p:tavLst>
                                        <p:tav tm="0">
                                          <p:val>
                                            <p:fltVal val="0"/>
                                          </p:val>
                                        </p:tav>
                                        <p:tav tm="100000">
                                          <p:val>
                                            <p:strVal val="#ppt_w"/>
                                          </p:val>
                                        </p:tav>
                                      </p:tavLst>
                                    </p:anim>
                                    <p:anim calcmode="lin" valueType="num">
                                      <p:cBhvr>
                                        <p:cTn id="22" dur="500" fill="hold"/>
                                        <p:tgtEl>
                                          <p:spTgt spid="7">
                                            <p:graphicEl>
                                              <a:dgm id="{1D7B4904-EFB6-4579-AB93-914268D4E163}"/>
                                            </p:graphicEl>
                                          </p:spTgt>
                                        </p:tgtEl>
                                        <p:attrNameLst>
                                          <p:attrName>ppt_h</p:attrName>
                                        </p:attrNameLst>
                                      </p:cBhvr>
                                      <p:tavLst>
                                        <p:tav tm="0">
                                          <p:val>
                                            <p:fltVal val="0"/>
                                          </p:val>
                                        </p:tav>
                                        <p:tav tm="100000">
                                          <p:val>
                                            <p:strVal val="#ppt_h"/>
                                          </p:val>
                                        </p:tav>
                                      </p:tavLst>
                                    </p:anim>
                                    <p:animEffect transition="in" filter="fade">
                                      <p:cBhvr>
                                        <p:cTn id="23" dur="500"/>
                                        <p:tgtEl>
                                          <p:spTgt spid="7">
                                            <p:graphicEl>
                                              <a:dgm id="{1D7B4904-EFB6-4579-AB93-914268D4E16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001379149"/>
              </p:ext>
            </p:extLst>
          </p:nvPr>
        </p:nvGraphicFramePr>
        <p:xfrm>
          <a:off x="304800" y="685800"/>
          <a:ext cx="83820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51</a:t>
            </a:fld>
            <a:endParaRPr lang="en-US" dirty="0"/>
          </a:p>
        </p:txBody>
      </p:sp>
      <p:sp>
        <p:nvSpPr>
          <p:cNvPr id="8" name="Title 1"/>
          <p:cNvSpPr>
            <a:spLocks noGrp="1"/>
          </p:cNvSpPr>
          <p:nvPr>
            <p:ph type="title"/>
          </p:nvPr>
        </p:nvSpPr>
        <p:spPr>
          <a:xfrm>
            <a:off x="609600" y="0"/>
            <a:ext cx="7316115" cy="685800"/>
          </a:xfrm>
        </p:spPr>
        <p:txBody>
          <a:bodyPr>
            <a:normAutofit fontScale="90000"/>
          </a:bodyPr>
          <a:lstStyle/>
          <a:p>
            <a:r>
              <a:rPr lang="en-US" dirty="0" smtClean="0"/>
              <a:t>Designing your own HSO experiment</a:t>
            </a:r>
            <a:endParaRPr lang="en-US" dirty="0"/>
          </a:p>
        </p:txBody>
      </p:sp>
    </p:spTree>
    <p:extLst>
      <p:ext uri="{BB962C8B-B14F-4D97-AF65-F5344CB8AC3E}">
        <p14:creationId xmlns:p14="http://schemas.microsoft.com/office/powerpoint/2010/main" val="615028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graphicEl>
                                              <a:dgm id="{C70B9288-20B4-47BD-8291-2A67774C8C78}"/>
                                            </p:graphicEl>
                                          </p:spTgt>
                                        </p:tgtEl>
                                        <p:attrNameLst>
                                          <p:attrName>style.visibility</p:attrName>
                                        </p:attrNameLst>
                                      </p:cBhvr>
                                      <p:to>
                                        <p:strVal val="visible"/>
                                      </p:to>
                                    </p:set>
                                    <p:anim calcmode="lin" valueType="num">
                                      <p:cBhvr>
                                        <p:cTn id="7" dur="500" fill="hold"/>
                                        <p:tgtEl>
                                          <p:spTgt spid="7">
                                            <p:graphicEl>
                                              <a:dgm id="{C70B9288-20B4-47BD-8291-2A67774C8C78}"/>
                                            </p:graphicEl>
                                          </p:spTgt>
                                        </p:tgtEl>
                                        <p:attrNameLst>
                                          <p:attrName>ppt_w</p:attrName>
                                        </p:attrNameLst>
                                      </p:cBhvr>
                                      <p:tavLst>
                                        <p:tav tm="0">
                                          <p:val>
                                            <p:fltVal val="0"/>
                                          </p:val>
                                        </p:tav>
                                        <p:tav tm="100000">
                                          <p:val>
                                            <p:strVal val="#ppt_w"/>
                                          </p:val>
                                        </p:tav>
                                      </p:tavLst>
                                    </p:anim>
                                    <p:anim calcmode="lin" valueType="num">
                                      <p:cBhvr>
                                        <p:cTn id="8" dur="500" fill="hold"/>
                                        <p:tgtEl>
                                          <p:spTgt spid="7">
                                            <p:graphicEl>
                                              <a:dgm id="{C70B9288-20B4-47BD-8291-2A67774C8C78}"/>
                                            </p:graphicEl>
                                          </p:spTgt>
                                        </p:tgtEl>
                                        <p:attrNameLst>
                                          <p:attrName>ppt_h</p:attrName>
                                        </p:attrNameLst>
                                      </p:cBhvr>
                                      <p:tavLst>
                                        <p:tav tm="0">
                                          <p:val>
                                            <p:fltVal val="0"/>
                                          </p:val>
                                        </p:tav>
                                        <p:tav tm="100000">
                                          <p:val>
                                            <p:strVal val="#ppt_h"/>
                                          </p:val>
                                        </p:tav>
                                      </p:tavLst>
                                    </p:anim>
                                    <p:animEffect transition="in" filter="fade">
                                      <p:cBhvr>
                                        <p:cTn id="9" dur="500"/>
                                        <p:tgtEl>
                                          <p:spTgt spid="7">
                                            <p:graphicEl>
                                              <a:dgm id="{C70B9288-20B4-47BD-8291-2A67774C8C78}"/>
                                            </p:graphic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graphicEl>
                                              <a:dgm id="{599F8981-86FA-40C2-8482-85BF04C58660}"/>
                                            </p:graphicEl>
                                          </p:spTgt>
                                        </p:tgtEl>
                                        <p:attrNameLst>
                                          <p:attrName>style.visibility</p:attrName>
                                        </p:attrNameLst>
                                      </p:cBhvr>
                                      <p:to>
                                        <p:strVal val="visible"/>
                                      </p:to>
                                    </p:set>
                                    <p:anim calcmode="lin" valueType="num">
                                      <p:cBhvr>
                                        <p:cTn id="14" dur="500" fill="hold"/>
                                        <p:tgtEl>
                                          <p:spTgt spid="7">
                                            <p:graphicEl>
                                              <a:dgm id="{599F8981-86FA-40C2-8482-85BF04C58660}"/>
                                            </p:graphicEl>
                                          </p:spTgt>
                                        </p:tgtEl>
                                        <p:attrNameLst>
                                          <p:attrName>ppt_w</p:attrName>
                                        </p:attrNameLst>
                                      </p:cBhvr>
                                      <p:tavLst>
                                        <p:tav tm="0">
                                          <p:val>
                                            <p:fltVal val="0"/>
                                          </p:val>
                                        </p:tav>
                                        <p:tav tm="100000">
                                          <p:val>
                                            <p:strVal val="#ppt_w"/>
                                          </p:val>
                                        </p:tav>
                                      </p:tavLst>
                                    </p:anim>
                                    <p:anim calcmode="lin" valueType="num">
                                      <p:cBhvr>
                                        <p:cTn id="15" dur="500" fill="hold"/>
                                        <p:tgtEl>
                                          <p:spTgt spid="7">
                                            <p:graphicEl>
                                              <a:dgm id="{599F8981-86FA-40C2-8482-85BF04C58660}"/>
                                            </p:graphicEl>
                                          </p:spTgt>
                                        </p:tgtEl>
                                        <p:attrNameLst>
                                          <p:attrName>ppt_h</p:attrName>
                                        </p:attrNameLst>
                                      </p:cBhvr>
                                      <p:tavLst>
                                        <p:tav tm="0">
                                          <p:val>
                                            <p:fltVal val="0"/>
                                          </p:val>
                                        </p:tav>
                                        <p:tav tm="100000">
                                          <p:val>
                                            <p:strVal val="#ppt_h"/>
                                          </p:val>
                                        </p:tav>
                                      </p:tavLst>
                                    </p:anim>
                                    <p:animEffect transition="in" filter="fade">
                                      <p:cBhvr>
                                        <p:cTn id="16" dur="500"/>
                                        <p:tgtEl>
                                          <p:spTgt spid="7">
                                            <p:graphicEl>
                                              <a:dgm id="{599F8981-86FA-40C2-8482-85BF04C58660}"/>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graphicEl>
                                              <a:dgm id="{150798EC-DBC3-4A52-897C-474172A4EDB0}"/>
                                            </p:graphicEl>
                                          </p:spTgt>
                                        </p:tgtEl>
                                        <p:attrNameLst>
                                          <p:attrName>style.visibility</p:attrName>
                                        </p:attrNameLst>
                                      </p:cBhvr>
                                      <p:to>
                                        <p:strVal val="visible"/>
                                      </p:to>
                                    </p:set>
                                    <p:anim calcmode="lin" valueType="num">
                                      <p:cBhvr>
                                        <p:cTn id="21" dur="500" fill="hold"/>
                                        <p:tgtEl>
                                          <p:spTgt spid="7">
                                            <p:graphicEl>
                                              <a:dgm id="{150798EC-DBC3-4A52-897C-474172A4EDB0}"/>
                                            </p:graphicEl>
                                          </p:spTgt>
                                        </p:tgtEl>
                                        <p:attrNameLst>
                                          <p:attrName>ppt_w</p:attrName>
                                        </p:attrNameLst>
                                      </p:cBhvr>
                                      <p:tavLst>
                                        <p:tav tm="0">
                                          <p:val>
                                            <p:fltVal val="0"/>
                                          </p:val>
                                        </p:tav>
                                        <p:tav tm="100000">
                                          <p:val>
                                            <p:strVal val="#ppt_w"/>
                                          </p:val>
                                        </p:tav>
                                      </p:tavLst>
                                    </p:anim>
                                    <p:anim calcmode="lin" valueType="num">
                                      <p:cBhvr>
                                        <p:cTn id="22" dur="500" fill="hold"/>
                                        <p:tgtEl>
                                          <p:spTgt spid="7">
                                            <p:graphicEl>
                                              <a:dgm id="{150798EC-DBC3-4A52-897C-474172A4EDB0}"/>
                                            </p:graphicEl>
                                          </p:spTgt>
                                        </p:tgtEl>
                                        <p:attrNameLst>
                                          <p:attrName>ppt_h</p:attrName>
                                        </p:attrNameLst>
                                      </p:cBhvr>
                                      <p:tavLst>
                                        <p:tav tm="0">
                                          <p:val>
                                            <p:fltVal val="0"/>
                                          </p:val>
                                        </p:tav>
                                        <p:tav tm="100000">
                                          <p:val>
                                            <p:strVal val="#ppt_h"/>
                                          </p:val>
                                        </p:tav>
                                      </p:tavLst>
                                    </p:anim>
                                    <p:animEffect transition="in" filter="fade">
                                      <p:cBhvr>
                                        <p:cTn id="23" dur="500"/>
                                        <p:tgtEl>
                                          <p:spTgt spid="7">
                                            <p:graphicEl>
                                              <a:dgm id="{150798EC-DBC3-4A52-897C-474172A4EDB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2221892538"/>
              </p:ext>
            </p:extLst>
          </p:nvPr>
        </p:nvGraphicFramePr>
        <p:xfrm>
          <a:off x="304800" y="685800"/>
          <a:ext cx="83820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52</a:t>
            </a:fld>
            <a:endParaRPr lang="en-US" dirty="0"/>
          </a:p>
        </p:txBody>
      </p:sp>
      <p:sp>
        <p:nvSpPr>
          <p:cNvPr id="9" name="Title 1"/>
          <p:cNvSpPr>
            <a:spLocks noGrp="1"/>
          </p:cNvSpPr>
          <p:nvPr>
            <p:ph type="title"/>
          </p:nvPr>
        </p:nvSpPr>
        <p:spPr>
          <a:xfrm>
            <a:off x="609600" y="0"/>
            <a:ext cx="7316115" cy="685800"/>
          </a:xfrm>
        </p:spPr>
        <p:txBody>
          <a:bodyPr>
            <a:normAutofit fontScale="90000"/>
          </a:bodyPr>
          <a:lstStyle/>
          <a:p>
            <a:r>
              <a:rPr lang="en-US" dirty="0" smtClean="0"/>
              <a:t>Designing your own HSO experiment</a:t>
            </a:r>
            <a:endParaRPr lang="en-US" dirty="0"/>
          </a:p>
        </p:txBody>
      </p:sp>
    </p:spTree>
    <p:extLst>
      <p:ext uri="{BB962C8B-B14F-4D97-AF65-F5344CB8AC3E}">
        <p14:creationId xmlns:p14="http://schemas.microsoft.com/office/powerpoint/2010/main" val="303442268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Designing a HSO experiment</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161674961"/>
              </p:ext>
            </p:extLst>
          </p:nvPr>
        </p:nvGraphicFramePr>
        <p:xfrm>
          <a:off x="304800" y="685800"/>
          <a:ext cx="83820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53</a:t>
            </a:fld>
            <a:endParaRPr lang="en-US" dirty="0"/>
          </a:p>
        </p:txBody>
      </p:sp>
    </p:spTree>
    <p:extLst>
      <p:ext uri="{BB962C8B-B14F-4D97-AF65-F5344CB8AC3E}">
        <p14:creationId xmlns:p14="http://schemas.microsoft.com/office/powerpoint/2010/main" val="1549405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measure mash oxidation</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716333797"/>
              </p:ext>
            </p:extLst>
          </p:nvPr>
        </p:nvGraphicFramePr>
        <p:xfrm>
          <a:off x="609600" y="685800"/>
          <a:ext cx="8153400" cy="518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533400" y="6096000"/>
            <a:ext cx="8458200" cy="369332"/>
          </a:xfrm>
          <a:prstGeom prst="rect">
            <a:avLst/>
          </a:prstGeom>
        </p:spPr>
        <p:txBody>
          <a:bodyPr wrap="square">
            <a:spAutoFit/>
          </a:bodyPr>
          <a:lstStyle/>
          <a:p>
            <a:r>
              <a:rPr lang="de-DE" altLang="en-US" dirty="0">
                <a:solidFill>
                  <a:schemeClr val="bg2">
                    <a:lumMod val="75000"/>
                  </a:schemeClr>
                </a:solidFill>
                <a:cs typeface="Arial" panose="020B0604020202020204" pitchFamily="34" charset="0"/>
              </a:rPr>
              <a:t>Narziß, L. et al (2017) Abriss der Bierbrauerei, 8 Ed., WILEY-VCH </a:t>
            </a:r>
          </a:p>
        </p:txBody>
      </p:sp>
      <p:sp>
        <p:nvSpPr>
          <p:cNvPr id="2" name="Date Placeholder 1"/>
          <p:cNvSpPr>
            <a:spLocks noGrp="1"/>
          </p:cNvSpPr>
          <p:nvPr>
            <p:ph type="dt" sz="half" idx="10"/>
          </p:nvPr>
        </p:nvSpPr>
        <p:spPr/>
        <p:txBody>
          <a:bodyPr/>
          <a:lstStyle/>
          <a:p>
            <a:fld id="{1BDFAEF5-B5BD-4A48-9F4A-18BF1EDD27AC}"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5" name="Slide Number Placeholder 4"/>
          <p:cNvSpPr>
            <a:spLocks noGrp="1"/>
          </p:cNvSpPr>
          <p:nvPr>
            <p:ph type="sldNum" sz="quarter" idx="12"/>
          </p:nvPr>
        </p:nvSpPr>
        <p:spPr/>
        <p:txBody>
          <a:bodyPr/>
          <a:lstStyle/>
          <a:p>
            <a:fld id="{ECD2CD03-2C00-40DA-93C8-FF06F564A60A}" type="slidenum">
              <a:rPr lang="en-US" smtClean="0"/>
              <a:t>54</a:t>
            </a:fld>
            <a:endParaRPr lang="en-US" dirty="0"/>
          </a:p>
        </p:txBody>
      </p:sp>
    </p:spTree>
    <p:extLst>
      <p:ext uri="{BB962C8B-B14F-4D97-AF65-F5344CB8AC3E}">
        <p14:creationId xmlns:p14="http://schemas.microsoft.com/office/powerpoint/2010/main" val="346714935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graphicEl>
                                              <a:dgm id="{DB3F12A2-6340-4872-93F2-525970B5BB3B}"/>
                                            </p:graphicEl>
                                          </p:spTgt>
                                        </p:tgtEl>
                                        <p:attrNameLst>
                                          <p:attrName>style.visibility</p:attrName>
                                        </p:attrNameLst>
                                      </p:cBhvr>
                                      <p:to>
                                        <p:strVal val="visible"/>
                                      </p:to>
                                    </p:set>
                                    <p:anim calcmode="lin" valueType="num">
                                      <p:cBhvr>
                                        <p:cTn id="7" dur="1000" fill="hold"/>
                                        <p:tgtEl>
                                          <p:spTgt spid="6">
                                            <p:graphicEl>
                                              <a:dgm id="{DB3F12A2-6340-4872-93F2-525970B5BB3B}"/>
                                            </p:graphicEl>
                                          </p:spTgt>
                                        </p:tgtEl>
                                        <p:attrNameLst>
                                          <p:attrName>ppt_w</p:attrName>
                                        </p:attrNameLst>
                                      </p:cBhvr>
                                      <p:tavLst>
                                        <p:tav tm="0">
                                          <p:val>
                                            <p:fltVal val="0"/>
                                          </p:val>
                                        </p:tav>
                                        <p:tav tm="100000">
                                          <p:val>
                                            <p:strVal val="#ppt_w"/>
                                          </p:val>
                                        </p:tav>
                                      </p:tavLst>
                                    </p:anim>
                                    <p:anim calcmode="lin" valueType="num">
                                      <p:cBhvr>
                                        <p:cTn id="8" dur="1000" fill="hold"/>
                                        <p:tgtEl>
                                          <p:spTgt spid="6">
                                            <p:graphicEl>
                                              <a:dgm id="{DB3F12A2-6340-4872-93F2-525970B5BB3B}"/>
                                            </p:graphicEl>
                                          </p:spTgt>
                                        </p:tgtEl>
                                        <p:attrNameLst>
                                          <p:attrName>ppt_h</p:attrName>
                                        </p:attrNameLst>
                                      </p:cBhvr>
                                      <p:tavLst>
                                        <p:tav tm="0">
                                          <p:val>
                                            <p:fltVal val="0"/>
                                          </p:val>
                                        </p:tav>
                                        <p:tav tm="100000">
                                          <p:val>
                                            <p:strVal val="#ppt_h"/>
                                          </p:val>
                                        </p:tav>
                                      </p:tavLst>
                                    </p:anim>
                                    <p:anim calcmode="lin" valueType="num">
                                      <p:cBhvr>
                                        <p:cTn id="9" dur="1000" fill="hold"/>
                                        <p:tgtEl>
                                          <p:spTgt spid="6">
                                            <p:graphicEl>
                                              <a:dgm id="{DB3F12A2-6340-4872-93F2-525970B5BB3B}"/>
                                            </p:graphicEl>
                                          </p:spTgt>
                                        </p:tgtEl>
                                        <p:attrNameLst>
                                          <p:attrName>style.rotation</p:attrName>
                                        </p:attrNameLst>
                                      </p:cBhvr>
                                      <p:tavLst>
                                        <p:tav tm="0">
                                          <p:val>
                                            <p:fltVal val="90"/>
                                          </p:val>
                                        </p:tav>
                                        <p:tav tm="100000">
                                          <p:val>
                                            <p:fltVal val="0"/>
                                          </p:val>
                                        </p:tav>
                                      </p:tavLst>
                                    </p:anim>
                                    <p:animEffect transition="in" filter="fade">
                                      <p:cBhvr>
                                        <p:cTn id="10" dur="1000"/>
                                        <p:tgtEl>
                                          <p:spTgt spid="6">
                                            <p:graphicEl>
                                              <a:dgm id="{DB3F12A2-6340-4872-93F2-525970B5BB3B}"/>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6">
                                            <p:graphicEl>
                                              <a:dgm id="{6E0A3DA1-C341-4417-84AD-BCD4E9CFE906}"/>
                                            </p:graphicEl>
                                          </p:spTgt>
                                        </p:tgtEl>
                                        <p:attrNameLst>
                                          <p:attrName>style.visibility</p:attrName>
                                        </p:attrNameLst>
                                      </p:cBhvr>
                                      <p:to>
                                        <p:strVal val="visible"/>
                                      </p:to>
                                    </p:set>
                                    <p:anim calcmode="lin" valueType="num">
                                      <p:cBhvr>
                                        <p:cTn id="15" dur="1000" fill="hold"/>
                                        <p:tgtEl>
                                          <p:spTgt spid="6">
                                            <p:graphicEl>
                                              <a:dgm id="{6E0A3DA1-C341-4417-84AD-BCD4E9CFE906}"/>
                                            </p:graphicEl>
                                          </p:spTgt>
                                        </p:tgtEl>
                                        <p:attrNameLst>
                                          <p:attrName>ppt_w</p:attrName>
                                        </p:attrNameLst>
                                      </p:cBhvr>
                                      <p:tavLst>
                                        <p:tav tm="0">
                                          <p:val>
                                            <p:fltVal val="0"/>
                                          </p:val>
                                        </p:tav>
                                        <p:tav tm="100000">
                                          <p:val>
                                            <p:strVal val="#ppt_w"/>
                                          </p:val>
                                        </p:tav>
                                      </p:tavLst>
                                    </p:anim>
                                    <p:anim calcmode="lin" valueType="num">
                                      <p:cBhvr>
                                        <p:cTn id="16" dur="1000" fill="hold"/>
                                        <p:tgtEl>
                                          <p:spTgt spid="6">
                                            <p:graphicEl>
                                              <a:dgm id="{6E0A3DA1-C341-4417-84AD-BCD4E9CFE906}"/>
                                            </p:graphicEl>
                                          </p:spTgt>
                                        </p:tgtEl>
                                        <p:attrNameLst>
                                          <p:attrName>ppt_h</p:attrName>
                                        </p:attrNameLst>
                                      </p:cBhvr>
                                      <p:tavLst>
                                        <p:tav tm="0">
                                          <p:val>
                                            <p:fltVal val="0"/>
                                          </p:val>
                                        </p:tav>
                                        <p:tav tm="100000">
                                          <p:val>
                                            <p:strVal val="#ppt_h"/>
                                          </p:val>
                                        </p:tav>
                                      </p:tavLst>
                                    </p:anim>
                                    <p:anim calcmode="lin" valueType="num">
                                      <p:cBhvr>
                                        <p:cTn id="17" dur="1000" fill="hold"/>
                                        <p:tgtEl>
                                          <p:spTgt spid="6">
                                            <p:graphicEl>
                                              <a:dgm id="{6E0A3DA1-C341-4417-84AD-BCD4E9CFE906}"/>
                                            </p:graphicEl>
                                          </p:spTgt>
                                        </p:tgtEl>
                                        <p:attrNameLst>
                                          <p:attrName>style.rotation</p:attrName>
                                        </p:attrNameLst>
                                      </p:cBhvr>
                                      <p:tavLst>
                                        <p:tav tm="0">
                                          <p:val>
                                            <p:fltVal val="90"/>
                                          </p:val>
                                        </p:tav>
                                        <p:tav tm="100000">
                                          <p:val>
                                            <p:fltVal val="0"/>
                                          </p:val>
                                        </p:tav>
                                      </p:tavLst>
                                    </p:anim>
                                    <p:animEffect transition="in" filter="fade">
                                      <p:cBhvr>
                                        <p:cTn id="18" dur="1000"/>
                                        <p:tgtEl>
                                          <p:spTgt spid="6">
                                            <p:graphicEl>
                                              <a:dgm id="{6E0A3DA1-C341-4417-84AD-BCD4E9CFE906}"/>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graphicEl>
                                              <a:dgm id="{2FE5ECD9-FBF1-4DFF-A8B8-C0510688ADED}"/>
                                            </p:graphicEl>
                                          </p:spTgt>
                                        </p:tgtEl>
                                        <p:attrNameLst>
                                          <p:attrName>style.visibility</p:attrName>
                                        </p:attrNameLst>
                                      </p:cBhvr>
                                      <p:to>
                                        <p:strVal val="visible"/>
                                      </p:to>
                                    </p:set>
                                    <p:anim calcmode="lin" valueType="num">
                                      <p:cBhvr>
                                        <p:cTn id="23" dur="1000" fill="hold"/>
                                        <p:tgtEl>
                                          <p:spTgt spid="6">
                                            <p:graphicEl>
                                              <a:dgm id="{2FE5ECD9-FBF1-4DFF-A8B8-C0510688ADED}"/>
                                            </p:graphicEl>
                                          </p:spTgt>
                                        </p:tgtEl>
                                        <p:attrNameLst>
                                          <p:attrName>ppt_w</p:attrName>
                                        </p:attrNameLst>
                                      </p:cBhvr>
                                      <p:tavLst>
                                        <p:tav tm="0">
                                          <p:val>
                                            <p:fltVal val="0"/>
                                          </p:val>
                                        </p:tav>
                                        <p:tav tm="100000">
                                          <p:val>
                                            <p:strVal val="#ppt_w"/>
                                          </p:val>
                                        </p:tav>
                                      </p:tavLst>
                                    </p:anim>
                                    <p:anim calcmode="lin" valueType="num">
                                      <p:cBhvr>
                                        <p:cTn id="24" dur="1000" fill="hold"/>
                                        <p:tgtEl>
                                          <p:spTgt spid="6">
                                            <p:graphicEl>
                                              <a:dgm id="{2FE5ECD9-FBF1-4DFF-A8B8-C0510688ADED}"/>
                                            </p:graphicEl>
                                          </p:spTgt>
                                        </p:tgtEl>
                                        <p:attrNameLst>
                                          <p:attrName>ppt_h</p:attrName>
                                        </p:attrNameLst>
                                      </p:cBhvr>
                                      <p:tavLst>
                                        <p:tav tm="0">
                                          <p:val>
                                            <p:fltVal val="0"/>
                                          </p:val>
                                        </p:tav>
                                        <p:tav tm="100000">
                                          <p:val>
                                            <p:strVal val="#ppt_h"/>
                                          </p:val>
                                        </p:tav>
                                      </p:tavLst>
                                    </p:anim>
                                    <p:anim calcmode="lin" valueType="num">
                                      <p:cBhvr>
                                        <p:cTn id="25" dur="1000" fill="hold"/>
                                        <p:tgtEl>
                                          <p:spTgt spid="6">
                                            <p:graphicEl>
                                              <a:dgm id="{2FE5ECD9-FBF1-4DFF-A8B8-C0510688ADED}"/>
                                            </p:graphicEl>
                                          </p:spTgt>
                                        </p:tgtEl>
                                        <p:attrNameLst>
                                          <p:attrName>style.rotation</p:attrName>
                                        </p:attrNameLst>
                                      </p:cBhvr>
                                      <p:tavLst>
                                        <p:tav tm="0">
                                          <p:val>
                                            <p:fltVal val="90"/>
                                          </p:val>
                                        </p:tav>
                                        <p:tav tm="100000">
                                          <p:val>
                                            <p:fltVal val="0"/>
                                          </p:val>
                                        </p:tav>
                                      </p:tavLst>
                                    </p:anim>
                                    <p:animEffect transition="in" filter="fade">
                                      <p:cBhvr>
                                        <p:cTn id="26" dur="1000"/>
                                        <p:tgtEl>
                                          <p:spTgt spid="6">
                                            <p:graphicEl>
                                              <a:dgm id="{2FE5ECD9-FBF1-4DFF-A8B8-C0510688ADED}"/>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graphicEl>
                                              <a:dgm id="{6A5D6D0E-EC1D-42C7-8E30-8BDB0CF0BB77}"/>
                                            </p:graphicEl>
                                          </p:spTgt>
                                        </p:tgtEl>
                                        <p:attrNameLst>
                                          <p:attrName>style.visibility</p:attrName>
                                        </p:attrNameLst>
                                      </p:cBhvr>
                                      <p:to>
                                        <p:strVal val="visible"/>
                                      </p:to>
                                    </p:set>
                                    <p:anim calcmode="lin" valueType="num">
                                      <p:cBhvr>
                                        <p:cTn id="31" dur="1000" fill="hold"/>
                                        <p:tgtEl>
                                          <p:spTgt spid="6">
                                            <p:graphicEl>
                                              <a:dgm id="{6A5D6D0E-EC1D-42C7-8E30-8BDB0CF0BB77}"/>
                                            </p:graphicEl>
                                          </p:spTgt>
                                        </p:tgtEl>
                                        <p:attrNameLst>
                                          <p:attrName>ppt_w</p:attrName>
                                        </p:attrNameLst>
                                      </p:cBhvr>
                                      <p:tavLst>
                                        <p:tav tm="0">
                                          <p:val>
                                            <p:fltVal val="0"/>
                                          </p:val>
                                        </p:tav>
                                        <p:tav tm="100000">
                                          <p:val>
                                            <p:strVal val="#ppt_w"/>
                                          </p:val>
                                        </p:tav>
                                      </p:tavLst>
                                    </p:anim>
                                    <p:anim calcmode="lin" valueType="num">
                                      <p:cBhvr>
                                        <p:cTn id="32" dur="1000" fill="hold"/>
                                        <p:tgtEl>
                                          <p:spTgt spid="6">
                                            <p:graphicEl>
                                              <a:dgm id="{6A5D6D0E-EC1D-42C7-8E30-8BDB0CF0BB77}"/>
                                            </p:graphicEl>
                                          </p:spTgt>
                                        </p:tgtEl>
                                        <p:attrNameLst>
                                          <p:attrName>ppt_h</p:attrName>
                                        </p:attrNameLst>
                                      </p:cBhvr>
                                      <p:tavLst>
                                        <p:tav tm="0">
                                          <p:val>
                                            <p:fltVal val="0"/>
                                          </p:val>
                                        </p:tav>
                                        <p:tav tm="100000">
                                          <p:val>
                                            <p:strVal val="#ppt_h"/>
                                          </p:val>
                                        </p:tav>
                                      </p:tavLst>
                                    </p:anim>
                                    <p:anim calcmode="lin" valueType="num">
                                      <p:cBhvr>
                                        <p:cTn id="33" dur="1000" fill="hold"/>
                                        <p:tgtEl>
                                          <p:spTgt spid="6">
                                            <p:graphicEl>
                                              <a:dgm id="{6A5D6D0E-EC1D-42C7-8E30-8BDB0CF0BB77}"/>
                                            </p:graphicEl>
                                          </p:spTgt>
                                        </p:tgtEl>
                                        <p:attrNameLst>
                                          <p:attrName>style.rotation</p:attrName>
                                        </p:attrNameLst>
                                      </p:cBhvr>
                                      <p:tavLst>
                                        <p:tav tm="0">
                                          <p:val>
                                            <p:fltVal val="90"/>
                                          </p:val>
                                        </p:tav>
                                        <p:tav tm="100000">
                                          <p:val>
                                            <p:fltVal val="0"/>
                                          </p:val>
                                        </p:tav>
                                      </p:tavLst>
                                    </p:anim>
                                    <p:animEffect transition="in" filter="fade">
                                      <p:cBhvr>
                                        <p:cTn id="34" dur="1000"/>
                                        <p:tgtEl>
                                          <p:spTgt spid="6">
                                            <p:graphicEl>
                                              <a:dgm id="{6A5D6D0E-EC1D-42C7-8E30-8BDB0CF0BB77}"/>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graphicEl>
                                              <a:dgm id="{81499372-5FBD-4C1B-8255-12BFBD868109}"/>
                                            </p:graphicEl>
                                          </p:spTgt>
                                        </p:tgtEl>
                                        <p:attrNameLst>
                                          <p:attrName>style.visibility</p:attrName>
                                        </p:attrNameLst>
                                      </p:cBhvr>
                                      <p:to>
                                        <p:strVal val="visible"/>
                                      </p:to>
                                    </p:set>
                                    <p:anim calcmode="lin" valueType="num">
                                      <p:cBhvr>
                                        <p:cTn id="39" dur="1000" fill="hold"/>
                                        <p:tgtEl>
                                          <p:spTgt spid="6">
                                            <p:graphicEl>
                                              <a:dgm id="{81499372-5FBD-4C1B-8255-12BFBD868109}"/>
                                            </p:graphicEl>
                                          </p:spTgt>
                                        </p:tgtEl>
                                        <p:attrNameLst>
                                          <p:attrName>ppt_w</p:attrName>
                                        </p:attrNameLst>
                                      </p:cBhvr>
                                      <p:tavLst>
                                        <p:tav tm="0">
                                          <p:val>
                                            <p:fltVal val="0"/>
                                          </p:val>
                                        </p:tav>
                                        <p:tav tm="100000">
                                          <p:val>
                                            <p:strVal val="#ppt_w"/>
                                          </p:val>
                                        </p:tav>
                                      </p:tavLst>
                                    </p:anim>
                                    <p:anim calcmode="lin" valueType="num">
                                      <p:cBhvr>
                                        <p:cTn id="40" dur="1000" fill="hold"/>
                                        <p:tgtEl>
                                          <p:spTgt spid="6">
                                            <p:graphicEl>
                                              <a:dgm id="{81499372-5FBD-4C1B-8255-12BFBD868109}"/>
                                            </p:graphicEl>
                                          </p:spTgt>
                                        </p:tgtEl>
                                        <p:attrNameLst>
                                          <p:attrName>ppt_h</p:attrName>
                                        </p:attrNameLst>
                                      </p:cBhvr>
                                      <p:tavLst>
                                        <p:tav tm="0">
                                          <p:val>
                                            <p:fltVal val="0"/>
                                          </p:val>
                                        </p:tav>
                                        <p:tav tm="100000">
                                          <p:val>
                                            <p:strVal val="#ppt_h"/>
                                          </p:val>
                                        </p:tav>
                                      </p:tavLst>
                                    </p:anim>
                                    <p:anim calcmode="lin" valueType="num">
                                      <p:cBhvr>
                                        <p:cTn id="41" dur="1000" fill="hold"/>
                                        <p:tgtEl>
                                          <p:spTgt spid="6">
                                            <p:graphicEl>
                                              <a:dgm id="{81499372-5FBD-4C1B-8255-12BFBD868109}"/>
                                            </p:graphicEl>
                                          </p:spTgt>
                                        </p:tgtEl>
                                        <p:attrNameLst>
                                          <p:attrName>style.rotation</p:attrName>
                                        </p:attrNameLst>
                                      </p:cBhvr>
                                      <p:tavLst>
                                        <p:tav tm="0">
                                          <p:val>
                                            <p:fltVal val="90"/>
                                          </p:val>
                                        </p:tav>
                                        <p:tav tm="100000">
                                          <p:val>
                                            <p:fltVal val="0"/>
                                          </p:val>
                                        </p:tav>
                                      </p:tavLst>
                                    </p:anim>
                                    <p:animEffect transition="in" filter="fade">
                                      <p:cBhvr>
                                        <p:cTn id="42" dur="1000"/>
                                        <p:tgtEl>
                                          <p:spTgt spid="6">
                                            <p:graphicEl>
                                              <a:dgm id="{81499372-5FBD-4C1B-8255-12BFBD86810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1130596" y="1892764"/>
            <a:ext cx="5826719" cy="2450636"/>
          </a:xfrm>
        </p:spPr>
        <p:txBody>
          <a:bodyPr/>
          <a:lstStyle/>
          <a:p>
            <a:pPr algn="ctr"/>
            <a:r>
              <a:rPr lang="en-US" dirty="0" smtClean="0"/>
              <a:t>Can you taste </a:t>
            </a:r>
            <a:br>
              <a:rPr lang="en-US" dirty="0" smtClean="0"/>
            </a:br>
            <a:r>
              <a:rPr lang="en-US" dirty="0" smtClean="0"/>
              <a:t>the difference?</a:t>
            </a:r>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55</a:t>
            </a:fld>
            <a:endParaRPr lang="en-US" dirty="0"/>
          </a:p>
        </p:txBody>
      </p:sp>
    </p:spTree>
    <p:extLst>
      <p:ext uri="{BB962C8B-B14F-4D97-AF65-F5344CB8AC3E}">
        <p14:creationId xmlns:p14="http://schemas.microsoft.com/office/powerpoint/2010/main" val="4156783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a:t>De gustibus non est disputandum</a:t>
            </a:r>
            <a:r>
              <a:rPr lang="en-US" dirty="0"/>
              <a:t/>
            </a:r>
            <a:br>
              <a:rPr lang="en-US" dirty="0"/>
            </a:b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897034174"/>
              </p:ext>
            </p:extLst>
          </p:nvPr>
        </p:nvGraphicFramePr>
        <p:xfrm>
          <a:off x="609600" y="685800"/>
          <a:ext cx="7467600" cy="563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56</a:t>
            </a:fld>
            <a:endParaRPr lang="en-US" dirty="0"/>
          </a:p>
        </p:txBody>
      </p:sp>
    </p:spTree>
    <p:extLst>
      <p:ext uri="{BB962C8B-B14F-4D97-AF65-F5344CB8AC3E}">
        <p14:creationId xmlns:p14="http://schemas.microsoft.com/office/powerpoint/2010/main" val="4265146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graphicEl>
                                              <a:dgm id="{B32E8525-EEDD-4532-8C66-7060B3861872}"/>
                                            </p:graphicEl>
                                          </p:spTgt>
                                        </p:tgtEl>
                                        <p:attrNameLst>
                                          <p:attrName>style.visibility</p:attrName>
                                        </p:attrNameLst>
                                      </p:cBhvr>
                                      <p:to>
                                        <p:strVal val="visible"/>
                                      </p:to>
                                    </p:set>
                                    <p:anim calcmode="lin" valueType="num">
                                      <p:cBhvr>
                                        <p:cTn id="7" dur="1000" fill="hold"/>
                                        <p:tgtEl>
                                          <p:spTgt spid="7">
                                            <p:graphicEl>
                                              <a:dgm id="{B32E8525-EEDD-4532-8C66-7060B3861872}"/>
                                            </p:graphicEl>
                                          </p:spTgt>
                                        </p:tgtEl>
                                        <p:attrNameLst>
                                          <p:attrName>ppt_w</p:attrName>
                                        </p:attrNameLst>
                                      </p:cBhvr>
                                      <p:tavLst>
                                        <p:tav tm="0">
                                          <p:val>
                                            <p:fltVal val="0"/>
                                          </p:val>
                                        </p:tav>
                                        <p:tav tm="100000">
                                          <p:val>
                                            <p:strVal val="#ppt_w"/>
                                          </p:val>
                                        </p:tav>
                                      </p:tavLst>
                                    </p:anim>
                                    <p:anim calcmode="lin" valueType="num">
                                      <p:cBhvr>
                                        <p:cTn id="8" dur="1000" fill="hold"/>
                                        <p:tgtEl>
                                          <p:spTgt spid="7">
                                            <p:graphicEl>
                                              <a:dgm id="{B32E8525-EEDD-4532-8C66-7060B3861872}"/>
                                            </p:graphicEl>
                                          </p:spTgt>
                                        </p:tgtEl>
                                        <p:attrNameLst>
                                          <p:attrName>ppt_h</p:attrName>
                                        </p:attrNameLst>
                                      </p:cBhvr>
                                      <p:tavLst>
                                        <p:tav tm="0">
                                          <p:val>
                                            <p:fltVal val="0"/>
                                          </p:val>
                                        </p:tav>
                                        <p:tav tm="100000">
                                          <p:val>
                                            <p:strVal val="#ppt_h"/>
                                          </p:val>
                                        </p:tav>
                                      </p:tavLst>
                                    </p:anim>
                                    <p:anim calcmode="lin" valueType="num">
                                      <p:cBhvr>
                                        <p:cTn id="9" dur="1000" fill="hold"/>
                                        <p:tgtEl>
                                          <p:spTgt spid="7">
                                            <p:graphicEl>
                                              <a:dgm id="{B32E8525-EEDD-4532-8C66-7060B3861872}"/>
                                            </p:graphicEl>
                                          </p:spTgt>
                                        </p:tgtEl>
                                        <p:attrNameLst>
                                          <p:attrName>style.rotation</p:attrName>
                                        </p:attrNameLst>
                                      </p:cBhvr>
                                      <p:tavLst>
                                        <p:tav tm="0">
                                          <p:val>
                                            <p:fltVal val="90"/>
                                          </p:val>
                                        </p:tav>
                                        <p:tav tm="100000">
                                          <p:val>
                                            <p:fltVal val="0"/>
                                          </p:val>
                                        </p:tav>
                                      </p:tavLst>
                                    </p:anim>
                                    <p:animEffect transition="in" filter="fade">
                                      <p:cBhvr>
                                        <p:cTn id="10" dur="1000"/>
                                        <p:tgtEl>
                                          <p:spTgt spid="7">
                                            <p:graphicEl>
                                              <a:dgm id="{B32E8525-EEDD-4532-8C66-7060B3861872}"/>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7">
                                            <p:graphicEl>
                                              <a:dgm id="{F1A88DBD-A11C-4917-8578-D36814C9F23E}"/>
                                            </p:graphicEl>
                                          </p:spTgt>
                                        </p:tgtEl>
                                        <p:attrNameLst>
                                          <p:attrName>style.visibility</p:attrName>
                                        </p:attrNameLst>
                                      </p:cBhvr>
                                      <p:to>
                                        <p:strVal val="visible"/>
                                      </p:to>
                                    </p:set>
                                    <p:anim calcmode="lin" valueType="num">
                                      <p:cBhvr>
                                        <p:cTn id="15" dur="1000" fill="hold"/>
                                        <p:tgtEl>
                                          <p:spTgt spid="7">
                                            <p:graphicEl>
                                              <a:dgm id="{F1A88DBD-A11C-4917-8578-D36814C9F23E}"/>
                                            </p:graphicEl>
                                          </p:spTgt>
                                        </p:tgtEl>
                                        <p:attrNameLst>
                                          <p:attrName>ppt_w</p:attrName>
                                        </p:attrNameLst>
                                      </p:cBhvr>
                                      <p:tavLst>
                                        <p:tav tm="0">
                                          <p:val>
                                            <p:fltVal val="0"/>
                                          </p:val>
                                        </p:tav>
                                        <p:tav tm="100000">
                                          <p:val>
                                            <p:strVal val="#ppt_w"/>
                                          </p:val>
                                        </p:tav>
                                      </p:tavLst>
                                    </p:anim>
                                    <p:anim calcmode="lin" valueType="num">
                                      <p:cBhvr>
                                        <p:cTn id="16" dur="1000" fill="hold"/>
                                        <p:tgtEl>
                                          <p:spTgt spid="7">
                                            <p:graphicEl>
                                              <a:dgm id="{F1A88DBD-A11C-4917-8578-D36814C9F23E}"/>
                                            </p:graphicEl>
                                          </p:spTgt>
                                        </p:tgtEl>
                                        <p:attrNameLst>
                                          <p:attrName>ppt_h</p:attrName>
                                        </p:attrNameLst>
                                      </p:cBhvr>
                                      <p:tavLst>
                                        <p:tav tm="0">
                                          <p:val>
                                            <p:fltVal val="0"/>
                                          </p:val>
                                        </p:tav>
                                        <p:tav tm="100000">
                                          <p:val>
                                            <p:strVal val="#ppt_h"/>
                                          </p:val>
                                        </p:tav>
                                      </p:tavLst>
                                    </p:anim>
                                    <p:anim calcmode="lin" valueType="num">
                                      <p:cBhvr>
                                        <p:cTn id="17" dur="1000" fill="hold"/>
                                        <p:tgtEl>
                                          <p:spTgt spid="7">
                                            <p:graphicEl>
                                              <a:dgm id="{F1A88DBD-A11C-4917-8578-D36814C9F23E}"/>
                                            </p:graphicEl>
                                          </p:spTgt>
                                        </p:tgtEl>
                                        <p:attrNameLst>
                                          <p:attrName>style.rotation</p:attrName>
                                        </p:attrNameLst>
                                      </p:cBhvr>
                                      <p:tavLst>
                                        <p:tav tm="0">
                                          <p:val>
                                            <p:fltVal val="90"/>
                                          </p:val>
                                        </p:tav>
                                        <p:tav tm="100000">
                                          <p:val>
                                            <p:fltVal val="0"/>
                                          </p:val>
                                        </p:tav>
                                      </p:tavLst>
                                    </p:anim>
                                    <p:animEffect transition="in" filter="fade">
                                      <p:cBhvr>
                                        <p:cTn id="18" dur="1000"/>
                                        <p:tgtEl>
                                          <p:spTgt spid="7">
                                            <p:graphicEl>
                                              <a:dgm id="{F1A88DBD-A11C-4917-8578-D36814C9F23E}"/>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7">
                                            <p:graphicEl>
                                              <a:dgm id="{3B64382A-8C6F-42E3-99B1-57320C81B6EC}"/>
                                            </p:graphicEl>
                                          </p:spTgt>
                                        </p:tgtEl>
                                        <p:attrNameLst>
                                          <p:attrName>style.visibility</p:attrName>
                                        </p:attrNameLst>
                                      </p:cBhvr>
                                      <p:to>
                                        <p:strVal val="visible"/>
                                      </p:to>
                                    </p:set>
                                    <p:anim calcmode="lin" valueType="num">
                                      <p:cBhvr>
                                        <p:cTn id="23" dur="1000" fill="hold"/>
                                        <p:tgtEl>
                                          <p:spTgt spid="7">
                                            <p:graphicEl>
                                              <a:dgm id="{3B64382A-8C6F-42E3-99B1-57320C81B6EC}"/>
                                            </p:graphicEl>
                                          </p:spTgt>
                                        </p:tgtEl>
                                        <p:attrNameLst>
                                          <p:attrName>ppt_w</p:attrName>
                                        </p:attrNameLst>
                                      </p:cBhvr>
                                      <p:tavLst>
                                        <p:tav tm="0">
                                          <p:val>
                                            <p:fltVal val="0"/>
                                          </p:val>
                                        </p:tav>
                                        <p:tav tm="100000">
                                          <p:val>
                                            <p:strVal val="#ppt_w"/>
                                          </p:val>
                                        </p:tav>
                                      </p:tavLst>
                                    </p:anim>
                                    <p:anim calcmode="lin" valueType="num">
                                      <p:cBhvr>
                                        <p:cTn id="24" dur="1000" fill="hold"/>
                                        <p:tgtEl>
                                          <p:spTgt spid="7">
                                            <p:graphicEl>
                                              <a:dgm id="{3B64382A-8C6F-42E3-99B1-57320C81B6EC}"/>
                                            </p:graphicEl>
                                          </p:spTgt>
                                        </p:tgtEl>
                                        <p:attrNameLst>
                                          <p:attrName>ppt_h</p:attrName>
                                        </p:attrNameLst>
                                      </p:cBhvr>
                                      <p:tavLst>
                                        <p:tav tm="0">
                                          <p:val>
                                            <p:fltVal val="0"/>
                                          </p:val>
                                        </p:tav>
                                        <p:tav tm="100000">
                                          <p:val>
                                            <p:strVal val="#ppt_h"/>
                                          </p:val>
                                        </p:tav>
                                      </p:tavLst>
                                    </p:anim>
                                    <p:anim calcmode="lin" valueType="num">
                                      <p:cBhvr>
                                        <p:cTn id="25" dur="1000" fill="hold"/>
                                        <p:tgtEl>
                                          <p:spTgt spid="7">
                                            <p:graphicEl>
                                              <a:dgm id="{3B64382A-8C6F-42E3-99B1-57320C81B6EC}"/>
                                            </p:graphicEl>
                                          </p:spTgt>
                                        </p:tgtEl>
                                        <p:attrNameLst>
                                          <p:attrName>style.rotation</p:attrName>
                                        </p:attrNameLst>
                                      </p:cBhvr>
                                      <p:tavLst>
                                        <p:tav tm="0">
                                          <p:val>
                                            <p:fltVal val="90"/>
                                          </p:val>
                                        </p:tav>
                                        <p:tav tm="100000">
                                          <p:val>
                                            <p:fltVal val="0"/>
                                          </p:val>
                                        </p:tav>
                                      </p:tavLst>
                                    </p:anim>
                                    <p:animEffect transition="in" filter="fade">
                                      <p:cBhvr>
                                        <p:cTn id="26" dur="1000"/>
                                        <p:tgtEl>
                                          <p:spTgt spid="7">
                                            <p:graphicEl>
                                              <a:dgm id="{3B64382A-8C6F-42E3-99B1-57320C81B6EC}"/>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7">
                                            <p:graphicEl>
                                              <a:dgm id="{AC3C9A9A-70D7-4DB2-A8D9-AC7E17065A20}"/>
                                            </p:graphicEl>
                                          </p:spTgt>
                                        </p:tgtEl>
                                        <p:attrNameLst>
                                          <p:attrName>style.visibility</p:attrName>
                                        </p:attrNameLst>
                                      </p:cBhvr>
                                      <p:to>
                                        <p:strVal val="visible"/>
                                      </p:to>
                                    </p:set>
                                    <p:anim calcmode="lin" valueType="num">
                                      <p:cBhvr>
                                        <p:cTn id="31" dur="1000" fill="hold"/>
                                        <p:tgtEl>
                                          <p:spTgt spid="7">
                                            <p:graphicEl>
                                              <a:dgm id="{AC3C9A9A-70D7-4DB2-A8D9-AC7E17065A20}"/>
                                            </p:graphicEl>
                                          </p:spTgt>
                                        </p:tgtEl>
                                        <p:attrNameLst>
                                          <p:attrName>ppt_w</p:attrName>
                                        </p:attrNameLst>
                                      </p:cBhvr>
                                      <p:tavLst>
                                        <p:tav tm="0">
                                          <p:val>
                                            <p:fltVal val="0"/>
                                          </p:val>
                                        </p:tav>
                                        <p:tav tm="100000">
                                          <p:val>
                                            <p:strVal val="#ppt_w"/>
                                          </p:val>
                                        </p:tav>
                                      </p:tavLst>
                                    </p:anim>
                                    <p:anim calcmode="lin" valueType="num">
                                      <p:cBhvr>
                                        <p:cTn id="32" dur="1000" fill="hold"/>
                                        <p:tgtEl>
                                          <p:spTgt spid="7">
                                            <p:graphicEl>
                                              <a:dgm id="{AC3C9A9A-70D7-4DB2-A8D9-AC7E17065A20}"/>
                                            </p:graphicEl>
                                          </p:spTgt>
                                        </p:tgtEl>
                                        <p:attrNameLst>
                                          <p:attrName>ppt_h</p:attrName>
                                        </p:attrNameLst>
                                      </p:cBhvr>
                                      <p:tavLst>
                                        <p:tav tm="0">
                                          <p:val>
                                            <p:fltVal val="0"/>
                                          </p:val>
                                        </p:tav>
                                        <p:tav tm="100000">
                                          <p:val>
                                            <p:strVal val="#ppt_h"/>
                                          </p:val>
                                        </p:tav>
                                      </p:tavLst>
                                    </p:anim>
                                    <p:anim calcmode="lin" valueType="num">
                                      <p:cBhvr>
                                        <p:cTn id="33" dur="1000" fill="hold"/>
                                        <p:tgtEl>
                                          <p:spTgt spid="7">
                                            <p:graphicEl>
                                              <a:dgm id="{AC3C9A9A-70D7-4DB2-A8D9-AC7E17065A20}"/>
                                            </p:graphicEl>
                                          </p:spTgt>
                                        </p:tgtEl>
                                        <p:attrNameLst>
                                          <p:attrName>style.rotation</p:attrName>
                                        </p:attrNameLst>
                                      </p:cBhvr>
                                      <p:tavLst>
                                        <p:tav tm="0">
                                          <p:val>
                                            <p:fltVal val="90"/>
                                          </p:val>
                                        </p:tav>
                                        <p:tav tm="100000">
                                          <p:val>
                                            <p:fltVal val="0"/>
                                          </p:val>
                                        </p:tav>
                                      </p:tavLst>
                                    </p:anim>
                                    <p:animEffect transition="in" filter="fade">
                                      <p:cBhvr>
                                        <p:cTn id="34" dur="1000"/>
                                        <p:tgtEl>
                                          <p:spTgt spid="7">
                                            <p:graphicEl>
                                              <a:dgm id="{AC3C9A9A-70D7-4DB2-A8D9-AC7E17065A2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References – 1 of 2</a:t>
            </a:r>
            <a:endParaRPr lang="en-US" dirty="0"/>
          </a:p>
        </p:txBody>
      </p:sp>
      <p:sp>
        <p:nvSpPr>
          <p:cNvPr id="4" name="Content Placeholder 3"/>
          <p:cNvSpPr>
            <a:spLocks noGrp="1"/>
          </p:cNvSpPr>
          <p:nvPr>
            <p:ph idx="1"/>
          </p:nvPr>
        </p:nvSpPr>
        <p:spPr>
          <a:xfrm>
            <a:off x="228600" y="1100628"/>
            <a:ext cx="8610600" cy="5528772"/>
          </a:xfrm>
          <a:noFill/>
        </p:spPr>
        <p:txBody>
          <a:bodyPr>
            <a:normAutofit/>
          </a:bodyPr>
          <a:lstStyle/>
          <a:p>
            <a:pPr marL="0" indent="-365760" defTabSz="365760" eaLnBrk="0" fontAlgn="base" hangingPunct="0">
              <a:spcBef>
                <a:spcPct val="0"/>
              </a:spcBef>
              <a:spcAft>
                <a:spcPts val="600"/>
              </a:spcAft>
              <a:buFont typeface="+mj-lt"/>
              <a:buAutoNum type="arabicPeriod"/>
              <a:tabLst>
                <a:tab pos="365760" algn="l"/>
              </a:tabLst>
            </a:pPr>
            <a:r>
              <a:rPr lang="en-US" altLang="en-US" b="0" dirty="0" smtClean="0">
                <a:solidFill>
                  <a:srgbClr val="000000"/>
                </a:solidFill>
                <a:cs typeface="Arial" panose="020B0604020202020204" pitchFamily="34" charset="0"/>
              </a:rPr>
              <a:t>Bamforth</a:t>
            </a:r>
            <a:r>
              <a:rPr lang="en-US" altLang="en-US" b="0" dirty="0">
                <a:solidFill>
                  <a:srgbClr val="000000"/>
                </a:solidFill>
                <a:cs typeface="Arial" panose="020B0604020202020204" pitchFamily="34" charset="0"/>
              </a:rPr>
              <a:t>, </a:t>
            </a:r>
            <a:r>
              <a:rPr lang="en-US" altLang="en-US" b="0" dirty="0" smtClean="0">
                <a:solidFill>
                  <a:srgbClr val="000000"/>
                </a:solidFill>
                <a:cs typeface="Arial" panose="020B0604020202020204" pitchFamily="34" charset="0"/>
              </a:rPr>
              <a:t>C </a:t>
            </a:r>
            <a:r>
              <a:rPr lang="en-US" altLang="en-US" b="0" dirty="0">
                <a:solidFill>
                  <a:srgbClr val="000000"/>
                </a:solidFill>
                <a:cs typeface="Arial" panose="020B0604020202020204" pitchFamily="34" charset="0"/>
              </a:rPr>
              <a:t>(2011) J. Inst. Brew. </a:t>
            </a:r>
            <a:r>
              <a:rPr lang="en-US" altLang="en-US" b="0" dirty="0" smtClean="0">
                <a:solidFill>
                  <a:srgbClr val="000000"/>
                </a:solidFill>
                <a:cs typeface="Arial" panose="020B0604020202020204" pitchFamily="34" charset="0"/>
              </a:rPr>
              <a:t>117</a:t>
            </a:r>
            <a:r>
              <a:rPr lang="en-US" altLang="en-US" b="0" dirty="0">
                <a:solidFill>
                  <a:srgbClr val="000000"/>
                </a:solidFill>
                <a:cs typeface="Arial" panose="020B0604020202020204" pitchFamily="34" charset="0"/>
              </a:rPr>
              <a:t>, 488-497​</a:t>
            </a:r>
            <a:endParaRPr lang="en-US" altLang="en-US" b="0" dirty="0">
              <a:solidFill>
                <a:srgbClr val="333333"/>
              </a:solidFill>
              <a:cs typeface="Arial" panose="020B0604020202020204" pitchFamily="34" charset="0"/>
            </a:endParaRPr>
          </a:p>
          <a:p>
            <a:pPr marL="0" indent="-365760" defTabSz="365760" eaLnBrk="0" fontAlgn="base" hangingPunct="0">
              <a:spcBef>
                <a:spcPct val="0"/>
              </a:spcBef>
              <a:spcAft>
                <a:spcPts val="600"/>
              </a:spcAft>
              <a:buFont typeface="+mj-lt"/>
              <a:buAutoNum type="arabicPeriod"/>
              <a:tabLst>
                <a:tab pos="365760" algn="l"/>
              </a:tabLst>
            </a:pPr>
            <a:r>
              <a:rPr lang="en-US" altLang="en-US" dirty="0">
                <a:solidFill>
                  <a:srgbClr val="000000"/>
                </a:solidFill>
                <a:cs typeface="Arial" panose="020B0604020202020204" pitchFamily="34" charset="0"/>
              </a:rPr>
              <a:t>​​Bamforth, </a:t>
            </a:r>
            <a:r>
              <a:rPr lang="en-US" altLang="en-US" dirty="0" smtClean="0">
                <a:solidFill>
                  <a:srgbClr val="000000"/>
                </a:solidFill>
                <a:cs typeface="Arial" panose="020B0604020202020204" pitchFamily="34" charset="0"/>
              </a:rPr>
              <a:t>C </a:t>
            </a:r>
            <a:r>
              <a:rPr lang="en-US" altLang="en-US" dirty="0">
                <a:solidFill>
                  <a:srgbClr val="000000"/>
                </a:solidFill>
                <a:cs typeface="Arial" panose="020B0604020202020204" pitchFamily="34" charset="0"/>
              </a:rPr>
              <a:t>(2014) BeerSmith Podcast, #74</a:t>
            </a:r>
            <a:endParaRPr lang="en-US" altLang="en-US" dirty="0">
              <a:solidFill>
                <a:srgbClr val="333333"/>
              </a:solidFill>
              <a:cs typeface="Arial" panose="020B0604020202020204" pitchFamily="34" charset="0"/>
            </a:endParaRPr>
          </a:p>
          <a:p>
            <a:pPr marL="0" indent="-365760" defTabSz="365760" eaLnBrk="0" fontAlgn="base" hangingPunct="0">
              <a:spcBef>
                <a:spcPct val="0"/>
              </a:spcBef>
              <a:spcAft>
                <a:spcPts val="600"/>
              </a:spcAft>
              <a:buFont typeface="+mj-lt"/>
              <a:buAutoNum type="arabicPeriod"/>
              <a:tabLst>
                <a:tab pos="365760" algn="l"/>
              </a:tabLst>
            </a:pPr>
            <a:r>
              <a:rPr lang="en-US" altLang="en-US" dirty="0">
                <a:solidFill>
                  <a:srgbClr val="000000"/>
                </a:solidFill>
                <a:cs typeface="Arial" panose="020B0604020202020204" pitchFamily="34" charset="0"/>
              </a:rPr>
              <a:t>Bamforth, </a:t>
            </a:r>
            <a:r>
              <a:rPr lang="en-US" altLang="en-US" dirty="0" smtClean="0">
                <a:solidFill>
                  <a:srgbClr val="000000"/>
                </a:solidFill>
                <a:cs typeface="Arial" panose="020B0604020202020204" pitchFamily="34" charset="0"/>
              </a:rPr>
              <a:t>C </a:t>
            </a:r>
            <a:r>
              <a:rPr lang="en-US" altLang="en-US" dirty="0">
                <a:solidFill>
                  <a:srgbClr val="000000"/>
                </a:solidFill>
                <a:cs typeface="Arial" panose="020B0604020202020204" pitchFamily="34" charset="0"/>
              </a:rPr>
              <a:t>(2009) BrewStrong Podcast, Jan 26, 2009</a:t>
            </a:r>
            <a:endParaRPr lang="en-US" altLang="en-US" dirty="0">
              <a:solidFill>
                <a:srgbClr val="333333"/>
              </a:solidFill>
              <a:cs typeface="Arial" panose="020B0604020202020204" pitchFamily="34" charset="0"/>
            </a:endParaRPr>
          </a:p>
          <a:p>
            <a:pPr marL="0" indent="-365760" defTabSz="365760" eaLnBrk="0" fontAlgn="base" hangingPunct="0">
              <a:spcBef>
                <a:spcPct val="0"/>
              </a:spcBef>
              <a:spcAft>
                <a:spcPts val="600"/>
              </a:spcAft>
              <a:buFont typeface="+mj-lt"/>
              <a:buAutoNum type="arabicPeriod"/>
              <a:tabLst>
                <a:tab pos="365760" algn="l"/>
              </a:tabLst>
            </a:pPr>
            <a:r>
              <a:rPr lang="en-US" altLang="en-US" dirty="0" smtClean="0">
                <a:solidFill>
                  <a:srgbClr val="000000"/>
                </a:solidFill>
                <a:cs typeface="Arial" panose="020B0604020202020204" pitchFamily="34" charset="0"/>
              </a:rPr>
              <a:t>Currie, R et al (1990), Proc</a:t>
            </a:r>
            <a:r>
              <a:rPr lang="en-US" altLang="en-US" dirty="0">
                <a:solidFill>
                  <a:srgbClr val="000000"/>
                </a:solidFill>
                <a:cs typeface="Arial" panose="020B0604020202020204" pitchFamily="34" charset="0"/>
              </a:rPr>
              <a:t>. </a:t>
            </a:r>
            <a:r>
              <a:rPr lang="en-US" altLang="en-US" dirty="0" smtClean="0">
                <a:solidFill>
                  <a:srgbClr val="000000"/>
                </a:solidFill>
                <a:cs typeface="Arial" panose="020B0604020202020204" pitchFamily="34" charset="0"/>
              </a:rPr>
              <a:t>Inst</a:t>
            </a:r>
            <a:r>
              <a:rPr lang="en-US" altLang="en-US" dirty="0">
                <a:solidFill>
                  <a:srgbClr val="000000"/>
                </a:solidFill>
                <a:cs typeface="Arial" panose="020B0604020202020204" pitchFamily="34" charset="0"/>
              </a:rPr>
              <a:t>. Brew. Austr. &amp; NZ, </a:t>
            </a:r>
            <a:r>
              <a:rPr lang="en-US" altLang="en-US" dirty="0" smtClean="0">
                <a:solidFill>
                  <a:srgbClr val="000000"/>
                </a:solidFill>
                <a:cs typeface="Arial" panose="020B0604020202020204" pitchFamily="34" charset="0"/>
              </a:rPr>
              <a:t>p.117</a:t>
            </a:r>
            <a:endParaRPr lang="en-US" altLang="en-US" b="0" dirty="0" smtClean="0">
              <a:solidFill>
                <a:srgbClr val="000000"/>
              </a:solidFill>
              <a:cs typeface="Arial" panose="020B0604020202020204" pitchFamily="34" charset="0"/>
            </a:endParaRPr>
          </a:p>
          <a:p>
            <a:pPr marL="0" indent="-365760" defTabSz="365760" eaLnBrk="0" fontAlgn="base" hangingPunct="0">
              <a:spcBef>
                <a:spcPct val="0"/>
              </a:spcBef>
              <a:spcAft>
                <a:spcPts val="600"/>
              </a:spcAft>
              <a:buFont typeface="+mj-lt"/>
              <a:buAutoNum type="arabicPeriod"/>
              <a:tabLst>
                <a:tab pos="365760" algn="l"/>
              </a:tabLst>
            </a:pPr>
            <a:r>
              <a:rPr lang="fr-FR" altLang="en-US" dirty="0">
                <a:solidFill>
                  <a:srgbClr val="000000"/>
                </a:solidFill>
                <a:cs typeface="Arial" panose="020B0604020202020204" pitchFamily="34" charset="0"/>
              </a:rPr>
              <a:t>DeClerck, </a:t>
            </a:r>
            <a:r>
              <a:rPr lang="fr-FR" altLang="en-US" dirty="0" smtClean="0">
                <a:solidFill>
                  <a:srgbClr val="000000"/>
                </a:solidFill>
                <a:cs typeface="Arial" panose="020B0604020202020204" pitchFamily="34" charset="0"/>
              </a:rPr>
              <a:t>J (1962), </a:t>
            </a:r>
            <a:r>
              <a:rPr lang="fr-FR" altLang="en-US" dirty="0">
                <a:solidFill>
                  <a:srgbClr val="000000"/>
                </a:solidFill>
                <a:cs typeface="Arial" panose="020B0604020202020204" pitchFamily="34" charset="0"/>
              </a:rPr>
              <a:t>Cours de Brasserie, </a:t>
            </a:r>
            <a:r>
              <a:rPr lang="fr-FR" altLang="en-US" dirty="0" smtClean="0">
                <a:solidFill>
                  <a:srgbClr val="000000"/>
                </a:solidFill>
                <a:cs typeface="Arial" panose="020B0604020202020204" pitchFamily="34" charset="0"/>
              </a:rPr>
              <a:t>2</a:t>
            </a:r>
            <a:r>
              <a:rPr lang="fr-FR" altLang="en-US" baseline="30000" dirty="0" smtClean="0">
                <a:solidFill>
                  <a:srgbClr val="000000"/>
                </a:solidFill>
                <a:cs typeface="Arial" panose="020B0604020202020204" pitchFamily="34" charset="0"/>
              </a:rPr>
              <a:t>nd</a:t>
            </a:r>
            <a:r>
              <a:rPr lang="fr-FR" altLang="en-US" dirty="0" smtClean="0">
                <a:solidFill>
                  <a:srgbClr val="000000"/>
                </a:solidFill>
                <a:cs typeface="Arial" panose="020B0604020202020204" pitchFamily="34" charset="0"/>
              </a:rPr>
              <a:t> ed</a:t>
            </a:r>
            <a:r>
              <a:rPr lang="fr-FR" altLang="en-US" dirty="0">
                <a:solidFill>
                  <a:srgbClr val="000000"/>
                </a:solidFill>
                <a:cs typeface="Arial" panose="020B0604020202020204" pitchFamily="34" charset="0"/>
              </a:rPr>
              <a:t>., </a:t>
            </a:r>
            <a:r>
              <a:rPr lang="fr-FR" altLang="en-US" dirty="0" smtClean="0">
                <a:solidFill>
                  <a:srgbClr val="000000"/>
                </a:solidFill>
                <a:cs typeface="Arial" panose="020B0604020202020204" pitchFamily="34" charset="0"/>
              </a:rPr>
              <a:t>Université de </a:t>
            </a:r>
            <a:r>
              <a:rPr lang="fr-FR" altLang="en-US" dirty="0">
                <a:solidFill>
                  <a:srgbClr val="000000"/>
                </a:solidFill>
                <a:cs typeface="Arial" panose="020B0604020202020204" pitchFamily="34" charset="0"/>
              </a:rPr>
              <a:t>Louvain, </a:t>
            </a:r>
            <a:r>
              <a:rPr lang="fr-FR" altLang="en-US" dirty="0" smtClean="0">
                <a:solidFill>
                  <a:srgbClr val="000000"/>
                </a:solidFill>
                <a:cs typeface="Arial" panose="020B0604020202020204" pitchFamily="34" charset="0"/>
              </a:rPr>
              <a:t>p429</a:t>
            </a:r>
            <a:endParaRPr lang="en-US" altLang="en-US" b="0" dirty="0" smtClean="0">
              <a:solidFill>
                <a:srgbClr val="000000"/>
              </a:solidFill>
              <a:cs typeface="Arial" panose="020B0604020202020204" pitchFamily="34" charset="0"/>
            </a:endParaRPr>
          </a:p>
          <a:p>
            <a:pPr marL="0" indent="-365760" defTabSz="365760" eaLnBrk="0" fontAlgn="base" hangingPunct="0">
              <a:spcBef>
                <a:spcPct val="0"/>
              </a:spcBef>
              <a:spcAft>
                <a:spcPts val="600"/>
              </a:spcAft>
              <a:buFont typeface="+mj-lt"/>
              <a:buAutoNum type="arabicPeriod"/>
              <a:tabLst>
                <a:tab pos="365760" algn="l"/>
              </a:tabLst>
            </a:pPr>
            <a:r>
              <a:rPr lang="en-US" altLang="en-US" dirty="0">
                <a:solidFill>
                  <a:srgbClr val="000000"/>
                </a:solidFill>
                <a:cs typeface="Arial" panose="020B0604020202020204" pitchFamily="34" charset="0"/>
              </a:rPr>
              <a:t>Fix, G (1998) Brewing Techniques v6 (6)</a:t>
            </a:r>
          </a:p>
          <a:p>
            <a:pPr marL="0" indent="-365760" defTabSz="365760" eaLnBrk="0" fontAlgn="base" hangingPunct="0">
              <a:spcBef>
                <a:spcPct val="0"/>
              </a:spcBef>
              <a:spcAft>
                <a:spcPts val="600"/>
              </a:spcAft>
              <a:buFont typeface="+mj-lt"/>
              <a:buAutoNum type="arabicPeriod"/>
              <a:tabLst>
                <a:tab pos="365760" algn="l"/>
              </a:tabLst>
            </a:pPr>
            <a:r>
              <a:rPr lang="en-US" altLang="en-US" b="0" dirty="0" smtClean="0">
                <a:solidFill>
                  <a:srgbClr val="000000"/>
                </a:solidFill>
                <a:cs typeface="Arial" panose="020B0604020202020204" pitchFamily="34" charset="0"/>
              </a:rPr>
              <a:t>Fix</a:t>
            </a:r>
            <a:r>
              <a:rPr lang="en-US" altLang="en-US" b="0" dirty="0">
                <a:solidFill>
                  <a:srgbClr val="000000"/>
                </a:solidFill>
                <a:cs typeface="Arial" panose="020B0604020202020204" pitchFamily="34" charset="0"/>
              </a:rPr>
              <a:t>, </a:t>
            </a:r>
            <a:r>
              <a:rPr lang="en-US" altLang="en-US" b="0" dirty="0" smtClean="0">
                <a:solidFill>
                  <a:srgbClr val="000000"/>
                </a:solidFill>
                <a:cs typeface="Arial" panose="020B0604020202020204" pitchFamily="34" charset="0"/>
              </a:rPr>
              <a:t>G </a:t>
            </a:r>
            <a:r>
              <a:rPr lang="en-US" altLang="en-US" b="0" dirty="0">
                <a:solidFill>
                  <a:srgbClr val="000000"/>
                </a:solidFill>
                <a:cs typeface="Arial" panose="020B0604020202020204" pitchFamily="34" charset="0"/>
              </a:rPr>
              <a:t>(1999) Principles of Brewing Science, 2</a:t>
            </a:r>
            <a:r>
              <a:rPr lang="en-US" altLang="en-US" b="0" baseline="30000" dirty="0">
                <a:solidFill>
                  <a:srgbClr val="000000"/>
                </a:solidFill>
                <a:cs typeface="Arial" panose="020B0604020202020204" pitchFamily="34" charset="0"/>
              </a:rPr>
              <a:t>nd</a:t>
            </a:r>
            <a:r>
              <a:rPr lang="en-US" altLang="en-US" b="0" dirty="0">
                <a:solidFill>
                  <a:srgbClr val="000000"/>
                </a:solidFill>
                <a:cs typeface="Arial" panose="020B0604020202020204" pitchFamily="34" charset="0"/>
              </a:rPr>
              <a:t> ed., Brewers </a:t>
            </a:r>
            <a:r>
              <a:rPr lang="en-US" altLang="en-US" b="0" dirty="0" smtClean="0">
                <a:solidFill>
                  <a:srgbClr val="000000"/>
                </a:solidFill>
                <a:cs typeface="Arial" panose="020B0604020202020204" pitchFamily="34" charset="0"/>
              </a:rPr>
              <a:t>Pub, Boulder</a:t>
            </a:r>
          </a:p>
          <a:p>
            <a:pPr marL="0" indent="-365760" defTabSz="365760" eaLnBrk="0" fontAlgn="base" hangingPunct="0">
              <a:spcBef>
                <a:spcPct val="0"/>
              </a:spcBef>
              <a:spcAft>
                <a:spcPts val="600"/>
              </a:spcAft>
              <a:buFont typeface="+mj-lt"/>
              <a:buAutoNum type="arabicPeriod"/>
              <a:tabLst>
                <a:tab pos="365760" algn="l"/>
              </a:tabLst>
            </a:pPr>
            <a:r>
              <a:rPr lang="en-US" altLang="en-US" dirty="0">
                <a:solidFill>
                  <a:srgbClr val="000000"/>
                </a:solidFill>
                <a:cs typeface="Arial" panose="020B0604020202020204" pitchFamily="34" charset="0"/>
              </a:rPr>
              <a:t>Guinard, </a:t>
            </a:r>
            <a:r>
              <a:rPr lang="en-US" altLang="en-US" dirty="0" smtClean="0">
                <a:solidFill>
                  <a:srgbClr val="000000"/>
                </a:solidFill>
                <a:cs typeface="Arial" panose="020B0604020202020204" pitchFamily="34" charset="0"/>
              </a:rPr>
              <a:t>J </a:t>
            </a:r>
            <a:r>
              <a:rPr lang="en-US" altLang="en-US" dirty="0">
                <a:solidFill>
                  <a:srgbClr val="000000"/>
                </a:solidFill>
                <a:cs typeface="Arial" panose="020B0604020202020204" pitchFamily="34" charset="0"/>
              </a:rPr>
              <a:t>( 2001) </a:t>
            </a:r>
            <a:r>
              <a:rPr lang="en-US" altLang="en-US" dirty="0" smtClean="0">
                <a:solidFill>
                  <a:srgbClr val="000000"/>
                </a:solidFill>
                <a:cs typeface="Arial" panose="020B0604020202020204" pitchFamily="34" charset="0"/>
              </a:rPr>
              <a:t>Food </a:t>
            </a:r>
            <a:r>
              <a:rPr lang="en-US" altLang="en-US" dirty="0">
                <a:solidFill>
                  <a:srgbClr val="000000"/>
                </a:solidFill>
                <a:cs typeface="Arial" panose="020B0604020202020204" pitchFamily="34" charset="0"/>
              </a:rPr>
              <a:t>Quality and Preference , 12 , </a:t>
            </a:r>
            <a:r>
              <a:rPr lang="en-US" altLang="en-US" dirty="0" smtClean="0">
                <a:solidFill>
                  <a:srgbClr val="000000"/>
                </a:solidFill>
                <a:cs typeface="Arial" panose="020B0604020202020204" pitchFamily="34" charset="0"/>
              </a:rPr>
              <a:t>p243</a:t>
            </a:r>
            <a:endParaRPr lang="en-US" altLang="en-US" dirty="0">
              <a:solidFill>
                <a:srgbClr val="000000"/>
              </a:solidFill>
              <a:cs typeface="Arial" panose="020B0604020202020204" pitchFamily="34" charset="0"/>
            </a:endParaRPr>
          </a:p>
          <a:p>
            <a:pPr marL="0" indent="-365760" defTabSz="365760" eaLnBrk="0" fontAlgn="base" hangingPunct="0">
              <a:spcBef>
                <a:spcPct val="0"/>
              </a:spcBef>
              <a:spcAft>
                <a:spcPts val="600"/>
              </a:spcAft>
              <a:buFont typeface="+mj-lt"/>
              <a:buAutoNum type="arabicPeriod"/>
              <a:tabLst>
                <a:tab pos="365760" algn="l"/>
              </a:tabLst>
            </a:pPr>
            <a:r>
              <a:rPr lang="en-US" altLang="en-US" dirty="0" smtClean="0">
                <a:solidFill>
                  <a:srgbClr val="000000"/>
                </a:solidFill>
                <a:cs typeface="Arial" panose="020B0604020202020204" pitchFamily="34" charset="0"/>
              </a:rPr>
              <a:t>Hashimoto</a:t>
            </a:r>
            <a:r>
              <a:rPr lang="en-US" altLang="en-US" dirty="0">
                <a:solidFill>
                  <a:srgbClr val="000000"/>
                </a:solidFill>
                <a:cs typeface="Arial" panose="020B0604020202020204" pitchFamily="34" charset="0"/>
              </a:rPr>
              <a:t>, N. and Y. </a:t>
            </a:r>
            <a:r>
              <a:rPr lang="en-US" altLang="en-US" dirty="0" smtClean="0">
                <a:solidFill>
                  <a:srgbClr val="000000"/>
                </a:solidFill>
                <a:cs typeface="Arial" panose="020B0604020202020204" pitchFamily="34" charset="0"/>
              </a:rPr>
              <a:t>Kuroiwa (1975) Rept</a:t>
            </a:r>
            <a:r>
              <a:rPr lang="en-US" altLang="en-US" dirty="0">
                <a:solidFill>
                  <a:srgbClr val="000000"/>
                </a:solidFill>
                <a:cs typeface="Arial" panose="020B0604020202020204" pitchFamily="34" charset="0"/>
              </a:rPr>
              <a:t>. </a:t>
            </a:r>
            <a:r>
              <a:rPr lang="en-US" altLang="en-US" dirty="0" smtClean="0">
                <a:solidFill>
                  <a:srgbClr val="000000"/>
                </a:solidFill>
                <a:cs typeface="Arial" panose="020B0604020202020204" pitchFamily="34" charset="0"/>
              </a:rPr>
              <a:t>Res</a:t>
            </a:r>
            <a:r>
              <a:rPr lang="en-US" altLang="en-US" dirty="0">
                <a:solidFill>
                  <a:srgbClr val="000000"/>
                </a:solidFill>
                <a:cs typeface="Arial" panose="020B0604020202020204" pitchFamily="34" charset="0"/>
              </a:rPr>
              <a:t>. Lab. </a:t>
            </a:r>
            <a:r>
              <a:rPr lang="en-US" altLang="en-US" dirty="0" smtClean="0">
                <a:solidFill>
                  <a:srgbClr val="000000"/>
                </a:solidFill>
                <a:cs typeface="Arial" panose="020B0604020202020204" pitchFamily="34" charset="0"/>
              </a:rPr>
              <a:t>Kirin Br. </a:t>
            </a:r>
            <a:r>
              <a:rPr lang="en-US" altLang="en-US" dirty="0">
                <a:solidFill>
                  <a:srgbClr val="000000"/>
                </a:solidFill>
                <a:cs typeface="Arial" panose="020B0604020202020204" pitchFamily="34" charset="0"/>
              </a:rPr>
              <a:t>18, </a:t>
            </a:r>
            <a:r>
              <a:rPr lang="en-US" altLang="en-US" dirty="0" smtClean="0">
                <a:solidFill>
                  <a:srgbClr val="000000"/>
                </a:solidFill>
                <a:cs typeface="Arial" panose="020B0604020202020204" pitchFamily="34" charset="0"/>
              </a:rPr>
              <a:t>p. 1</a:t>
            </a:r>
            <a:endParaRPr lang="de-DE" altLang="en-US" dirty="0" smtClean="0">
              <a:solidFill>
                <a:srgbClr val="000000"/>
              </a:solidFill>
              <a:cs typeface="Arial" panose="020B0604020202020204" pitchFamily="34" charset="0"/>
            </a:endParaRPr>
          </a:p>
          <a:p>
            <a:pPr marL="0" indent="-365760" defTabSz="365760" eaLnBrk="0" fontAlgn="base" hangingPunct="0">
              <a:spcBef>
                <a:spcPct val="0"/>
              </a:spcBef>
              <a:spcAft>
                <a:spcPts val="600"/>
              </a:spcAft>
              <a:buFont typeface="+mj-lt"/>
              <a:buAutoNum type="arabicPeriod"/>
              <a:tabLst>
                <a:tab pos="365760" algn="l"/>
              </a:tabLst>
            </a:pPr>
            <a:r>
              <a:rPr lang="de-DE" altLang="en-US" dirty="0" smtClean="0">
                <a:solidFill>
                  <a:srgbClr val="000000"/>
                </a:solidFill>
                <a:cs typeface="Arial" panose="020B0604020202020204" pitchFamily="34" charset="0"/>
              </a:rPr>
              <a:t>Hug, H et al &amp; Schur</a:t>
            </a:r>
            <a:r>
              <a:rPr lang="de-DE" altLang="en-US" dirty="0">
                <a:solidFill>
                  <a:srgbClr val="000000"/>
                </a:solidFill>
                <a:cs typeface="Arial" panose="020B0604020202020204" pitchFamily="34" charset="0"/>
              </a:rPr>
              <a:t>, </a:t>
            </a:r>
            <a:r>
              <a:rPr lang="de-DE" altLang="en-US" dirty="0" smtClean="0">
                <a:solidFill>
                  <a:srgbClr val="000000"/>
                </a:solidFill>
                <a:cs typeface="Arial" panose="020B0604020202020204" pitchFamily="34" charset="0"/>
              </a:rPr>
              <a:t>F (1986) Brauerei-Rundschau 97, p.113 &amp; p. 117</a:t>
            </a:r>
            <a:endParaRPr lang="en-US" altLang="en-US" dirty="0" smtClean="0">
              <a:solidFill>
                <a:srgbClr val="000000"/>
              </a:solidFill>
              <a:cs typeface="Arial" panose="020B0604020202020204" pitchFamily="34" charset="0"/>
            </a:endParaRPr>
          </a:p>
          <a:p>
            <a:pPr marL="0" indent="-365760" defTabSz="365760" eaLnBrk="0" fontAlgn="base" hangingPunct="0">
              <a:spcBef>
                <a:spcPct val="0"/>
              </a:spcBef>
              <a:spcAft>
                <a:spcPts val="600"/>
              </a:spcAft>
              <a:buFont typeface="+mj-lt"/>
              <a:buAutoNum type="arabicPeriod"/>
              <a:tabLst>
                <a:tab pos="365760" algn="l"/>
              </a:tabLst>
            </a:pPr>
            <a:r>
              <a:rPr lang="en-US" altLang="en-US" dirty="0" err="1" smtClean="0">
                <a:solidFill>
                  <a:srgbClr val="000000"/>
                </a:solidFill>
                <a:cs typeface="Arial" panose="020B0604020202020204" pitchFamily="34" charset="0"/>
              </a:rPr>
              <a:t>Ilett</a:t>
            </a:r>
            <a:r>
              <a:rPr lang="en-US" altLang="en-US" dirty="0" smtClean="0">
                <a:solidFill>
                  <a:srgbClr val="000000"/>
                </a:solidFill>
                <a:cs typeface="Arial" panose="020B0604020202020204" pitchFamily="34" charset="0"/>
              </a:rPr>
              <a:t>, D (1995) MBAA Tech Quarterly 32, p.213</a:t>
            </a:r>
          </a:p>
          <a:p>
            <a:pPr marL="0" indent="-365760" defTabSz="365760" eaLnBrk="0" fontAlgn="base" hangingPunct="0">
              <a:spcBef>
                <a:spcPct val="0"/>
              </a:spcBef>
              <a:spcAft>
                <a:spcPts val="600"/>
              </a:spcAft>
              <a:buFont typeface="+mj-lt"/>
              <a:buAutoNum type="arabicPeriod"/>
              <a:tabLst>
                <a:tab pos="365760" algn="l"/>
              </a:tabLst>
            </a:pPr>
            <a:r>
              <a:rPr lang="en-US" altLang="en-US" dirty="0" smtClean="0">
                <a:solidFill>
                  <a:srgbClr val="000000"/>
                </a:solidFill>
                <a:cs typeface="Arial" panose="020B0604020202020204" pitchFamily="34" charset="0"/>
              </a:rPr>
              <a:t>Krottenhaller </a:t>
            </a:r>
            <a:r>
              <a:rPr lang="en-US" altLang="en-US" dirty="0">
                <a:solidFill>
                  <a:srgbClr val="000000"/>
                </a:solidFill>
                <a:cs typeface="Arial" panose="020B0604020202020204" pitchFamily="34" charset="0"/>
              </a:rPr>
              <a:t>et al (2009) Wort Production, in Handbook of Brewing, Ch. </a:t>
            </a:r>
            <a:r>
              <a:rPr lang="en-US" altLang="en-US" dirty="0" smtClean="0">
                <a:solidFill>
                  <a:srgbClr val="000000"/>
                </a:solidFill>
                <a:cs typeface="Arial" panose="020B0604020202020204" pitchFamily="34" charset="0"/>
              </a:rPr>
              <a:t>7</a:t>
            </a:r>
          </a:p>
          <a:p>
            <a:pPr marL="0" indent="-365760" defTabSz="365760" eaLnBrk="0" fontAlgn="base" hangingPunct="0">
              <a:spcBef>
                <a:spcPct val="0"/>
              </a:spcBef>
              <a:spcAft>
                <a:spcPts val="600"/>
              </a:spcAft>
              <a:buFont typeface="+mj-lt"/>
              <a:buAutoNum type="arabicPeriod"/>
              <a:tabLst>
                <a:tab pos="365760" algn="l"/>
              </a:tabLst>
            </a:pPr>
            <a:r>
              <a:rPr lang="en-US" altLang="en-US" b="0" dirty="0" smtClean="0">
                <a:solidFill>
                  <a:srgbClr val="000000"/>
                </a:solidFill>
                <a:cs typeface="Arial" panose="020B0604020202020204" pitchFamily="34" charset="0"/>
              </a:rPr>
              <a:t>Künze</a:t>
            </a:r>
            <a:r>
              <a:rPr lang="en-US" altLang="en-US" b="0" dirty="0">
                <a:solidFill>
                  <a:srgbClr val="000000"/>
                </a:solidFill>
                <a:cs typeface="Arial" panose="020B0604020202020204" pitchFamily="34" charset="0"/>
              </a:rPr>
              <a:t>, W. (2014) Technology Brewing and Malting, 5th </a:t>
            </a:r>
            <a:r>
              <a:rPr lang="en-US" altLang="en-US" b="0" dirty="0" smtClean="0">
                <a:solidFill>
                  <a:srgbClr val="000000"/>
                </a:solidFill>
                <a:cs typeface="Arial" panose="020B0604020202020204" pitchFamily="34" charset="0"/>
              </a:rPr>
              <a:t>ed., </a:t>
            </a:r>
            <a:r>
              <a:rPr lang="en-US" altLang="en-US" b="0" dirty="0">
                <a:solidFill>
                  <a:srgbClr val="000000"/>
                </a:solidFill>
                <a:cs typeface="Arial" panose="020B0604020202020204" pitchFamily="34" charset="0"/>
              </a:rPr>
              <a:t>VLB Berlin</a:t>
            </a:r>
            <a:endParaRPr lang="en-US" altLang="en-US" b="0" dirty="0">
              <a:solidFill>
                <a:srgbClr val="333333"/>
              </a:solidFill>
              <a:cs typeface="Arial" panose="020B0604020202020204" pitchFamily="34" charset="0"/>
            </a:endParaRPr>
          </a:p>
          <a:p>
            <a:pPr marL="0" indent="-365760" defTabSz="365760" eaLnBrk="0" fontAlgn="base" hangingPunct="0">
              <a:spcBef>
                <a:spcPct val="0"/>
              </a:spcBef>
              <a:spcAft>
                <a:spcPts val="600"/>
              </a:spcAft>
              <a:buFont typeface="+mj-lt"/>
              <a:buAutoNum type="arabicPeriod"/>
              <a:tabLst>
                <a:tab pos="365760" algn="l"/>
              </a:tabLst>
            </a:pPr>
            <a:r>
              <a:rPr lang="en-US" altLang="en-US" dirty="0">
                <a:solidFill>
                  <a:srgbClr val="000000"/>
                </a:solidFill>
                <a:cs typeface="Arial" panose="020B0604020202020204" pitchFamily="34" charset="0"/>
              </a:rPr>
              <a:t>Lie, </a:t>
            </a:r>
            <a:r>
              <a:rPr lang="en-US" altLang="en-US" dirty="0" smtClean="0">
                <a:solidFill>
                  <a:srgbClr val="000000"/>
                </a:solidFill>
                <a:cs typeface="Arial" panose="020B0604020202020204" pitchFamily="34" charset="0"/>
              </a:rPr>
              <a:t>S et al (1977) EBC Proceedings 16</a:t>
            </a:r>
            <a:r>
              <a:rPr lang="en-US" altLang="en-US" baseline="30000" dirty="0" smtClean="0">
                <a:solidFill>
                  <a:srgbClr val="000000"/>
                </a:solidFill>
                <a:cs typeface="Arial" panose="020B0604020202020204" pitchFamily="34" charset="0"/>
              </a:rPr>
              <a:t>th</a:t>
            </a:r>
            <a:r>
              <a:rPr lang="en-US" altLang="en-US" dirty="0" smtClean="0">
                <a:solidFill>
                  <a:srgbClr val="000000"/>
                </a:solidFill>
                <a:cs typeface="Arial" panose="020B0604020202020204" pitchFamily="34" charset="0"/>
              </a:rPr>
              <a:t>, Amsterdam</a:t>
            </a:r>
            <a:r>
              <a:rPr lang="en-US" altLang="en-US" dirty="0">
                <a:solidFill>
                  <a:srgbClr val="000000"/>
                </a:solidFill>
                <a:cs typeface="Arial" panose="020B0604020202020204" pitchFamily="34" charset="0"/>
              </a:rPr>
              <a:t>, </a:t>
            </a:r>
            <a:r>
              <a:rPr lang="en-US" altLang="en-US" dirty="0" smtClean="0">
                <a:solidFill>
                  <a:srgbClr val="000000"/>
                </a:solidFill>
                <a:cs typeface="Arial" panose="020B0604020202020204" pitchFamily="34" charset="0"/>
              </a:rPr>
              <a:t>p.235</a:t>
            </a:r>
          </a:p>
        </p:txBody>
      </p:sp>
      <p:sp>
        <p:nvSpPr>
          <p:cNvPr id="2" name="Date Placeholder 1"/>
          <p:cNvSpPr>
            <a:spLocks noGrp="1"/>
          </p:cNvSpPr>
          <p:nvPr>
            <p:ph type="dt" sz="half" idx="10"/>
          </p:nvPr>
        </p:nvSpPr>
        <p:spPr/>
        <p:txBody>
          <a:bodyPr/>
          <a:lstStyle/>
          <a:p>
            <a:fld id="{FD46C530-50F2-4F11-AD63-527B2D579491}"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57</a:t>
            </a:fld>
            <a:endParaRPr lang="en-US" dirty="0"/>
          </a:p>
        </p:txBody>
      </p:sp>
    </p:spTree>
    <p:extLst>
      <p:ext uri="{BB962C8B-B14F-4D97-AF65-F5344CB8AC3E}">
        <p14:creationId xmlns:p14="http://schemas.microsoft.com/office/powerpoint/2010/main" val="15779361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References – 2 of 2</a:t>
            </a:r>
            <a:endParaRPr lang="en-US" dirty="0"/>
          </a:p>
        </p:txBody>
      </p:sp>
      <p:sp>
        <p:nvSpPr>
          <p:cNvPr id="4" name="Content Placeholder 3"/>
          <p:cNvSpPr>
            <a:spLocks noGrp="1"/>
          </p:cNvSpPr>
          <p:nvPr>
            <p:ph idx="1"/>
          </p:nvPr>
        </p:nvSpPr>
        <p:spPr>
          <a:xfrm>
            <a:off x="228600" y="1100628"/>
            <a:ext cx="8610600" cy="5528772"/>
          </a:xfrm>
          <a:noFill/>
        </p:spPr>
        <p:txBody>
          <a:bodyPr>
            <a:normAutofit/>
          </a:bodyPr>
          <a:lstStyle/>
          <a:p>
            <a:pPr marL="0" indent="-365760" defTabSz="365760" eaLnBrk="0" fontAlgn="base" hangingPunct="0">
              <a:spcBef>
                <a:spcPct val="0"/>
              </a:spcBef>
              <a:spcAft>
                <a:spcPts val="600"/>
              </a:spcAft>
              <a:buFont typeface="+mj-lt"/>
              <a:buAutoNum type="arabicPeriod" startAt="15"/>
              <a:tabLst>
                <a:tab pos="365760" algn="l"/>
              </a:tabLst>
            </a:pPr>
            <a:r>
              <a:rPr lang="en-US" altLang="en-US" dirty="0">
                <a:solidFill>
                  <a:srgbClr val="000000"/>
                </a:solidFill>
                <a:cs typeface="Arial" panose="020B0604020202020204" pitchFamily="34" charset="0"/>
              </a:rPr>
              <a:t>​</a:t>
            </a:r>
            <a:r>
              <a:rPr lang="en-US" altLang="en-US" dirty="0">
                <a:solidFill>
                  <a:srgbClr val="333333"/>
                </a:solidFill>
                <a:cs typeface="Arial" panose="020B0604020202020204" pitchFamily="34" charset="0"/>
              </a:rPr>
              <a:t>MacFarlane, W (1967) Technical Quarterly, Master Brewers Assoc. Amer., p.239</a:t>
            </a:r>
            <a:endParaRPr lang="en-US" altLang="en-US" dirty="0">
              <a:solidFill>
                <a:srgbClr val="000000"/>
              </a:solidFill>
              <a:cs typeface="Arial" panose="020B0604020202020204" pitchFamily="34" charset="0"/>
            </a:endParaRPr>
          </a:p>
          <a:p>
            <a:pPr marL="0" indent="-365760" defTabSz="365760" eaLnBrk="0" fontAlgn="base" hangingPunct="0">
              <a:spcBef>
                <a:spcPct val="0"/>
              </a:spcBef>
              <a:spcAft>
                <a:spcPts val="600"/>
              </a:spcAft>
              <a:buFont typeface="+mj-lt"/>
              <a:buAutoNum type="arabicPeriod" startAt="15"/>
              <a:tabLst>
                <a:tab pos="365760" algn="l"/>
              </a:tabLst>
            </a:pPr>
            <a:r>
              <a:rPr lang="en-US" altLang="en-US" dirty="0" smtClean="0">
                <a:solidFill>
                  <a:srgbClr val="000000"/>
                </a:solidFill>
                <a:cs typeface="Arial" panose="020B0604020202020204" pitchFamily="34" charset="0"/>
              </a:rPr>
              <a:t>Malfliet, S (2008) J. Inst. Brew. 114, 180–192</a:t>
            </a:r>
          </a:p>
          <a:p>
            <a:pPr marL="0" indent="-365760" defTabSz="365760" eaLnBrk="0" fontAlgn="base" hangingPunct="0">
              <a:spcBef>
                <a:spcPct val="0"/>
              </a:spcBef>
              <a:spcAft>
                <a:spcPts val="600"/>
              </a:spcAft>
              <a:buFont typeface="+mj-lt"/>
              <a:buAutoNum type="arabicPeriod" startAt="15"/>
              <a:tabLst>
                <a:tab pos="365760" algn="l"/>
              </a:tabLst>
            </a:pPr>
            <a:r>
              <a:rPr lang="en-US" altLang="en-US" dirty="0" smtClean="0">
                <a:solidFill>
                  <a:srgbClr val="000000"/>
                </a:solidFill>
                <a:cs typeface="Arial" panose="020B0604020202020204" pitchFamily="34" charset="0"/>
              </a:rPr>
              <a:t>Meilgaard</a:t>
            </a:r>
            <a:r>
              <a:rPr lang="en-US" altLang="en-US" dirty="0">
                <a:solidFill>
                  <a:srgbClr val="000000"/>
                </a:solidFill>
                <a:cs typeface="Arial" panose="020B0604020202020204" pitchFamily="34" charset="0"/>
              </a:rPr>
              <a:t>, M(2001) J. Inst. Brew. 107, </a:t>
            </a:r>
            <a:r>
              <a:rPr lang="en-US" altLang="en-US" dirty="0" smtClean="0">
                <a:solidFill>
                  <a:srgbClr val="000000"/>
                </a:solidFill>
                <a:cs typeface="Arial" panose="020B0604020202020204" pitchFamily="34" charset="0"/>
              </a:rPr>
              <a:t>271–286</a:t>
            </a:r>
          </a:p>
          <a:p>
            <a:pPr marL="0" indent="-365760" defTabSz="365760" eaLnBrk="0" fontAlgn="base" hangingPunct="0">
              <a:spcBef>
                <a:spcPct val="0"/>
              </a:spcBef>
              <a:spcAft>
                <a:spcPts val="600"/>
              </a:spcAft>
              <a:buFont typeface="+mj-lt"/>
              <a:buAutoNum type="arabicPeriod" startAt="15"/>
              <a:tabLst>
                <a:tab pos="365760" algn="l"/>
              </a:tabLst>
            </a:pPr>
            <a:r>
              <a:rPr lang="de-DE" altLang="en-US" dirty="0" smtClean="0">
                <a:solidFill>
                  <a:srgbClr val="333333"/>
                </a:solidFill>
                <a:cs typeface="Arial" panose="020B0604020202020204" pitchFamily="34" charset="0"/>
              </a:rPr>
              <a:t>Narziß</a:t>
            </a:r>
            <a:r>
              <a:rPr lang="en-US" altLang="en-US" dirty="0">
                <a:solidFill>
                  <a:srgbClr val="000000"/>
                </a:solidFill>
                <a:cs typeface="Arial" panose="020B0604020202020204" pitchFamily="34" charset="0"/>
              </a:rPr>
              <a:t>, </a:t>
            </a:r>
            <a:r>
              <a:rPr lang="en-US" altLang="en-US" dirty="0" smtClean="0">
                <a:solidFill>
                  <a:srgbClr val="000000"/>
                </a:solidFill>
                <a:cs typeface="Arial" panose="020B0604020202020204" pitchFamily="34" charset="0"/>
              </a:rPr>
              <a:t>L </a:t>
            </a:r>
            <a:r>
              <a:rPr lang="en-US" altLang="en-US" dirty="0">
                <a:solidFill>
                  <a:srgbClr val="000000"/>
                </a:solidFill>
                <a:cs typeface="Arial" panose="020B0604020202020204" pitchFamily="34" charset="0"/>
              </a:rPr>
              <a:t>(1986) J. Inst. Brew. 92, </a:t>
            </a:r>
            <a:r>
              <a:rPr lang="en-US" altLang="en-US" dirty="0" smtClean="0">
                <a:solidFill>
                  <a:srgbClr val="000000"/>
                </a:solidFill>
                <a:cs typeface="Arial" panose="020B0604020202020204" pitchFamily="34" charset="0"/>
              </a:rPr>
              <a:t>346-353</a:t>
            </a:r>
          </a:p>
          <a:p>
            <a:pPr marL="0" indent="-365760" defTabSz="365760" eaLnBrk="0" fontAlgn="base" hangingPunct="0">
              <a:spcBef>
                <a:spcPct val="0"/>
              </a:spcBef>
              <a:spcAft>
                <a:spcPts val="600"/>
              </a:spcAft>
              <a:buFont typeface="+mj-lt"/>
              <a:buAutoNum type="arabicPeriod" startAt="15"/>
              <a:tabLst>
                <a:tab pos="365760" algn="l"/>
              </a:tabLst>
            </a:pPr>
            <a:r>
              <a:rPr lang="de-DE" altLang="en-US" dirty="0" smtClean="0">
                <a:solidFill>
                  <a:srgbClr val="333333"/>
                </a:solidFill>
                <a:cs typeface="Arial" panose="020B0604020202020204" pitchFamily="34" charset="0"/>
              </a:rPr>
              <a:t>Narziß</a:t>
            </a:r>
            <a:r>
              <a:rPr lang="de-DE" altLang="en-US" dirty="0">
                <a:solidFill>
                  <a:srgbClr val="333333"/>
                </a:solidFill>
                <a:cs typeface="Arial" panose="020B0604020202020204" pitchFamily="34" charset="0"/>
              </a:rPr>
              <a:t>, </a:t>
            </a:r>
            <a:r>
              <a:rPr lang="de-DE" altLang="en-US" dirty="0" smtClean="0">
                <a:solidFill>
                  <a:srgbClr val="333333"/>
                </a:solidFill>
                <a:cs typeface="Arial" panose="020B0604020202020204" pitchFamily="34" charset="0"/>
              </a:rPr>
              <a:t>L </a:t>
            </a:r>
            <a:r>
              <a:rPr lang="de-DE" altLang="en-US" dirty="0">
                <a:solidFill>
                  <a:srgbClr val="333333"/>
                </a:solidFill>
                <a:cs typeface="Arial" panose="020B0604020202020204" pitchFamily="34" charset="0"/>
              </a:rPr>
              <a:t>et al (2000) Monatsschrift für Brauwissenschaft 53, Nr. 11/12, </a:t>
            </a:r>
            <a:r>
              <a:rPr lang="de-DE" altLang="en-US" dirty="0" smtClean="0">
                <a:solidFill>
                  <a:srgbClr val="333333"/>
                </a:solidFill>
                <a:cs typeface="Arial" panose="020B0604020202020204" pitchFamily="34" charset="0"/>
              </a:rPr>
              <a:t>p.204</a:t>
            </a:r>
          </a:p>
          <a:p>
            <a:pPr marL="0" indent="-365760" defTabSz="365760" eaLnBrk="0" fontAlgn="base" hangingPunct="0">
              <a:spcBef>
                <a:spcPct val="0"/>
              </a:spcBef>
              <a:spcAft>
                <a:spcPts val="600"/>
              </a:spcAft>
              <a:buFont typeface="+mj-lt"/>
              <a:buAutoNum type="arabicPeriod" startAt="15"/>
              <a:tabLst>
                <a:tab pos="365760" algn="l"/>
              </a:tabLst>
            </a:pPr>
            <a:r>
              <a:rPr lang="de-DE" altLang="en-US" dirty="0" smtClean="0">
                <a:solidFill>
                  <a:srgbClr val="333333"/>
                </a:solidFill>
                <a:cs typeface="Arial" panose="020B0604020202020204" pitchFamily="34" charset="0"/>
              </a:rPr>
              <a:t>Narziß</a:t>
            </a:r>
            <a:r>
              <a:rPr lang="de-DE" altLang="en-US" dirty="0">
                <a:solidFill>
                  <a:srgbClr val="333333"/>
                </a:solidFill>
                <a:cs typeface="Arial" panose="020B0604020202020204" pitchFamily="34" charset="0"/>
              </a:rPr>
              <a:t>, </a:t>
            </a:r>
            <a:r>
              <a:rPr lang="de-DE" altLang="en-US" dirty="0" smtClean="0">
                <a:solidFill>
                  <a:srgbClr val="333333"/>
                </a:solidFill>
                <a:cs typeface="Arial" panose="020B0604020202020204" pitchFamily="34" charset="0"/>
              </a:rPr>
              <a:t>L </a:t>
            </a:r>
            <a:r>
              <a:rPr lang="de-DE" altLang="en-US" dirty="0">
                <a:solidFill>
                  <a:srgbClr val="333333"/>
                </a:solidFill>
                <a:cs typeface="Arial" panose="020B0604020202020204" pitchFamily="34" charset="0"/>
              </a:rPr>
              <a:t>et al (2017) Abriss der Bierbrauerei, 8 Ed., </a:t>
            </a:r>
            <a:r>
              <a:rPr lang="de-DE" altLang="en-US" dirty="0" smtClean="0">
                <a:solidFill>
                  <a:srgbClr val="333333"/>
                </a:solidFill>
                <a:cs typeface="Arial" panose="020B0604020202020204" pitchFamily="34" charset="0"/>
              </a:rPr>
              <a:t>WILEY-VCH</a:t>
            </a:r>
          </a:p>
          <a:p>
            <a:pPr marL="0" indent="-365760" defTabSz="365760" eaLnBrk="0" fontAlgn="base" hangingPunct="0">
              <a:spcBef>
                <a:spcPct val="0"/>
              </a:spcBef>
              <a:spcAft>
                <a:spcPts val="600"/>
              </a:spcAft>
              <a:buFont typeface="+mj-lt"/>
              <a:buAutoNum type="arabicPeriod" startAt="15"/>
              <a:tabLst>
                <a:tab pos="365760" algn="l"/>
              </a:tabLst>
            </a:pPr>
            <a:r>
              <a:rPr lang="en-US" altLang="en-US" dirty="0" smtClean="0">
                <a:solidFill>
                  <a:srgbClr val="000000"/>
                </a:solidFill>
                <a:cs typeface="Arial" panose="020B0604020202020204" pitchFamily="34" charset="0"/>
              </a:rPr>
              <a:t>O’Rourke</a:t>
            </a:r>
            <a:r>
              <a:rPr lang="en-US" altLang="en-US" dirty="0">
                <a:solidFill>
                  <a:srgbClr val="000000"/>
                </a:solidFill>
                <a:cs typeface="Arial" panose="020B0604020202020204" pitchFamily="34" charset="0"/>
              </a:rPr>
              <a:t>, T </a:t>
            </a:r>
            <a:r>
              <a:rPr lang="en-US" altLang="en-US" dirty="0" smtClean="0">
                <a:solidFill>
                  <a:srgbClr val="000000"/>
                </a:solidFill>
                <a:cs typeface="Arial" panose="020B0604020202020204" pitchFamily="34" charset="0"/>
              </a:rPr>
              <a:t>et al (1992), </a:t>
            </a:r>
            <a:r>
              <a:rPr lang="en-US" altLang="en-US" dirty="0">
                <a:solidFill>
                  <a:srgbClr val="000000"/>
                </a:solidFill>
                <a:cs typeface="Arial" panose="020B0604020202020204" pitchFamily="34" charset="0"/>
              </a:rPr>
              <a:t>P, Proc. Inst. Brew. Austr. &amp; NZ, </a:t>
            </a:r>
            <a:r>
              <a:rPr lang="en-US" altLang="en-US" dirty="0" smtClean="0">
                <a:solidFill>
                  <a:srgbClr val="000000"/>
                </a:solidFill>
                <a:cs typeface="Arial" panose="020B0604020202020204" pitchFamily="34" charset="0"/>
              </a:rPr>
              <a:t>p.52</a:t>
            </a:r>
          </a:p>
          <a:p>
            <a:pPr marL="0" indent="-365760" defTabSz="365760" eaLnBrk="0" fontAlgn="base" hangingPunct="0">
              <a:spcBef>
                <a:spcPct val="0"/>
              </a:spcBef>
              <a:spcAft>
                <a:spcPts val="600"/>
              </a:spcAft>
              <a:buFont typeface="+mj-lt"/>
              <a:buAutoNum type="arabicPeriod" startAt="15"/>
              <a:tabLst>
                <a:tab pos="365760" algn="l"/>
              </a:tabLst>
            </a:pPr>
            <a:r>
              <a:rPr lang="en-US" altLang="en-US" b="0" dirty="0" smtClean="0">
                <a:solidFill>
                  <a:srgbClr val="000000"/>
                </a:solidFill>
                <a:cs typeface="Arial" panose="020B0604020202020204" pitchFamily="34" charset="0"/>
              </a:rPr>
              <a:t>O’Rourke</a:t>
            </a:r>
            <a:r>
              <a:rPr lang="en-US" altLang="en-US" b="0" dirty="0">
                <a:solidFill>
                  <a:srgbClr val="000000"/>
                </a:solidFill>
                <a:cs typeface="Arial" panose="020B0604020202020204" pitchFamily="34" charset="0"/>
              </a:rPr>
              <a:t>, </a:t>
            </a:r>
            <a:r>
              <a:rPr lang="en-US" altLang="en-US" b="0" dirty="0" smtClean="0">
                <a:solidFill>
                  <a:srgbClr val="000000"/>
                </a:solidFill>
                <a:cs typeface="Arial" panose="020B0604020202020204" pitchFamily="34" charset="0"/>
              </a:rPr>
              <a:t>T </a:t>
            </a:r>
            <a:r>
              <a:rPr lang="en-US" altLang="en-US" b="0" dirty="0">
                <a:solidFill>
                  <a:srgbClr val="000000"/>
                </a:solidFill>
                <a:cs typeface="Arial" panose="020B0604020202020204" pitchFamily="34" charset="0"/>
              </a:rPr>
              <a:t>(2002) The Brewer International, March, </a:t>
            </a:r>
            <a:r>
              <a:rPr lang="en-US" altLang="en-US" b="0" dirty="0" smtClean="0">
                <a:solidFill>
                  <a:srgbClr val="000000"/>
                </a:solidFill>
                <a:cs typeface="Arial" panose="020B0604020202020204" pitchFamily="34" charset="0"/>
              </a:rPr>
              <a:t>pp. 45-47</a:t>
            </a:r>
          </a:p>
          <a:p>
            <a:pPr marL="0" indent="-365760" defTabSz="365760" eaLnBrk="0" fontAlgn="base" hangingPunct="0">
              <a:spcBef>
                <a:spcPct val="0"/>
              </a:spcBef>
              <a:spcAft>
                <a:spcPts val="600"/>
              </a:spcAft>
              <a:buFont typeface="+mj-lt"/>
              <a:buAutoNum type="arabicPeriod" startAt="15"/>
              <a:tabLst>
                <a:tab pos="365760" algn="l"/>
              </a:tabLst>
            </a:pPr>
            <a:r>
              <a:rPr lang="en-US" altLang="en-US" dirty="0" smtClean="0">
                <a:solidFill>
                  <a:srgbClr val="333333"/>
                </a:solidFill>
                <a:cs typeface="Arial" panose="020B0604020202020204" pitchFamily="34" charset="0"/>
              </a:rPr>
              <a:t>Stephenson</a:t>
            </a:r>
            <a:r>
              <a:rPr lang="en-US" altLang="en-US" dirty="0">
                <a:solidFill>
                  <a:srgbClr val="333333"/>
                </a:solidFill>
                <a:cs typeface="Arial" panose="020B0604020202020204" pitchFamily="34" charset="0"/>
              </a:rPr>
              <a:t>, W. (2003) J. Inst. Brew. 109, </a:t>
            </a:r>
            <a:r>
              <a:rPr lang="en-US" altLang="en-US" dirty="0" smtClean="0">
                <a:solidFill>
                  <a:srgbClr val="333333"/>
                </a:solidFill>
                <a:cs typeface="Arial" panose="020B0604020202020204" pitchFamily="34" charset="0"/>
              </a:rPr>
              <a:t>273–283</a:t>
            </a:r>
          </a:p>
          <a:p>
            <a:pPr marL="0" indent="-365760" defTabSz="365760" eaLnBrk="0" fontAlgn="base" hangingPunct="0">
              <a:spcBef>
                <a:spcPct val="0"/>
              </a:spcBef>
              <a:spcAft>
                <a:spcPts val="600"/>
              </a:spcAft>
              <a:buFont typeface="+mj-lt"/>
              <a:buAutoNum type="arabicPeriod" startAt="15"/>
              <a:tabLst>
                <a:tab pos="365760" algn="l"/>
              </a:tabLst>
            </a:pPr>
            <a:r>
              <a:rPr lang="en-US" altLang="en-US" dirty="0" smtClean="0">
                <a:solidFill>
                  <a:srgbClr val="000000"/>
                </a:solidFill>
                <a:cs typeface="Arial" panose="020B0604020202020204" pitchFamily="34" charset="0"/>
              </a:rPr>
              <a:t>VandenBerg</a:t>
            </a:r>
            <a:r>
              <a:rPr lang="en-US" altLang="en-US" dirty="0">
                <a:solidFill>
                  <a:srgbClr val="000000"/>
                </a:solidFill>
                <a:cs typeface="Arial" panose="020B0604020202020204" pitchFamily="34" charset="0"/>
              </a:rPr>
              <a:t>, </a:t>
            </a:r>
            <a:r>
              <a:rPr lang="en-US" altLang="en-US" dirty="0" smtClean="0">
                <a:solidFill>
                  <a:srgbClr val="000000"/>
                </a:solidFill>
                <a:cs typeface="Arial" panose="020B0604020202020204" pitchFamily="34" charset="0"/>
              </a:rPr>
              <a:t>R </a:t>
            </a:r>
            <a:r>
              <a:rPr lang="en-US" altLang="en-US" dirty="0">
                <a:solidFill>
                  <a:srgbClr val="000000"/>
                </a:solidFill>
                <a:cs typeface="Arial" panose="020B0604020202020204" pitchFamily="34" charset="0"/>
              </a:rPr>
              <a:t>and </a:t>
            </a:r>
            <a:r>
              <a:rPr lang="en-US" altLang="en-US" dirty="0" smtClean="0">
                <a:solidFill>
                  <a:srgbClr val="000000"/>
                </a:solidFill>
                <a:cs typeface="Arial" panose="020B0604020202020204" pitchFamily="34" charset="0"/>
              </a:rPr>
              <a:t>VanEerde (1982), P, </a:t>
            </a:r>
            <a:r>
              <a:rPr lang="en-US" altLang="en-US" dirty="0">
                <a:solidFill>
                  <a:srgbClr val="000000"/>
                </a:solidFill>
                <a:cs typeface="Arial" panose="020B0604020202020204" pitchFamily="34" charset="0"/>
              </a:rPr>
              <a:t>Proc. </a:t>
            </a:r>
            <a:r>
              <a:rPr lang="en-US" altLang="en-US" dirty="0" smtClean="0">
                <a:solidFill>
                  <a:srgbClr val="000000"/>
                </a:solidFill>
                <a:cs typeface="Arial" panose="020B0604020202020204" pitchFamily="34" charset="0"/>
              </a:rPr>
              <a:t>Inst. Brew</a:t>
            </a:r>
            <a:r>
              <a:rPr lang="en-US" altLang="en-US" dirty="0">
                <a:solidFill>
                  <a:srgbClr val="000000"/>
                </a:solidFill>
                <a:cs typeface="Arial" panose="020B0604020202020204" pitchFamily="34" charset="0"/>
              </a:rPr>
              <a:t>. </a:t>
            </a:r>
            <a:r>
              <a:rPr lang="en-US" altLang="en-US" dirty="0" smtClean="0">
                <a:solidFill>
                  <a:srgbClr val="000000"/>
                </a:solidFill>
                <a:cs typeface="Arial" panose="020B0604020202020204" pitchFamily="34" charset="0"/>
              </a:rPr>
              <a:t>Austr. </a:t>
            </a:r>
            <a:r>
              <a:rPr lang="en-US" altLang="en-US" dirty="0">
                <a:solidFill>
                  <a:srgbClr val="000000"/>
                </a:solidFill>
                <a:cs typeface="Arial" panose="020B0604020202020204" pitchFamily="34" charset="0"/>
              </a:rPr>
              <a:t>&amp; </a:t>
            </a:r>
            <a:r>
              <a:rPr lang="en-US" altLang="en-US" dirty="0" smtClean="0">
                <a:solidFill>
                  <a:srgbClr val="000000"/>
                </a:solidFill>
                <a:cs typeface="Arial" panose="020B0604020202020204" pitchFamily="34" charset="0"/>
              </a:rPr>
              <a:t>NZ, p.70</a:t>
            </a:r>
          </a:p>
          <a:p>
            <a:pPr marL="0" indent="-365760" defTabSz="365760" eaLnBrk="0" fontAlgn="base" hangingPunct="0">
              <a:spcBef>
                <a:spcPct val="0"/>
              </a:spcBef>
              <a:spcAft>
                <a:spcPts val="600"/>
              </a:spcAft>
              <a:buFont typeface="+mj-lt"/>
              <a:buAutoNum type="arabicPeriod" startAt="15"/>
              <a:tabLst>
                <a:tab pos="365760" algn="l"/>
              </a:tabLst>
            </a:pPr>
            <a:r>
              <a:rPr lang="en-US" altLang="en-US" b="0" dirty="0" smtClean="0">
                <a:solidFill>
                  <a:srgbClr val="000000"/>
                </a:solidFill>
                <a:cs typeface="Arial" panose="020B0604020202020204" pitchFamily="34" charset="0"/>
              </a:rPr>
              <a:t>Vanderhaegen</a:t>
            </a:r>
            <a:r>
              <a:rPr lang="en-US" altLang="en-US" b="0" dirty="0">
                <a:solidFill>
                  <a:srgbClr val="000000"/>
                </a:solidFill>
                <a:cs typeface="Arial" panose="020B0604020202020204" pitchFamily="34" charset="0"/>
              </a:rPr>
              <a:t>, </a:t>
            </a:r>
            <a:r>
              <a:rPr lang="en-US" altLang="en-US" b="0" dirty="0" smtClean="0">
                <a:solidFill>
                  <a:srgbClr val="000000"/>
                </a:solidFill>
                <a:cs typeface="Arial" panose="020B0604020202020204" pitchFamily="34" charset="0"/>
              </a:rPr>
              <a:t>B </a:t>
            </a:r>
            <a:r>
              <a:rPr lang="en-US" altLang="en-US" b="0" dirty="0">
                <a:solidFill>
                  <a:srgbClr val="000000"/>
                </a:solidFill>
                <a:cs typeface="Arial" panose="020B0604020202020204" pitchFamily="34" charset="0"/>
              </a:rPr>
              <a:t>(2007) Food Chemistry </a:t>
            </a:r>
            <a:r>
              <a:rPr lang="en-US" altLang="en-US" b="0" dirty="0" smtClean="0">
                <a:solidFill>
                  <a:srgbClr val="000000"/>
                </a:solidFill>
                <a:cs typeface="Arial" panose="020B0604020202020204" pitchFamily="34" charset="0"/>
              </a:rPr>
              <a:t>103</a:t>
            </a:r>
            <a:r>
              <a:rPr lang="en-US" altLang="en-US" b="0" dirty="0">
                <a:solidFill>
                  <a:srgbClr val="000000"/>
                </a:solidFill>
                <a:cs typeface="Arial" panose="020B0604020202020204" pitchFamily="34" charset="0"/>
              </a:rPr>
              <a:t>, </a:t>
            </a:r>
            <a:r>
              <a:rPr lang="en-US" altLang="en-US" b="0" dirty="0" smtClean="0">
                <a:solidFill>
                  <a:srgbClr val="000000"/>
                </a:solidFill>
                <a:cs typeface="Arial" panose="020B0604020202020204" pitchFamily="34" charset="0"/>
              </a:rPr>
              <a:t>404–412</a:t>
            </a:r>
          </a:p>
          <a:p>
            <a:pPr marL="0" indent="-365760" defTabSz="365760" eaLnBrk="0" fontAlgn="base" hangingPunct="0">
              <a:spcBef>
                <a:spcPct val="0"/>
              </a:spcBef>
              <a:spcAft>
                <a:spcPts val="600"/>
              </a:spcAft>
              <a:buFont typeface="+mj-lt"/>
              <a:buAutoNum type="arabicPeriod" startAt="15"/>
              <a:tabLst>
                <a:tab pos="365760" algn="l"/>
              </a:tabLst>
            </a:pPr>
            <a:r>
              <a:rPr lang="en-US" altLang="en-US" dirty="0" smtClean="0">
                <a:solidFill>
                  <a:srgbClr val="000000"/>
                </a:solidFill>
                <a:cs typeface="Arial" panose="020B0604020202020204" pitchFamily="34" charset="0"/>
              </a:rPr>
              <a:t>Vermiere, H </a:t>
            </a:r>
            <a:r>
              <a:rPr lang="en-US" altLang="en-US" dirty="0">
                <a:solidFill>
                  <a:srgbClr val="000000"/>
                </a:solidFill>
                <a:cs typeface="Arial" panose="020B0604020202020204" pitchFamily="34" charset="0"/>
              </a:rPr>
              <a:t>(</a:t>
            </a:r>
            <a:r>
              <a:rPr lang="en-US" altLang="en-US" dirty="0" smtClean="0">
                <a:solidFill>
                  <a:srgbClr val="000000"/>
                </a:solidFill>
                <a:cs typeface="Arial" panose="020B0604020202020204" pitchFamily="34" charset="0"/>
              </a:rPr>
              <a:t>1981) </a:t>
            </a:r>
            <a:r>
              <a:rPr lang="en-US" altLang="en-US" dirty="0">
                <a:solidFill>
                  <a:srgbClr val="000000"/>
                </a:solidFill>
                <a:cs typeface="Arial" panose="020B0604020202020204" pitchFamily="34" charset="0"/>
              </a:rPr>
              <a:t>EBC Proceedings </a:t>
            </a:r>
            <a:r>
              <a:rPr lang="en-US" altLang="en-US" dirty="0" smtClean="0">
                <a:solidFill>
                  <a:srgbClr val="000000"/>
                </a:solidFill>
                <a:cs typeface="Arial" panose="020B0604020202020204" pitchFamily="34" charset="0"/>
              </a:rPr>
              <a:t>18</a:t>
            </a:r>
            <a:r>
              <a:rPr lang="en-US" altLang="en-US" baseline="30000" dirty="0" smtClean="0">
                <a:solidFill>
                  <a:srgbClr val="000000"/>
                </a:solidFill>
                <a:cs typeface="Arial" panose="020B0604020202020204" pitchFamily="34" charset="0"/>
              </a:rPr>
              <a:t>th</a:t>
            </a:r>
            <a:r>
              <a:rPr lang="en-US" altLang="en-US" dirty="0" smtClean="0">
                <a:solidFill>
                  <a:srgbClr val="000000"/>
                </a:solidFill>
                <a:cs typeface="Arial" panose="020B0604020202020204" pitchFamily="34" charset="0"/>
              </a:rPr>
              <a:t>, Copenhagen, p.81</a:t>
            </a:r>
          </a:p>
          <a:p>
            <a:pPr marL="0" indent="-365760" defTabSz="365760" eaLnBrk="0" fontAlgn="base" hangingPunct="0">
              <a:spcBef>
                <a:spcPct val="0"/>
              </a:spcBef>
              <a:spcAft>
                <a:spcPts val="600"/>
              </a:spcAft>
              <a:buFont typeface="+mj-lt"/>
              <a:buAutoNum type="arabicPeriod" startAt="15"/>
              <a:tabLst>
                <a:tab pos="365760" algn="l"/>
              </a:tabLst>
            </a:pPr>
            <a:r>
              <a:rPr lang="en-US" altLang="en-US" dirty="0" smtClean="0">
                <a:solidFill>
                  <a:srgbClr val="000000"/>
                </a:solidFill>
                <a:cs typeface="Arial" panose="020B0604020202020204" pitchFamily="34" charset="0"/>
              </a:rPr>
              <a:t>Wackerbauer, K et al (2003) </a:t>
            </a:r>
            <a:r>
              <a:rPr lang="de-DE" altLang="en-US" dirty="0" smtClean="0">
                <a:solidFill>
                  <a:srgbClr val="333333"/>
                </a:solidFill>
                <a:cs typeface="Arial" panose="020B0604020202020204" pitchFamily="34" charset="0"/>
              </a:rPr>
              <a:t>Mon. </a:t>
            </a:r>
            <a:r>
              <a:rPr lang="de-DE" altLang="en-US" dirty="0">
                <a:solidFill>
                  <a:srgbClr val="333333"/>
                </a:solidFill>
                <a:cs typeface="Arial" panose="020B0604020202020204" pitchFamily="34" charset="0"/>
              </a:rPr>
              <a:t>für Brauwissenschaft </a:t>
            </a:r>
            <a:r>
              <a:rPr lang="de-DE" altLang="en-US" dirty="0" smtClean="0">
                <a:solidFill>
                  <a:srgbClr val="333333"/>
                </a:solidFill>
                <a:cs typeface="Arial" panose="020B0604020202020204" pitchFamily="34" charset="0"/>
              </a:rPr>
              <a:t>56, </a:t>
            </a:r>
            <a:r>
              <a:rPr lang="de-DE" altLang="en-US" dirty="0">
                <a:solidFill>
                  <a:srgbClr val="333333"/>
                </a:solidFill>
                <a:cs typeface="Arial" panose="020B0604020202020204" pitchFamily="34" charset="0"/>
              </a:rPr>
              <a:t>Nr. </a:t>
            </a:r>
            <a:r>
              <a:rPr lang="de-DE" altLang="en-US" dirty="0" smtClean="0">
                <a:solidFill>
                  <a:srgbClr val="333333"/>
                </a:solidFill>
                <a:cs typeface="Arial" panose="020B0604020202020204" pitchFamily="34" charset="0"/>
              </a:rPr>
              <a:t>9/10, p.174</a:t>
            </a:r>
          </a:p>
          <a:p>
            <a:pPr marL="0" indent="-365760" defTabSz="365760" eaLnBrk="0" fontAlgn="base" hangingPunct="0">
              <a:spcBef>
                <a:spcPct val="0"/>
              </a:spcBef>
              <a:spcAft>
                <a:spcPts val="600"/>
              </a:spcAft>
              <a:buFont typeface="+mj-lt"/>
              <a:buAutoNum type="arabicPeriod" startAt="15"/>
              <a:tabLst>
                <a:tab pos="365760" algn="l"/>
              </a:tabLst>
            </a:pPr>
            <a:r>
              <a:rPr lang="de-DE" altLang="en-US" dirty="0" smtClean="0">
                <a:solidFill>
                  <a:srgbClr val="333333"/>
                </a:solidFill>
                <a:cs typeface="Arial" panose="020B0604020202020204" pitchFamily="34" charset="0"/>
              </a:rPr>
              <a:t>Wurzbacher, M. </a:t>
            </a:r>
            <a:r>
              <a:rPr lang="de-DE" altLang="en-US" dirty="0">
                <a:solidFill>
                  <a:srgbClr val="333333"/>
                </a:solidFill>
                <a:cs typeface="Arial" panose="020B0604020202020204" pitchFamily="34" charset="0"/>
              </a:rPr>
              <a:t>(2011) Diss. </a:t>
            </a:r>
            <a:r>
              <a:rPr lang="de-DE" altLang="en-US" dirty="0" smtClean="0">
                <a:solidFill>
                  <a:srgbClr val="333333"/>
                </a:solidFill>
                <a:cs typeface="Arial" panose="020B0604020202020204" pitchFamily="34" charset="0"/>
              </a:rPr>
              <a:t>Technische Universität München</a:t>
            </a:r>
            <a:endParaRPr lang="de-DE" altLang="en-US" dirty="0">
              <a:solidFill>
                <a:srgbClr val="333333"/>
              </a:solidFill>
              <a:cs typeface="Arial" panose="020B0604020202020204" pitchFamily="34" charset="0"/>
            </a:endParaRPr>
          </a:p>
        </p:txBody>
      </p:sp>
      <p:sp>
        <p:nvSpPr>
          <p:cNvPr id="2" name="Date Placeholder 1"/>
          <p:cNvSpPr>
            <a:spLocks noGrp="1"/>
          </p:cNvSpPr>
          <p:nvPr>
            <p:ph type="dt" sz="half" idx="10"/>
          </p:nvPr>
        </p:nvSpPr>
        <p:spPr/>
        <p:txBody>
          <a:bodyPr/>
          <a:lstStyle/>
          <a:p>
            <a:fld id="{342500BE-BD2A-47F8-9743-C55D002C2FD2}"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58</a:t>
            </a:fld>
            <a:endParaRPr lang="en-US" dirty="0"/>
          </a:p>
        </p:txBody>
      </p:sp>
    </p:spTree>
    <p:extLst>
      <p:ext uri="{BB962C8B-B14F-4D97-AF65-F5344CB8AC3E}">
        <p14:creationId xmlns:p14="http://schemas.microsoft.com/office/powerpoint/2010/main" val="22944385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4294967295"/>
          </p:nvPr>
        </p:nvPicPr>
        <p:blipFill>
          <a:blip r:embed="rId3" cstate="print">
            <a:extLst>
              <a:ext uri="{28A0092B-C50C-407E-A947-70E740481C1C}">
                <a14:useLocalDpi xmlns:a14="http://schemas.microsoft.com/office/drawing/2010/main" val="0"/>
              </a:ext>
            </a:extLst>
          </a:blip>
          <a:stretch>
            <a:fillRect/>
          </a:stretch>
        </p:blipFill>
        <p:spPr>
          <a:xfrm rot="5400000">
            <a:off x="857250" y="857250"/>
            <a:ext cx="6858000" cy="5143500"/>
          </a:xfrm>
        </p:spPr>
      </p:pic>
      <p:sp>
        <p:nvSpPr>
          <p:cNvPr id="2" name="TextBox 1"/>
          <p:cNvSpPr txBox="1"/>
          <p:nvPr/>
        </p:nvSpPr>
        <p:spPr>
          <a:xfrm>
            <a:off x="685800" y="5124271"/>
            <a:ext cx="7543800" cy="1200329"/>
          </a:xfrm>
          <a:prstGeom prst="rect">
            <a:avLst/>
          </a:prstGeom>
          <a:noFill/>
        </p:spPr>
        <p:txBody>
          <a:bodyPr wrap="square" rtlCol="0">
            <a:spAutoFit/>
          </a:bodyPr>
          <a:lstStyle/>
          <a:p>
            <a:pPr algn="ctr"/>
            <a:r>
              <a:rPr lang="en-US" sz="7200" dirty="0" smtClean="0">
                <a:latin typeface="Calibri" panose="020F0502020204030204" pitchFamily="34" charset="0"/>
              </a:rPr>
              <a:t>ANY QUESTIONS?</a:t>
            </a:r>
            <a:endParaRPr lang="en-US" sz="7200" dirty="0">
              <a:latin typeface="Calibri" panose="020F0502020204030204" pitchFamily="34" charset="0"/>
            </a:endParaRPr>
          </a:p>
        </p:txBody>
      </p:sp>
    </p:spTree>
    <p:extLst>
      <p:ext uri="{BB962C8B-B14F-4D97-AF65-F5344CB8AC3E}">
        <p14:creationId xmlns:p14="http://schemas.microsoft.com/office/powerpoint/2010/main" val="26573571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r>
              <a:rPr lang="en-US" dirty="0" smtClean="0"/>
              <a:t>HIDDEN SLIDES</a:t>
            </a:r>
            <a:endParaRPr lang="en-US" dirty="0"/>
          </a:p>
        </p:txBody>
      </p:sp>
      <p:sp>
        <p:nvSpPr>
          <p:cNvPr id="8" name="Subtitle 7"/>
          <p:cNvSpPr>
            <a:spLocks noGrp="1"/>
          </p:cNvSpPr>
          <p:nvPr>
            <p:ph type="subTitle" idx="1"/>
          </p:nvPr>
        </p:nvSpPr>
        <p:spPr/>
        <p:txBody>
          <a:bodyPr/>
          <a:lstStyle/>
          <a:p>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60</a:t>
            </a:fld>
            <a:endParaRPr lang="en-US" dirty="0"/>
          </a:p>
        </p:txBody>
      </p:sp>
    </p:spTree>
    <p:extLst>
      <p:ext uri="{BB962C8B-B14F-4D97-AF65-F5344CB8AC3E}">
        <p14:creationId xmlns:p14="http://schemas.microsoft.com/office/powerpoint/2010/main" val="2733507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458200" cy="770150"/>
          </a:xfrm>
        </p:spPr>
        <p:txBody>
          <a:bodyPr/>
          <a:lstStyle/>
          <a:p>
            <a:r>
              <a:rPr lang="en-US" dirty="0" smtClean="0"/>
              <a:t>Mash aeration - staling components</a:t>
            </a:r>
            <a:endParaRPr lang="en-US" dirty="0"/>
          </a:p>
        </p:txBody>
      </p:sp>
      <p:pic>
        <p:nvPicPr>
          <p:cNvPr id="3" name="Picture 2"/>
          <p:cNvPicPr>
            <a:picLocks noChangeAspect="1"/>
          </p:cNvPicPr>
          <p:nvPr/>
        </p:nvPicPr>
        <p:blipFill>
          <a:blip r:embed="rId3"/>
          <a:stretch>
            <a:fillRect/>
          </a:stretch>
        </p:blipFill>
        <p:spPr>
          <a:xfrm>
            <a:off x="272250" y="770150"/>
            <a:ext cx="7271550" cy="5317700"/>
          </a:xfrm>
          <a:prstGeom prst="rect">
            <a:avLst/>
          </a:prstGeom>
        </p:spPr>
      </p:pic>
      <p:sp>
        <p:nvSpPr>
          <p:cNvPr id="4" name="Rectangle 3"/>
          <p:cNvSpPr/>
          <p:nvPr/>
        </p:nvSpPr>
        <p:spPr>
          <a:xfrm>
            <a:off x="152400" y="6443246"/>
            <a:ext cx="8839200" cy="338554"/>
          </a:xfrm>
          <a:prstGeom prst="rect">
            <a:avLst/>
          </a:prstGeom>
          <a:noFill/>
        </p:spPr>
        <p:txBody>
          <a:bodyPr wrap="square">
            <a:spAutoFit/>
          </a:bodyPr>
          <a:lstStyle/>
          <a:p>
            <a:r>
              <a:rPr lang="en-US" sz="1600" dirty="0">
                <a:solidFill>
                  <a:schemeClr val="bg1">
                    <a:lumMod val="50000"/>
                  </a:schemeClr>
                </a:solidFill>
              </a:rPr>
              <a:t>Narziss, L. Brewing Science 53, No 11/12, 204-216, 2000 </a:t>
            </a:r>
          </a:p>
        </p:txBody>
      </p:sp>
      <p:sp>
        <p:nvSpPr>
          <p:cNvPr id="5" name="Date Placeholder 4"/>
          <p:cNvSpPr>
            <a:spLocks noGrp="1"/>
          </p:cNvSpPr>
          <p:nvPr>
            <p:ph type="dt" sz="half" idx="10"/>
          </p:nvPr>
        </p:nvSpPr>
        <p:spPr/>
        <p:txBody>
          <a:bodyPr/>
          <a:lstStyle/>
          <a:p>
            <a:fld id="{41CA919A-6437-469F-8AEB-28446641CBEA}" type="datetime1">
              <a:rPr lang="en-US" smtClean="0"/>
              <a:t>13-Sep-17</a:t>
            </a:fld>
            <a:endParaRPr lang="en-US" dirty="0"/>
          </a:p>
        </p:txBody>
      </p:sp>
      <p:sp>
        <p:nvSpPr>
          <p:cNvPr id="6" name="Footer Placeholder 5"/>
          <p:cNvSpPr>
            <a:spLocks noGrp="1"/>
          </p:cNvSpPr>
          <p:nvPr>
            <p:ph type="ftr" sz="quarter" idx="11"/>
          </p:nvPr>
        </p:nvSpPr>
        <p:spPr/>
        <p:txBody>
          <a:bodyPr/>
          <a:lstStyle/>
          <a:p>
            <a:r>
              <a:rPr lang="en-US" dirty="0" smtClean="0"/>
              <a:t>Hot Side Oxidation</a:t>
            </a:r>
            <a:endParaRPr lang="en-US" dirty="0"/>
          </a:p>
        </p:txBody>
      </p:sp>
      <p:sp>
        <p:nvSpPr>
          <p:cNvPr id="7" name="Slide Number Placeholder 6"/>
          <p:cNvSpPr>
            <a:spLocks noGrp="1"/>
          </p:cNvSpPr>
          <p:nvPr>
            <p:ph type="sldNum" sz="quarter" idx="12"/>
          </p:nvPr>
        </p:nvSpPr>
        <p:spPr/>
        <p:txBody>
          <a:bodyPr/>
          <a:lstStyle/>
          <a:p>
            <a:fld id="{ECD2CD03-2C00-40DA-93C8-FF06F564A60A}" type="slidenum">
              <a:rPr lang="en-US" smtClean="0"/>
              <a:t>61</a:t>
            </a:fld>
            <a:endParaRPr lang="en-US" dirty="0"/>
          </a:p>
        </p:txBody>
      </p:sp>
    </p:spTree>
    <p:extLst>
      <p:ext uri="{BB962C8B-B14F-4D97-AF65-F5344CB8AC3E}">
        <p14:creationId xmlns:p14="http://schemas.microsoft.com/office/powerpoint/2010/main" val="2502452024"/>
      </p:ext>
    </p:extLst>
  </p:cSld>
  <p:clrMapOvr>
    <a:masterClrMapping/>
  </p:clrMapOvr>
  <p:transition spd="slow">
    <p:wip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7772401" cy="858990"/>
          </a:xfrm>
        </p:spPr>
        <p:txBody>
          <a:bodyPr/>
          <a:lstStyle/>
          <a:p>
            <a:r>
              <a:rPr lang="en-US" dirty="0" smtClean="0"/>
              <a:t>MASH pH and staling components</a:t>
            </a:r>
            <a:endParaRPr lang="en-US" dirty="0"/>
          </a:p>
        </p:txBody>
      </p:sp>
      <p:pic>
        <p:nvPicPr>
          <p:cNvPr id="3" name="Picture 2"/>
          <p:cNvPicPr>
            <a:picLocks noChangeAspect="1"/>
          </p:cNvPicPr>
          <p:nvPr/>
        </p:nvPicPr>
        <p:blipFill>
          <a:blip r:embed="rId3"/>
          <a:stretch>
            <a:fillRect/>
          </a:stretch>
        </p:blipFill>
        <p:spPr>
          <a:xfrm>
            <a:off x="228600" y="858990"/>
            <a:ext cx="7271550" cy="5140020"/>
          </a:xfrm>
          <a:prstGeom prst="rect">
            <a:avLst/>
          </a:prstGeom>
        </p:spPr>
      </p:pic>
      <p:sp>
        <p:nvSpPr>
          <p:cNvPr id="4" name="Rectangle 3"/>
          <p:cNvSpPr/>
          <p:nvPr/>
        </p:nvSpPr>
        <p:spPr>
          <a:xfrm>
            <a:off x="152400" y="6443246"/>
            <a:ext cx="8839200" cy="338554"/>
          </a:xfrm>
          <a:prstGeom prst="rect">
            <a:avLst/>
          </a:prstGeom>
          <a:noFill/>
        </p:spPr>
        <p:txBody>
          <a:bodyPr wrap="square">
            <a:spAutoFit/>
          </a:bodyPr>
          <a:lstStyle/>
          <a:p>
            <a:r>
              <a:rPr lang="en-US" sz="1600" dirty="0">
                <a:solidFill>
                  <a:schemeClr val="bg1">
                    <a:lumMod val="50000"/>
                  </a:schemeClr>
                </a:solidFill>
              </a:rPr>
              <a:t>Narziss, L. Brewing Science 53, No 11/12, 204-216, 2000 </a:t>
            </a:r>
          </a:p>
        </p:txBody>
      </p:sp>
      <p:sp>
        <p:nvSpPr>
          <p:cNvPr id="5" name="Date Placeholder 4"/>
          <p:cNvSpPr>
            <a:spLocks noGrp="1"/>
          </p:cNvSpPr>
          <p:nvPr>
            <p:ph type="dt" sz="half" idx="10"/>
          </p:nvPr>
        </p:nvSpPr>
        <p:spPr/>
        <p:txBody>
          <a:bodyPr/>
          <a:lstStyle/>
          <a:p>
            <a:fld id="{1C080CE7-533D-49AE-B4D6-6F6FC954EB47}" type="datetime1">
              <a:rPr lang="en-US" smtClean="0"/>
              <a:t>13-Sep-17</a:t>
            </a:fld>
            <a:endParaRPr lang="en-US" dirty="0"/>
          </a:p>
        </p:txBody>
      </p:sp>
      <p:sp>
        <p:nvSpPr>
          <p:cNvPr id="6" name="Footer Placeholder 5"/>
          <p:cNvSpPr>
            <a:spLocks noGrp="1"/>
          </p:cNvSpPr>
          <p:nvPr>
            <p:ph type="ftr" sz="quarter" idx="11"/>
          </p:nvPr>
        </p:nvSpPr>
        <p:spPr/>
        <p:txBody>
          <a:bodyPr/>
          <a:lstStyle/>
          <a:p>
            <a:r>
              <a:rPr lang="en-US" dirty="0" smtClean="0"/>
              <a:t>Hot Side Oxidation</a:t>
            </a:r>
            <a:endParaRPr lang="en-US" dirty="0"/>
          </a:p>
        </p:txBody>
      </p:sp>
      <p:sp>
        <p:nvSpPr>
          <p:cNvPr id="7" name="Slide Number Placeholder 6"/>
          <p:cNvSpPr>
            <a:spLocks noGrp="1"/>
          </p:cNvSpPr>
          <p:nvPr>
            <p:ph type="sldNum" sz="quarter" idx="12"/>
          </p:nvPr>
        </p:nvSpPr>
        <p:spPr/>
        <p:txBody>
          <a:bodyPr/>
          <a:lstStyle/>
          <a:p>
            <a:fld id="{ECD2CD03-2C00-40DA-93C8-FF06F564A60A}" type="slidenum">
              <a:rPr lang="en-US" smtClean="0"/>
              <a:t>62</a:t>
            </a:fld>
            <a:endParaRPr lang="en-US" dirty="0"/>
          </a:p>
        </p:txBody>
      </p:sp>
    </p:spTree>
    <p:extLst>
      <p:ext uri="{BB962C8B-B14F-4D97-AF65-F5344CB8AC3E}">
        <p14:creationId xmlns:p14="http://schemas.microsoft.com/office/powerpoint/2010/main" val="2432302396"/>
      </p:ext>
    </p:extLst>
  </p:cSld>
  <p:clrMapOvr>
    <a:masterClrMapping/>
  </p:clrMapOvr>
  <p:transition spd="slow">
    <p:wip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5"/>
          <p:cNvSpPr>
            <a:spLocks noGrp="1"/>
          </p:cNvSpPr>
          <p:nvPr>
            <p:ph type="title"/>
          </p:nvPr>
        </p:nvSpPr>
        <p:spPr>
          <a:xfrm>
            <a:off x="381000" y="76200"/>
            <a:ext cx="8458200" cy="548640"/>
          </a:xfrm>
        </p:spPr>
        <p:txBody>
          <a:bodyPr>
            <a:noAutofit/>
          </a:bodyPr>
          <a:lstStyle/>
          <a:p>
            <a:pPr algn="ctr"/>
            <a:r>
              <a:rPr lang="en-US" sz="2000" dirty="0"/>
              <a:t>Influence of hot wort rest in the whirlpool on flavor stability</a:t>
            </a:r>
          </a:p>
        </p:txBody>
      </p:sp>
      <p:sp>
        <p:nvSpPr>
          <p:cNvPr id="7" name="Rectangle 6"/>
          <p:cNvSpPr/>
          <p:nvPr/>
        </p:nvSpPr>
        <p:spPr>
          <a:xfrm>
            <a:off x="152400" y="6400800"/>
            <a:ext cx="8839200" cy="338554"/>
          </a:xfrm>
          <a:prstGeom prst="rect">
            <a:avLst/>
          </a:prstGeom>
        </p:spPr>
        <p:txBody>
          <a:bodyPr wrap="square">
            <a:spAutoFit/>
          </a:bodyPr>
          <a:lstStyle/>
          <a:p>
            <a:r>
              <a:rPr lang="en-US" sz="1600" dirty="0">
                <a:solidFill>
                  <a:schemeClr val="tx1">
                    <a:lumMod val="65000"/>
                    <a:lumOff val="35000"/>
                  </a:schemeClr>
                </a:solidFill>
              </a:rPr>
              <a:t>August Gresser – Stability of Beer – C.16 of Handbook of Brewing, H. M. Esslinger (ed.), 2009</a:t>
            </a: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2" y="822075"/>
            <a:ext cx="6172199" cy="5279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Date Placeholder 1"/>
          <p:cNvSpPr>
            <a:spLocks noGrp="1"/>
          </p:cNvSpPr>
          <p:nvPr>
            <p:ph type="dt" sz="half" idx="10"/>
          </p:nvPr>
        </p:nvSpPr>
        <p:spPr/>
        <p:txBody>
          <a:bodyPr/>
          <a:lstStyle/>
          <a:p>
            <a:fld id="{D4F1D382-D5B7-4F2D-BE90-F42120ABE245}"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4" name="Slide Number Placeholder 3"/>
          <p:cNvSpPr>
            <a:spLocks noGrp="1"/>
          </p:cNvSpPr>
          <p:nvPr>
            <p:ph type="sldNum" sz="quarter" idx="12"/>
          </p:nvPr>
        </p:nvSpPr>
        <p:spPr/>
        <p:txBody>
          <a:bodyPr/>
          <a:lstStyle/>
          <a:p>
            <a:fld id="{ECD2CD03-2C00-40DA-93C8-FF06F564A60A}" type="slidenum">
              <a:rPr lang="en-US" smtClean="0"/>
              <a:t>63</a:t>
            </a:fld>
            <a:endParaRPr lang="en-US" dirty="0"/>
          </a:p>
        </p:txBody>
      </p:sp>
    </p:spTree>
    <p:extLst>
      <p:ext uri="{BB962C8B-B14F-4D97-AF65-F5344CB8AC3E}">
        <p14:creationId xmlns:p14="http://schemas.microsoft.com/office/powerpoint/2010/main" val="3974663358"/>
      </p:ext>
    </p:extLst>
  </p:cSld>
  <p:clrMapOvr>
    <a:masterClrMapping/>
  </p:clrMapOvr>
  <p:transition spd="slow">
    <p:wip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Autofit/>
          </a:bodyPr>
          <a:lstStyle/>
          <a:p>
            <a:pPr algn="ctr"/>
            <a:r>
              <a:rPr lang="en-US" sz="2200" dirty="0"/>
              <a:t>Mash-in temperature and flavor stability of beer</a:t>
            </a:r>
          </a:p>
        </p:txBody>
      </p:sp>
      <p:sp>
        <p:nvSpPr>
          <p:cNvPr id="7" name="Rectangle 6"/>
          <p:cNvSpPr/>
          <p:nvPr/>
        </p:nvSpPr>
        <p:spPr>
          <a:xfrm>
            <a:off x="152400" y="6443246"/>
            <a:ext cx="8839200" cy="338554"/>
          </a:xfrm>
          <a:prstGeom prst="rect">
            <a:avLst/>
          </a:prstGeom>
          <a:noFill/>
        </p:spPr>
        <p:txBody>
          <a:bodyPr wrap="square">
            <a:spAutoFit/>
          </a:bodyPr>
          <a:lstStyle/>
          <a:p>
            <a:r>
              <a:rPr lang="en-US" sz="1600" dirty="0">
                <a:solidFill>
                  <a:schemeClr val="bg1">
                    <a:lumMod val="50000"/>
                  </a:schemeClr>
                </a:solidFill>
              </a:rPr>
              <a:t>Narziss, L. Brewing Science 53, No 11/12, 204-216, 2000 </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1" y="1092223"/>
            <a:ext cx="7195548" cy="5079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Date Placeholder 1"/>
          <p:cNvSpPr>
            <a:spLocks noGrp="1"/>
          </p:cNvSpPr>
          <p:nvPr>
            <p:ph type="dt" sz="half" idx="10"/>
          </p:nvPr>
        </p:nvSpPr>
        <p:spPr/>
        <p:txBody>
          <a:bodyPr/>
          <a:lstStyle/>
          <a:p>
            <a:fld id="{EC2A672C-0E83-4FFF-9015-DA0E79BB691E}"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4" name="Slide Number Placeholder 3"/>
          <p:cNvSpPr>
            <a:spLocks noGrp="1"/>
          </p:cNvSpPr>
          <p:nvPr>
            <p:ph type="sldNum" sz="quarter" idx="12"/>
          </p:nvPr>
        </p:nvSpPr>
        <p:spPr/>
        <p:txBody>
          <a:bodyPr/>
          <a:lstStyle/>
          <a:p>
            <a:fld id="{ECD2CD03-2C00-40DA-93C8-FF06F564A60A}" type="slidenum">
              <a:rPr lang="en-US" smtClean="0"/>
              <a:t>64</a:t>
            </a:fld>
            <a:endParaRPr lang="en-US" dirty="0"/>
          </a:p>
        </p:txBody>
      </p:sp>
    </p:spTree>
    <p:extLst>
      <p:ext uri="{BB962C8B-B14F-4D97-AF65-F5344CB8AC3E}">
        <p14:creationId xmlns:p14="http://schemas.microsoft.com/office/powerpoint/2010/main" val="607054930"/>
      </p:ext>
    </p:extLst>
  </p:cSld>
  <p:clrMapOvr>
    <a:masterClrMapping/>
  </p:clrMapOvr>
  <p:transition spd="slow">
    <p:wip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5"/>
          <p:cNvSpPr>
            <a:spLocks noGrp="1"/>
          </p:cNvSpPr>
          <p:nvPr>
            <p:ph type="title"/>
          </p:nvPr>
        </p:nvSpPr>
        <p:spPr>
          <a:xfrm>
            <a:off x="-23114" y="0"/>
            <a:ext cx="6347714" cy="1320800"/>
          </a:xfrm>
        </p:spPr>
        <p:txBody>
          <a:bodyPr>
            <a:normAutofit/>
          </a:bodyPr>
          <a:lstStyle/>
          <a:p>
            <a:r>
              <a:rPr lang="en-US" sz="3200" dirty="0"/>
              <a:t>Formation of staling flavor</a:t>
            </a:r>
          </a:p>
        </p:txBody>
      </p:sp>
      <p:sp>
        <p:nvSpPr>
          <p:cNvPr id="7" name="Rectangle 6"/>
          <p:cNvSpPr/>
          <p:nvPr/>
        </p:nvSpPr>
        <p:spPr>
          <a:xfrm>
            <a:off x="152400" y="6248400"/>
            <a:ext cx="8839200" cy="338554"/>
          </a:xfrm>
          <a:prstGeom prst="rect">
            <a:avLst/>
          </a:prstGeom>
        </p:spPr>
        <p:txBody>
          <a:bodyPr wrap="square">
            <a:spAutoFit/>
          </a:bodyPr>
          <a:lstStyle/>
          <a:p>
            <a:r>
              <a:rPr lang="en-US" sz="1600" dirty="0">
                <a:solidFill>
                  <a:schemeClr val="bg1">
                    <a:lumMod val="50000"/>
                  </a:schemeClr>
                </a:solidFill>
              </a:rPr>
              <a:t>August Gresser – Stability of Beer – C.16 of Handbook of Brewing, H. M. Esslinger (ed.), 2009</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2684" y="543408"/>
            <a:ext cx="5801516" cy="56287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Date Placeholder 1"/>
          <p:cNvSpPr>
            <a:spLocks noGrp="1"/>
          </p:cNvSpPr>
          <p:nvPr>
            <p:ph type="dt" sz="half" idx="10"/>
          </p:nvPr>
        </p:nvSpPr>
        <p:spPr/>
        <p:txBody>
          <a:bodyPr/>
          <a:lstStyle/>
          <a:p>
            <a:fld id="{9B89A9C7-29FE-4C4E-9B4C-177A0768719C}"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4" name="Slide Number Placeholder 3"/>
          <p:cNvSpPr>
            <a:spLocks noGrp="1"/>
          </p:cNvSpPr>
          <p:nvPr>
            <p:ph type="sldNum" sz="quarter" idx="12"/>
          </p:nvPr>
        </p:nvSpPr>
        <p:spPr/>
        <p:txBody>
          <a:bodyPr/>
          <a:lstStyle/>
          <a:p>
            <a:fld id="{ECD2CD03-2C00-40DA-93C8-FF06F564A60A}" type="slidenum">
              <a:rPr lang="en-US" smtClean="0"/>
              <a:t>65</a:t>
            </a:fld>
            <a:endParaRPr lang="en-US" dirty="0"/>
          </a:p>
        </p:txBody>
      </p:sp>
    </p:spTree>
    <p:extLst>
      <p:ext uri="{BB962C8B-B14F-4D97-AF65-F5344CB8AC3E}">
        <p14:creationId xmlns:p14="http://schemas.microsoft.com/office/powerpoint/2010/main" val="2101705245"/>
      </p:ext>
    </p:extLst>
  </p:cSld>
  <p:clrMapOvr>
    <a:masterClrMapping/>
  </p:clrMapOvr>
  <p:transition spd="slow">
    <p:wip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465" y="1295402"/>
            <a:ext cx="7272337" cy="4639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5"/>
          <p:cNvSpPr>
            <a:spLocks noGrp="1"/>
          </p:cNvSpPr>
          <p:nvPr>
            <p:ph type="title"/>
          </p:nvPr>
        </p:nvSpPr>
        <p:spPr>
          <a:xfrm>
            <a:off x="609600" y="2"/>
            <a:ext cx="6553201" cy="829817"/>
          </a:xfrm>
        </p:spPr>
        <p:txBody>
          <a:bodyPr>
            <a:normAutofit/>
          </a:bodyPr>
          <a:lstStyle/>
          <a:p>
            <a:pPr algn="ctr"/>
            <a:r>
              <a:rPr lang="en-US" dirty="0" smtClean="0"/>
              <a:t>Flavor stability of beer</a:t>
            </a:r>
            <a:endParaRPr lang="en-US" dirty="0"/>
          </a:p>
        </p:txBody>
      </p:sp>
      <p:sp>
        <p:nvSpPr>
          <p:cNvPr id="7" name="Rectangle 6"/>
          <p:cNvSpPr/>
          <p:nvPr/>
        </p:nvSpPr>
        <p:spPr>
          <a:xfrm>
            <a:off x="152400" y="6400802"/>
            <a:ext cx="8839200" cy="307777"/>
          </a:xfrm>
          <a:prstGeom prst="rect">
            <a:avLst/>
          </a:prstGeom>
        </p:spPr>
        <p:txBody>
          <a:bodyPr wrap="square">
            <a:spAutoFit/>
          </a:bodyPr>
          <a:lstStyle/>
          <a:p>
            <a:r>
              <a:rPr lang="en-US" sz="1400" dirty="0">
                <a:solidFill>
                  <a:schemeClr val="bg1">
                    <a:lumMod val="50000"/>
                  </a:schemeClr>
                </a:solidFill>
              </a:rPr>
              <a:t>Dalgliesh , C.E. ( 1977 ) Proc. of the 16th European Brewery Convention Congress, Amsterdam , pp. 623</a:t>
            </a:r>
          </a:p>
        </p:txBody>
      </p:sp>
      <p:sp>
        <p:nvSpPr>
          <p:cNvPr id="2" name="Date Placeholder 1"/>
          <p:cNvSpPr>
            <a:spLocks noGrp="1"/>
          </p:cNvSpPr>
          <p:nvPr>
            <p:ph type="dt" sz="half" idx="10"/>
          </p:nvPr>
        </p:nvSpPr>
        <p:spPr/>
        <p:txBody>
          <a:bodyPr/>
          <a:lstStyle/>
          <a:p>
            <a:fld id="{02DEE87D-D8E9-4A74-B4A0-279A82DBA1F6}" type="datetime1">
              <a:rPr lang="en-US" smtClean="0"/>
              <a:t>13-Sep-17</a:t>
            </a:fld>
            <a:endParaRPr lang="en-US" dirty="0"/>
          </a:p>
        </p:txBody>
      </p:sp>
      <p:sp>
        <p:nvSpPr>
          <p:cNvPr id="3" name="Footer Placeholder 2"/>
          <p:cNvSpPr>
            <a:spLocks noGrp="1"/>
          </p:cNvSpPr>
          <p:nvPr>
            <p:ph type="ftr" sz="quarter" idx="11"/>
          </p:nvPr>
        </p:nvSpPr>
        <p:spPr/>
        <p:txBody>
          <a:bodyPr/>
          <a:lstStyle/>
          <a:p>
            <a:r>
              <a:rPr lang="en-US" dirty="0" smtClean="0"/>
              <a:t>Hot Side Oxidation</a:t>
            </a:r>
            <a:endParaRPr lang="en-US" dirty="0"/>
          </a:p>
        </p:txBody>
      </p:sp>
      <p:sp>
        <p:nvSpPr>
          <p:cNvPr id="4" name="Slide Number Placeholder 3"/>
          <p:cNvSpPr>
            <a:spLocks noGrp="1"/>
          </p:cNvSpPr>
          <p:nvPr>
            <p:ph type="sldNum" sz="quarter" idx="12"/>
          </p:nvPr>
        </p:nvSpPr>
        <p:spPr/>
        <p:txBody>
          <a:bodyPr/>
          <a:lstStyle/>
          <a:p>
            <a:fld id="{ECD2CD03-2C00-40DA-93C8-FF06F564A60A}" type="slidenum">
              <a:rPr lang="en-US" smtClean="0"/>
              <a:t>66</a:t>
            </a:fld>
            <a:endParaRPr lang="en-US" dirty="0"/>
          </a:p>
        </p:txBody>
      </p:sp>
    </p:spTree>
    <p:extLst>
      <p:ext uri="{BB962C8B-B14F-4D97-AF65-F5344CB8AC3E}">
        <p14:creationId xmlns:p14="http://schemas.microsoft.com/office/powerpoint/2010/main" val="3229965138"/>
      </p:ext>
    </p:extLst>
  </p:cSld>
  <p:clrMapOvr>
    <a:masterClrMapping/>
  </p:clrMapOvr>
  <p:transition spd="slow">
    <p:wip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0"/>
            <a:ext cx="6781801" cy="914400"/>
          </a:xfrm>
        </p:spPr>
        <p:txBody>
          <a:bodyPr/>
          <a:lstStyle/>
          <a:p>
            <a:r>
              <a:rPr lang="en-US" dirty="0" smtClean="0"/>
              <a:t>How oxidation works</a:t>
            </a:r>
            <a:endParaRPr lang="en-US" dirty="0"/>
          </a:p>
        </p:txBody>
      </p:sp>
      <p:pic>
        <p:nvPicPr>
          <p:cNvPr id="4" name="Picture 3"/>
          <p:cNvPicPr>
            <a:picLocks noChangeAspect="1"/>
          </p:cNvPicPr>
          <p:nvPr/>
        </p:nvPicPr>
        <p:blipFill>
          <a:blip r:embed="rId3"/>
          <a:stretch>
            <a:fillRect/>
          </a:stretch>
        </p:blipFill>
        <p:spPr>
          <a:xfrm>
            <a:off x="44828" y="1066800"/>
            <a:ext cx="7346572" cy="4724400"/>
          </a:xfrm>
          <a:prstGeom prst="rect">
            <a:avLst/>
          </a:prstGeom>
        </p:spPr>
      </p:pic>
      <p:sp>
        <p:nvSpPr>
          <p:cNvPr id="5" name="TextBox 4"/>
          <p:cNvSpPr txBox="1"/>
          <p:nvPr/>
        </p:nvSpPr>
        <p:spPr>
          <a:xfrm>
            <a:off x="533400" y="6172200"/>
            <a:ext cx="7772400" cy="307777"/>
          </a:xfrm>
          <a:prstGeom prst="rect">
            <a:avLst/>
          </a:prstGeom>
          <a:noFill/>
        </p:spPr>
        <p:txBody>
          <a:bodyPr wrap="square" rtlCol="0">
            <a:spAutoFit/>
          </a:bodyPr>
          <a:lstStyle/>
          <a:p>
            <a:r>
              <a:rPr lang="en-US" sz="1400" dirty="0">
                <a:solidFill>
                  <a:schemeClr val="bg1">
                    <a:lumMod val="50000"/>
                  </a:schemeClr>
                </a:solidFill>
              </a:rPr>
              <a:t>The flavor instability of beer – in Beer, a quality perspective, Bamforth 2009</a:t>
            </a:r>
          </a:p>
        </p:txBody>
      </p:sp>
      <p:sp>
        <p:nvSpPr>
          <p:cNvPr id="3" name="Date Placeholder 2"/>
          <p:cNvSpPr>
            <a:spLocks noGrp="1"/>
          </p:cNvSpPr>
          <p:nvPr>
            <p:ph type="dt" sz="half" idx="10"/>
          </p:nvPr>
        </p:nvSpPr>
        <p:spPr/>
        <p:txBody>
          <a:bodyPr/>
          <a:lstStyle/>
          <a:p>
            <a:fld id="{D5509FAA-85A4-4423-A563-6D2016B0379A}" type="datetime1">
              <a:rPr lang="en-US" smtClean="0"/>
              <a:t>13-Sep-17</a:t>
            </a:fld>
            <a:endParaRPr lang="en-US" dirty="0"/>
          </a:p>
        </p:txBody>
      </p:sp>
      <p:sp>
        <p:nvSpPr>
          <p:cNvPr id="6" name="Footer Placeholder 5"/>
          <p:cNvSpPr>
            <a:spLocks noGrp="1"/>
          </p:cNvSpPr>
          <p:nvPr>
            <p:ph type="ftr" sz="quarter" idx="11"/>
          </p:nvPr>
        </p:nvSpPr>
        <p:spPr/>
        <p:txBody>
          <a:bodyPr/>
          <a:lstStyle/>
          <a:p>
            <a:r>
              <a:rPr lang="en-US" dirty="0" smtClean="0"/>
              <a:t>Hot Side Oxidation</a:t>
            </a:r>
            <a:endParaRPr lang="en-US" dirty="0"/>
          </a:p>
        </p:txBody>
      </p:sp>
      <p:sp>
        <p:nvSpPr>
          <p:cNvPr id="7" name="Slide Number Placeholder 6"/>
          <p:cNvSpPr>
            <a:spLocks noGrp="1"/>
          </p:cNvSpPr>
          <p:nvPr>
            <p:ph type="sldNum" sz="quarter" idx="12"/>
          </p:nvPr>
        </p:nvSpPr>
        <p:spPr/>
        <p:txBody>
          <a:bodyPr/>
          <a:lstStyle/>
          <a:p>
            <a:fld id="{ECD2CD03-2C00-40DA-93C8-FF06F564A60A}" type="slidenum">
              <a:rPr lang="en-US" smtClean="0"/>
              <a:t>67</a:t>
            </a:fld>
            <a:endParaRPr lang="en-US" dirty="0"/>
          </a:p>
        </p:txBody>
      </p:sp>
    </p:spTree>
    <p:extLst>
      <p:ext uri="{BB962C8B-B14F-4D97-AF65-F5344CB8AC3E}">
        <p14:creationId xmlns:p14="http://schemas.microsoft.com/office/powerpoint/2010/main" val="1365874400"/>
      </p:ext>
    </p:extLst>
  </p:cSld>
  <p:clrMapOvr>
    <a:masterClrMapping/>
  </p:clrMapOvr>
  <p:transition spd="slow">
    <p:wip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7948803" cy="685800"/>
          </a:xfrm>
        </p:spPr>
        <p:txBody>
          <a:bodyPr>
            <a:normAutofit/>
          </a:bodyPr>
          <a:lstStyle/>
          <a:p>
            <a:r>
              <a:rPr lang="en-US" dirty="0"/>
              <a:t>Aeration during mashing and </a:t>
            </a:r>
            <a:r>
              <a:rPr lang="en-US" dirty="0" smtClean="0"/>
              <a:t>taste</a:t>
            </a:r>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dirty="0"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68</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043213556"/>
              </p:ext>
            </p:extLst>
          </p:nvPr>
        </p:nvGraphicFramePr>
        <p:xfrm>
          <a:off x="380999" y="1752602"/>
          <a:ext cx="8458202" cy="3559591"/>
        </p:xfrm>
        <a:graphic>
          <a:graphicData uri="http://schemas.openxmlformats.org/drawingml/2006/table">
            <a:tbl>
              <a:tblPr firstRow="1" firstCol="1" bandRow="1">
                <a:tableStyleId>{00A15C55-8517-42AA-B614-E9B94910E393}</a:tableStyleId>
              </a:tblPr>
              <a:tblGrid>
                <a:gridCol w="1877026"/>
                <a:gridCol w="822647"/>
                <a:gridCol w="822647"/>
                <a:gridCol w="822647"/>
                <a:gridCol w="822647"/>
                <a:gridCol w="822647"/>
                <a:gridCol w="822647"/>
                <a:gridCol w="822647"/>
                <a:gridCol w="822647"/>
              </a:tblGrid>
              <a:tr h="446314">
                <a:tc>
                  <a:txBody>
                    <a:bodyPr/>
                    <a:lstStyle/>
                    <a:p>
                      <a:pPr algn="l" fontAlgn="t"/>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Control</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Air</a:t>
                      </a:r>
                      <a:endParaRPr lang="en-US" sz="1800" b="0" i="0" u="none" strike="noStrike" dirty="0">
                        <a:solidFill>
                          <a:srgbClr val="000000"/>
                        </a:solidFill>
                        <a:effectLst/>
                        <a:latin typeface="Calibri" panose="020F0502020204030204" pitchFamily="34" charset="0"/>
                      </a:endParaRPr>
                    </a:p>
                  </a:txBody>
                  <a:tcPr marL="6522" marR="6522" marT="6522" marB="0"/>
                </a:tc>
                <a:tc gridSpan="2">
                  <a:txBody>
                    <a:bodyPr/>
                    <a:lstStyle/>
                    <a:p>
                      <a:pPr algn="ctr" fontAlgn="t"/>
                      <a:r>
                        <a:rPr lang="en-US" sz="1800" u="none" strike="noStrike" dirty="0">
                          <a:effectLst/>
                          <a:latin typeface="Calibri" panose="020F0502020204030204" pitchFamily="34" charset="0"/>
                        </a:rPr>
                        <a:t>Nitrogen</a:t>
                      </a:r>
                      <a:endParaRPr lang="en-US" sz="1800" b="0" i="0" u="none" strike="noStrike" dirty="0">
                        <a:solidFill>
                          <a:srgbClr val="000000"/>
                        </a:solidFill>
                        <a:effectLst/>
                        <a:latin typeface="Calibri" panose="020F0502020204030204" pitchFamily="34" charset="0"/>
                      </a:endParaRPr>
                    </a:p>
                  </a:txBody>
                  <a:tcPr marL="6522" marR="6522" marT="6522" marB="0"/>
                </a:tc>
                <a:tc hMerge="1">
                  <a:txBody>
                    <a:bodyPr/>
                    <a:lstStyle/>
                    <a:p>
                      <a:endParaRPr lang="en-US"/>
                    </a:p>
                  </a:txBody>
                  <a:tcPr/>
                </a:tc>
                <a:tc gridSpan="4">
                  <a:txBody>
                    <a:bodyPr/>
                    <a:lstStyle/>
                    <a:p>
                      <a:pPr algn="ctr" fontAlgn="t"/>
                      <a:r>
                        <a:rPr lang="en-US" sz="1800" u="none" strike="noStrike" dirty="0">
                          <a:effectLst/>
                          <a:latin typeface="Calibri" panose="020F0502020204030204" pitchFamily="34" charset="0"/>
                        </a:rPr>
                        <a:t>Nitrogen except during</a:t>
                      </a:r>
                      <a:endParaRPr lang="en-US" sz="1800" b="0" i="0" u="none" strike="noStrike" dirty="0">
                        <a:solidFill>
                          <a:srgbClr val="000000"/>
                        </a:solidFill>
                        <a:effectLst/>
                        <a:latin typeface="Calibri" panose="020F0502020204030204" pitchFamily="34" charset="0"/>
                      </a:endParaRPr>
                    </a:p>
                  </a:txBody>
                  <a:tcPr marL="6522" marR="6522" marT="6522" marB="0"/>
                </a:tc>
                <a:tc hMerge="1">
                  <a:txBody>
                    <a:bodyPr/>
                    <a:lstStyle/>
                    <a:p>
                      <a:endParaRPr lang="en-US"/>
                    </a:p>
                  </a:txBody>
                  <a:tcPr/>
                </a:tc>
                <a:tc hMerge="1">
                  <a:txBody>
                    <a:bodyPr/>
                    <a:lstStyle/>
                    <a:p>
                      <a:endParaRPr lang="en-US"/>
                    </a:p>
                  </a:txBody>
                  <a:tcPr/>
                </a:tc>
                <a:tc hMerge="1">
                  <a:txBody>
                    <a:bodyPr/>
                    <a:lstStyle/>
                    <a:p>
                      <a:endParaRPr lang="en-US"/>
                    </a:p>
                  </a:txBody>
                  <a:tcPr/>
                </a:tc>
              </a:tr>
              <a:tr h="892629">
                <a:tc>
                  <a:txBody>
                    <a:bodyPr/>
                    <a:lstStyle/>
                    <a:p>
                      <a:pPr algn="l" fontAlgn="t"/>
                      <a:r>
                        <a:rPr lang="en-US" sz="1800" u="none" strike="noStrike" dirty="0">
                          <a:effectLst/>
                          <a:latin typeface="Calibri" panose="020F0502020204030204" pitchFamily="34" charset="0"/>
                        </a:rPr>
                        <a:t>VARIABLES</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smtClean="0">
                          <a:effectLst/>
                          <a:latin typeface="Calibri" panose="020F0502020204030204" pitchFamily="34" charset="0"/>
                        </a:rPr>
                        <a:t>Conti</a:t>
                      </a:r>
                      <a:br>
                        <a:rPr lang="en-US" sz="1800" u="none" strike="noStrike" dirty="0" smtClean="0">
                          <a:effectLst/>
                          <a:latin typeface="Calibri" panose="020F0502020204030204" pitchFamily="34" charset="0"/>
                        </a:rPr>
                      </a:br>
                      <a:r>
                        <a:rPr lang="en-US" sz="1800" u="none" strike="noStrike" dirty="0" smtClean="0">
                          <a:effectLst/>
                          <a:latin typeface="Calibri" panose="020F0502020204030204" pitchFamily="34" charset="0"/>
                        </a:rPr>
                        <a:t>nuous</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mash-in</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Aeration </a:t>
                      </a:r>
                      <a:br>
                        <a:rPr lang="en-US" sz="1800" u="none" strike="noStrike" dirty="0">
                          <a:effectLst/>
                          <a:latin typeface="Calibri" panose="020F0502020204030204" pitchFamily="34" charset="0"/>
                        </a:rPr>
                      </a:br>
                      <a:r>
                        <a:rPr lang="en-US" sz="1800" u="none" strike="noStrike" dirty="0">
                          <a:effectLst/>
                          <a:latin typeface="Calibri" panose="020F0502020204030204" pitchFamily="34" charset="0"/>
                        </a:rPr>
                        <a:t>50°C 30 min</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Aeration </a:t>
                      </a:r>
                      <a:br>
                        <a:rPr lang="en-US" sz="1800" u="none" strike="noStrike" dirty="0">
                          <a:effectLst/>
                          <a:latin typeface="Calibri" panose="020F0502020204030204" pitchFamily="34" charset="0"/>
                        </a:rPr>
                      </a:br>
                      <a:r>
                        <a:rPr lang="en-US" sz="1800" u="none" strike="noStrike" dirty="0">
                          <a:effectLst/>
                          <a:latin typeface="Calibri" panose="020F0502020204030204" pitchFamily="34" charset="0"/>
                        </a:rPr>
                        <a:t>65°C 30 min</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Aeration </a:t>
                      </a:r>
                      <a:br>
                        <a:rPr lang="en-US" sz="1800" u="none" strike="noStrike" dirty="0">
                          <a:effectLst/>
                          <a:latin typeface="Calibri" panose="020F0502020204030204" pitchFamily="34" charset="0"/>
                        </a:rPr>
                      </a:br>
                      <a:r>
                        <a:rPr lang="en-US" sz="1800" u="none" strike="noStrike" dirty="0">
                          <a:effectLst/>
                          <a:latin typeface="Calibri" panose="020F0502020204030204" pitchFamily="34" charset="0"/>
                        </a:rPr>
                        <a:t>70°C 60 min</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Aeration </a:t>
                      </a:r>
                      <a:br>
                        <a:rPr lang="en-US" sz="1800" u="none" strike="noStrike" dirty="0">
                          <a:effectLst/>
                          <a:latin typeface="Calibri" panose="020F0502020204030204" pitchFamily="34" charset="0"/>
                        </a:rPr>
                      </a:br>
                      <a:r>
                        <a:rPr lang="en-US" sz="1800" u="none" strike="noStrike" dirty="0">
                          <a:effectLst/>
                          <a:latin typeface="Calibri" panose="020F0502020204030204" pitchFamily="34" charset="0"/>
                        </a:rPr>
                        <a:t>76°C 8 min</a:t>
                      </a:r>
                      <a:endParaRPr lang="en-US" sz="1800" b="0" i="0" u="none" strike="noStrike" dirty="0">
                        <a:solidFill>
                          <a:srgbClr val="000000"/>
                        </a:solidFill>
                        <a:effectLst/>
                        <a:latin typeface="Calibri" panose="020F0502020204030204" pitchFamily="34" charset="0"/>
                      </a:endParaRPr>
                    </a:p>
                  </a:txBody>
                  <a:tcPr marL="6522" marR="6522" marT="6522" marB="0"/>
                </a:tc>
              </a:tr>
              <a:tr h="446314">
                <a:tc>
                  <a:txBody>
                    <a:bodyPr/>
                    <a:lstStyle/>
                    <a:p>
                      <a:pPr algn="l" fontAlgn="t"/>
                      <a:r>
                        <a:rPr lang="de-DE" sz="1800" u="none" strike="noStrike">
                          <a:effectLst/>
                          <a:latin typeface="Calibri" panose="020F0502020204030204" pitchFamily="34" charset="0"/>
                        </a:rPr>
                        <a:t>Wort tannoids mg PVP/L 12%</a:t>
                      </a:r>
                      <a:endParaRPr lang="de-DE" sz="1800" b="0" i="0" u="none" strike="noStrike">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89</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38</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94</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92</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75</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81</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55</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80</a:t>
                      </a:r>
                      <a:endParaRPr lang="en-US" sz="1800" b="0" i="0" u="none" strike="noStrike" dirty="0">
                        <a:solidFill>
                          <a:srgbClr val="000000"/>
                        </a:solidFill>
                        <a:effectLst/>
                        <a:latin typeface="Calibri" panose="020F0502020204030204" pitchFamily="34" charset="0"/>
                      </a:endParaRPr>
                    </a:p>
                  </a:txBody>
                  <a:tcPr marL="6522" marR="6522" marT="6522" marB="0"/>
                </a:tc>
              </a:tr>
              <a:tr h="446314">
                <a:tc>
                  <a:txBody>
                    <a:bodyPr/>
                    <a:lstStyle/>
                    <a:p>
                      <a:pPr algn="l" fontAlgn="t"/>
                      <a:r>
                        <a:rPr lang="en-US" sz="1800" u="none" strike="noStrike" dirty="0">
                          <a:effectLst/>
                          <a:latin typeface="Calibri" panose="020F0502020204030204" pitchFamily="34" charset="0"/>
                        </a:rPr>
                        <a:t>Beer </a:t>
                      </a:r>
                      <a:r>
                        <a:rPr lang="en-US" sz="1800" u="none" strike="noStrike" dirty="0" smtClean="0">
                          <a:effectLst/>
                          <a:latin typeface="Calibri" panose="020F0502020204030204" pitchFamily="34" charset="0"/>
                        </a:rPr>
                        <a:t>stability </a:t>
                      </a:r>
                      <a:r>
                        <a:rPr lang="en-US" sz="1800" u="none" strike="noStrike" dirty="0">
                          <a:effectLst/>
                          <a:latin typeface="Calibri" panose="020F0502020204030204" pitchFamily="34" charset="0"/>
                        </a:rPr>
                        <a:t>0/40/0°C days</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2.1</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2.5</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2.1</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2.1</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1.6</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1.8</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1.7</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0.9</a:t>
                      </a:r>
                      <a:endParaRPr lang="en-US" sz="1800" b="0" i="0" u="none" strike="noStrike" dirty="0">
                        <a:solidFill>
                          <a:srgbClr val="000000"/>
                        </a:solidFill>
                        <a:effectLst/>
                        <a:latin typeface="Calibri" panose="020F0502020204030204" pitchFamily="34" charset="0"/>
                      </a:endParaRPr>
                    </a:p>
                  </a:txBody>
                  <a:tcPr marL="6522" marR="6522" marT="6522" marB="0"/>
                </a:tc>
              </a:tr>
              <a:tr h="446314">
                <a:tc>
                  <a:txBody>
                    <a:bodyPr/>
                    <a:lstStyle/>
                    <a:p>
                      <a:pPr algn="l" fontAlgn="t"/>
                      <a:r>
                        <a:rPr lang="en-US" sz="1800" u="none" strike="noStrike" dirty="0">
                          <a:effectLst/>
                          <a:latin typeface="Calibri" panose="020F0502020204030204" pitchFamily="34" charset="0"/>
                        </a:rPr>
                        <a:t>Alcohol Chilling Test EBC</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17</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22</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21</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20</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56</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50</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54</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58</a:t>
                      </a:r>
                      <a:endParaRPr lang="en-US" sz="1800" b="0" i="0" u="none" strike="noStrike" dirty="0">
                        <a:solidFill>
                          <a:srgbClr val="000000"/>
                        </a:solidFill>
                        <a:effectLst/>
                        <a:latin typeface="Calibri" panose="020F0502020204030204" pitchFamily="34" charset="0"/>
                      </a:endParaRPr>
                    </a:p>
                  </a:txBody>
                  <a:tcPr marL="6522" marR="6522" marT="6522" marB="0"/>
                </a:tc>
              </a:tr>
              <a:tr h="446314">
                <a:tc>
                  <a:txBody>
                    <a:bodyPr/>
                    <a:lstStyle/>
                    <a:p>
                      <a:pPr algn="l" fontAlgn="t"/>
                      <a:r>
                        <a:rPr lang="en-US" sz="1800" u="none" strike="noStrike" dirty="0">
                          <a:effectLst/>
                          <a:latin typeface="Calibri" panose="020F0502020204030204" pitchFamily="34" charset="0"/>
                        </a:rPr>
                        <a:t>Foam </a:t>
                      </a:r>
                      <a:r>
                        <a:rPr lang="en-US" sz="1800" u="none" strike="noStrike" dirty="0" smtClean="0">
                          <a:effectLst/>
                          <a:latin typeface="Calibri" panose="020F0502020204030204" pitchFamily="34" charset="0"/>
                        </a:rPr>
                        <a:t/>
                      </a:r>
                      <a:br>
                        <a:rPr lang="en-US" sz="1800" u="none" strike="noStrike" dirty="0" smtClean="0">
                          <a:effectLst/>
                          <a:latin typeface="Calibri" panose="020F0502020204030204" pitchFamily="34" charset="0"/>
                        </a:rPr>
                      </a:br>
                      <a:r>
                        <a:rPr lang="en-US" sz="1800" u="none" strike="noStrike" dirty="0" smtClean="0">
                          <a:effectLst/>
                          <a:latin typeface="Calibri" panose="020F0502020204030204" pitchFamily="34" charset="0"/>
                        </a:rPr>
                        <a:t>(</a:t>
                      </a:r>
                      <a:r>
                        <a:rPr lang="en-US" sz="1800" u="none" strike="noStrike" dirty="0">
                          <a:effectLst/>
                          <a:latin typeface="Calibri" panose="020F0502020204030204" pitchFamily="34" charset="0"/>
                        </a:rPr>
                        <a:t>Ross &amp; Clark)</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129</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128</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126</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128</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126</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128</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128</a:t>
                      </a:r>
                      <a:endParaRPr lang="en-US" sz="1800" b="0" i="0" u="none" strike="noStrike" dirty="0">
                        <a:solidFill>
                          <a:srgbClr val="000000"/>
                        </a:solidFill>
                        <a:effectLst/>
                        <a:latin typeface="Calibri" panose="020F0502020204030204" pitchFamily="34" charset="0"/>
                      </a:endParaRPr>
                    </a:p>
                  </a:txBody>
                  <a:tcPr marL="6522" marR="6522" marT="6522" marB="0"/>
                </a:tc>
                <a:tc>
                  <a:txBody>
                    <a:bodyPr/>
                    <a:lstStyle/>
                    <a:p>
                      <a:pPr algn="ctr" fontAlgn="t"/>
                      <a:r>
                        <a:rPr lang="en-US" sz="1800" u="none" strike="noStrike" dirty="0">
                          <a:effectLst/>
                          <a:latin typeface="Calibri" panose="020F0502020204030204" pitchFamily="34" charset="0"/>
                        </a:rPr>
                        <a:t>128</a:t>
                      </a:r>
                      <a:endParaRPr lang="en-US" sz="1800" b="0" i="0" u="none" strike="noStrike" dirty="0">
                        <a:solidFill>
                          <a:srgbClr val="000000"/>
                        </a:solidFill>
                        <a:effectLst/>
                        <a:latin typeface="Calibri" panose="020F0502020204030204" pitchFamily="34" charset="0"/>
                      </a:endParaRPr>
                    </a:p>
                  </a:txBody>
                  <a:tcPr marL="6522" marR="6522" marT="6522" marB="0"/>
                </a:tc>
              </a:tr>
            </a:tbl>
          </a:graphicData>
        </a:graphic>
      </p:graphicFrame>
      <p:sp>
        <p:nvSpPr>
          <p:cNvPr id="8" name="Rectangle 7"/>
          <p:cNvSpPr/>
          <p:nvPr/>
        </p:nvSpPr>
        <p:spPr>
          <a:xfrm>
            <a:off x="1" y="6019800"/>
            <a:ext cx="8973604" cy="338554"/>
          </a:xfrm>
          <a:prstGeom prst="rect">
            <a:avLst/>
          </a:prstGeom>
        </p:spPr>
        <p:txBody>
          <a:bodyPr wrap="square">
            <a:spAutoFit/>
          </a:bodyPr>
          <a:lstStyle/>
          <a:p>
            <a:r>
              <a:rPr lang="en-US" sz="1600" dirty="0">
                <a:solidFill>
                  <a:schemeClr val="tx1">
                    <a:lumMod val="65000"/>
                    <a:lumOff val="35000"/>
                  </a:schemeClr>
                </a:solidFill>
              </a:rPr>
              <a:t>Narziss, L. Technological factors of flavor stability. J. Inst. Brew. Jul-Aug 1986, Vol. 92, pp. 346</a:t>
            </a:r>
          </a:p>
        </p:txBody>
      </p:sp>
    </p:spTree>
    <p:extLst>
      <p:ext uri="{BB962C8B-B14F-4D97-AF65-F5344CB8AC3E}">
        <p14:creationId xmlns:p14="http://schemas.microsoft.com/office/powerpoint/2010/main" val="42119612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7772400" cy="685800"/>
          </a:xfrm>
        </p:spPr>
        <p:txBody>
          <a:bodyPr>
            <a:normAutofit/>
          </a:bodyPr>
          <a:lstStyle/>
          <a:p>
            <a:r>
              <a:rPr lang="en-US" dirty="0" smtClean="0"/>
              <a:t>Definitions – Polyphenols and Tannins</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160010737"/>
              </p:ext>
            </p:extLst>
          </p:nvPr>
        </p:nvGraphicFramePr>
        <p:xfrm>
          <a:off x="609600" y="685800"/>
          <a:ext cx="6347714"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69</a:t>
            </a:fld>
            <a:endParaRPr lang="en-US" dirty="0"/>
          </a:p>
        </p:txBody>
      </p:sp>
    </p:spTree>
    <p:extLst>
      <p:ext uri="{BB962C8B-B14F-4D97-AF65-F5344CB8AC3E}">
        <p14:creationId xmlns:p14="http://schemas.microsoft.com/office/powerpoint/2010/main" val="33441117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763000" cy="685800"/>
          </a:xfrm>
        </p:spPr>
        <p:txBody>
          <a:bodyPr>
            <a:noAutofit/>
          </a:bodyPr>
          <a:lstStyle/>
          <a:p>
            <a:r>
              <a:rPr lang="en-US" sz="2000" b="1" dirty="0" err="1"/>
              <a:t>Nonoxidative</a:t>
            </a:r>
            <a:r>
              <a:rPr lang="en-US" sz="2000" b="1" dirty="0"/>
              <a:t> Mechanism for Development of </a:t>
            </a:r>
            <a:r>
              <a:rPr lang="en-US" sz="2000" b="1" i="1" dirty="0" smtClean="0"/>
              <a:t>t</a:t>
            </a:r>
            <a:r>
              <a:rPr lang="en-US" sz="2000" b="1" dirty="0" smtClean="0"/>
              <a:t>-2-Nonenal </a:t>
            </a:r>
            <a:r>
              <a:rPr lang="en-US" sz="2000" b="1" dirty="0"/>
              <a:t>in </a:t>
            </a:r>
            <a:r>
              <a:rPr lang="en-US" sz="2000" b="1" dirty="0" smtClean="0"/>
              <a:t>Beer</a:t>
            </a:r>
            <a:endParaRPr lang="en-US" sz="2000" dirty="0"/>
          </a:p>
        </p:txBody>
      </p:sp>
      <p:sp>
        <p:nvSpPr>
          <p:cNvPr id="3" name="Content Placeholder 2"/>
          <p:cNvSpPr>
            <a:spLocks noGrp="1"/>
          </p:cNvSpPr>
          <p:nvPr>
            <p:ph idx="1"/>
          </p:nvPr>
        </p:nvSpPr>
        <p:spPr>
          <a:xfrm>
            <a:off x="609599" y="685800"/>
            <a:ext cx="7948803" cy="5486400"/>
          </a:xfrm>
        </p:spPr>
        <p:txBody>
          <a:bodyPr>
            <a:normAutofit/>
          </a:bodyPr>
          <a:lstStyle/>
          <a:p>
            <a:r>
              <a:rPr lang="en-US" dirty="0" smtClean="0"/>
              <a:t>G</a:t>
            </a:r>
            <a:r>
              <a:rPr lang="en-US" dirty="0"/>
              <a:t>. </a:t>
            </a:r>
            <a:r>
              <a:rPr lang="en-US" dirty="0" err="1"/>
              <a:t>Lermusieau</a:t>
            </a:r>
            <a:r>
              <a:rPr lang="en-US" dirty="0"/>
              <a:t>, S. Noël, C. </a:t>
            </a:r>
            <a:r>
              <a:rPr lang="en-US" dirty="0" err="1"/>
              <a:t>Liégeois</a:t>
            </a:r>
            <a:r>
              <a:rPr lang="en-US" dirty="0"/>
              <a:t>, and S. </a:t>
            </a:r>
            <a:r>
              <a:rPr lang="en-US" dirty="0" smtClean="0"/>
              <a:t>Collin</a:t>
            </a:r>
          </a:p>
          <a:p>
            <a:r>
              <a:rPr lang="en-US" dirty="0" smtClean="0"/>
              <a:t>J</a:t>
            </a:r>
            <a:r>
              <a:rPr lang="en-US" dirty="0"/>
              <a:t>. Am. Soc. Brew. Chem. 57(1):29-33, </a:t>
            </a:r>
            <a:r>
              <a:rPr lang="en-US" dirty="0" smtClean="0"/>
              <a:t>1999</a:t>
            </a:r>
            <a:endParaRPr lang="en-US" dirty="0"/>
          </a:p>
          <a:p>
            <a:r>
              <a:rPr lang="en-US" dirty="0"/>
              <a:t>Oxidation is usually recognized as the major cause of development of a stale flavor in beer. However, no significant difference in </a:t>
            </a:r>
            <a:r>
              <a:rPr lang="en-US" i="1" dirty="0"/>
              <a:t>trans</a:t>
            </a:r>
            <a:r>
              <a:rPr lang="en-US" dirty="0"/>
              <a:t>-2-nonenal concentration has been observed between oxygen-receiving and oxygen-free beers after aging. Moreover, (^18)O(2) was not incorporated into the carbonyl fraction, indicating that the cardboard flavor in beer is not due to lipid oxidation in the bottle. As shown by adding deuterated </a:t>
            </a:r>
            <a:r>
              <a:rPr lang="en-US" dirty="0" err="1"/>
              <a:t>nonenol</a:t>
            </a:r>
            <a:r>
              <a:rPr lang="en-US" dirty="0"/>
              <a:t> to the pitching wort, nonenal oxidation and </a:t>
            </a:r>
            <a:r>
              <a:rPr lang="en-US" dirty="0" err="1"/>
              <a:t>sulfitic</a:t>
            </a:r>
            <a:r>
              <a:rPr lang="en-US" dirty="0"/>
              <a:t> adduct degradation were also inefficient pathways of</a:t>
            </a:r>
            <a:r>
              <a:rPr lang="en-US" i="1" dirty="0"/>
              <a:t>trans</a:t>
            </a:r>
            <a:r>
              <a:rPr lang="en-US" dirty="0"/>
              <a:t>-2-nonenal synthesis. On the other hand, wort nonenal linked to amino acids and proteins revealed to be able to release nonenal at the beer </a:t>
            </a:r>
            <a:r>
              <a:rPr lang="en-US" dirty="0" err="1"/>
              <a:t>pH.</a:t>
            </a:r>
            <a:r>
              <a:rPr lang="en-US" dirty="0"/>
              <a:t> The measured nonenal potential proved a good indicator of beer staling; therefore, UV spectroscopy was used to find which experimental conditions destabilize </a:t>
            </a:r>
            <a:r>
              <a:rPr lang="en-US" i="1" dirty="0"/>
              <a:t>trans</a:t>
            </a:r>
            <a:r>
              <a:rPr lang="en-US" dirty="0"/>
              <a:t>-2-nonenal precursors in wort. Laboratory-scale experiments confirmed that SO(2) can reduce both lipid </a:t>
            </a:r>
            <a:r>
              <a:rPr lang="en-US" dirty="0" smtClean="0"/>
              <a:t>autoxidation </a:t>
            </a:r>
            <a:r>
              <a:rPr lang="en-US" dirty="0"/>
              <a:t>and the nonenal potential rise while the wort is boiling. </a:t>
            </a:r>
          </a:p>
          <a:p>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70</a:t>
            </a:fld>
            <a:endParaRPr lang="en-US" dirty="0"/>
          </a:p>
        </p:txBody>
      </p:sp>
    </p:spTree>
    <p:extLst>
      <p:ext uri="{BB962C8B-B14F-4D97-AF65-F5344CB8AC3E}">
        <p14:creationId xmlns:p14="http://schemas.microsoft.com/office/powerpoint/2010/main" val="413467999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Malt: its role in </a:t>
            </a:r>
            <a:r>
              <a:rPr lang="en-US" dirty="0" smtClean="0"/>
              <a:t>oxidation</a:t>
            </a:r>
            <a:r>
              <a:rPr lang="en-US" dirty="0"/>
              <a:t/>
            </a:r>
            <a:br>
              <a:rPr lang="en-US" dirty="0"/>
            </a:br>
            <a:endParaRPr lang="en-US" dirty="0"/>
          </a:p>
        </p:txBody>
      </p:sp>
      <p:sp>
        <p:nvSpPr>
          <p:cNvPr id="3" name="Content Placeholder 2"/>
          <p:cNvSpPr>
            <a:spLocks noGrp="1"/>
          </p:cNvSpPr>
          <p:nvPr>
            <p:ph idx="1"/>
          </p:nvPr>
        </p:nvSpPr>
        <p:spPr>
          <a:xfrm>
            <a:off x="457200" y="685800"/>
            <a:ext cx="8305800" cy="5486400"/>
          </a:xfrm>
        </p:spPr>
        <p:txBody>
          <a:bodyPr>
            <a:normAutofit/>
          </a:bodyPr>
          <a:lstStyle/>
          <a:p>
            <a:endParaRPr lang="en-US" dirty="0"/>
          </a:p>
          <a:p>
            <a:r>
              <a:rPr lang="en-US" dirty="0"/>
              <a:t>Cantrell, I.C. and Griggs, D.L.</a:t>
            </a:r>
          </a:p>
          <a:p>
            <a:r>
              <a:rPr lang="en-US" dirty="0" smtClean="0"/>
              <a:t>Tech</a:t>
            </a:r>
            <a:r>
              <a:rPr lang="en-US" dirty="0"/>
              <a:t>. Q. Master Brew. Assoc. Am., 1996, 33(2), 82-86.</a:t>
            </a:r>
          </a:p>
          <a:p>
            <a:r>
              <a:rPr lang="en-US" dirty="0" smtClean="0"/>
              <a:t>The </a:t>
            </a:r>
            <a:r>
              <a:rPr lang="en-US" dirty="0"/>
              <a:t>influence of the composition and properties of malt on the </a:t>
            </a:r>
            <a:r>
              <a:rPr lang="en-US" dirty="0" err="1"/>
              <a:t>flavour</a:t>
            </a:r>
            <a:r>
              <a:rPr lang="en-US" dirty="0"/>
              <a:t> stability of the beer brewed from it is discussed. Topics covered include the </a:t>
            </a:r>
            <a:r>
              <a:rPr lang="en-US" dirty="0" err="1"/>
              <a:t>enzymic</a:t>
            </a:r>
            <a:r>
              <a:rPr lang="en-US" dirty="0"/>
              <a:t> oxidation of malt lipid precursors, leading to the formation of </a:t>
            </a:r>
            <a:r>
              <a:rPr lang="en-US" dirty="0" err="1"/>
              <a:t>flavour</a:t>
            </a:r>
            <a:r>
              <a:rPr lang="en-US" dirty="0"/>
              <a:t> active substances (e.g. the "cardboard" off </a:t>
            </a:r>
            <a:r>
              <a:rPr lang="en-US" dirty="0" err="1"/>
              <a:t>flavour</a:t>
            </a:r>
            <a:r>
              <a:rPr lang="en-US" dirty="0"/>
              <a:t> compound trans-2-nonenal), the possible influence of </a:t>
            </a:r>
            <a:r>
              <a:rPr lang="en-US" dirty="0" err="1"/>
              <a:t>sulphur</a:t>
            </a:r>
            <a:r>
              <a:rPr lang="en-US" dirty="0"/>
              <a:t> compounds in barley on malt and wort quality, the conflicting evidence on the effects of malt polyphenols, the contribution of dimethyl </a:t>
            </a:r>
            <a:r>
              <a:rPr lang="en-US" dirty="0" err="1"/>
              <a:t>sulphoxide</a:t>
            </a:r>
            <a:r>
              <a:rPr lang="en-US" dirty="0"/>
              <a:t> (formed from dimethyl </a:t>
            </a:r>
            <a:r>
              <a:rPr lang="en-US" dirty="0" err="1"/>
              <a:t>sulphide</a:t>
            </a:r>
            <a:r>
              <a:rPr lang="en-US" dirty="0"/>
              <a:t> during malt kilning and turned back into dimethyl </a:t>
            </a:r>
            <a:r>
              <a:rPr lang="en-US" dirty="0" err="1"/>
              <a:t>sulphide</a:t>
            </a:r>
            <a:r>
              <a:rPr lang="en-US" dirty="0"/>
              <a:t> during fermentation) to the total dimethyl </a:t>
            </a:r>
            <a:r>
              <a:rPr lang="en-US" dirty="0" err="1"/>
              <a:t>sulphide</a:t>
            </a:r>
            <a:r>
              <a:rPr lang="en-US" dirty="0"/>
              <a:t> content of the beer, and the formation of reducing agents (which help to delay the onset of the oxidative reactions by which various beer off </a:t>
            </a:r>
            <a:r>
              <a:rPr lang="en-US" dirty="0" err="1"/>
              <a:t>flavour</a:t>
            </a:r>
            <a:r>
              <a:rPr lang="en-US" dirty="0"/>
              <a:t> compounds are formed) during the kilning and/or roasting of different types of malt, especially the darker </a:t>
            </a:r>
            <a:r>
              <a:rPr lang="en-US" dirty="0" err="1"/>
              <a:t>coloured</a:t>
            </a:r>
            <a:r>
              <a:rPr lang="en-US" dirty="0"/>
              <a:t> types</a:t>
            </a:r>
            <a:r>
              <a:rPr lang="en-US" dirty="0" smtClean="0"/>
              <a:t>.</a:t>
            </a:r>
            <a:endParaRPr lang="en-US" dirty="0"/>
          </a:p>
        </p:txBody>
      </p:sp>
      <p:sp>
        <p:nvSpPr>
          <p:cNvPr id="4" name="Date Placeholder 3"/>
          <p:cNvSpPr>
            <a:spLocks noGrp="1"/>
          </p:cNvSpPr>
          <p:nvPr>
            <p:ph type="dt" sz="half" idx="10"/>
          </p:nvPr>
        </p:nvSpPr>
        <p:spPr/>
        <p:txBody>
          <a:bodyPr/>
          <a:lstStyle/>
          <a:p>
            <a:fld id="{026FDE27-19A9-4DFD-9F51-C4555498DEA6}" type="datetime1">
              <a:rPr lang="en-US" smtClean="0"/>
              <a:t>13-Sep-17</a:t>
            </a:fld>
            <a:endParaRPr lang="en-US" dirty="0"/>
          </a:p>
        </p:txBody>
      </p:sp>
      <p:sp>
        <p:nvSpPr>
          <p:cNvPr id="5" name="Footer Placeholder 4"/>
          <p:cNvSpPr>
            <a:spLocks noGrp="1"/>
          </p:cNvSpPr>
          <p:nvPr>
            <p:ph type="ftr" sz="quarter" idx="11"/>
          </p:nvPr>
        </p:nvSpPr>
        <p:spPr/>
        <p:txBody>
          <a:bodyPr/>
          <a:lstStyle/>
          <a:p>
            <a:r>
              <a:rPr lang="en-US" smtClean="0"/>
              <a:t>Hot Side Oxidation</a:t>
            </a:r>
            <a:endParaRPr lang="en-US" dirty="0"/>
          </a:p>
        </p:txBody>
      </p:sp>
      <p:sp>
        <p:nvSpPr>
          <p:cNvPr id="6" name="Slide Number Placeholder 5"/>
          <p:cNvSpPr>
            <a:spLocks noGrp="1"/>
          </p:cNvSpPr>
          <p:nvPr>
            <p:ph type="sldNum" sz="quarter" idx="12"/>
          </p:nvPr>
        </p:nvSpPr>
        <p:spPr/>
        <p:txBody>
          <a:bodyPr/>
          <a:lstStyle/>
          <a:p>
            <a:fld id="{ECD2CD03-2C00-40DA-93C8-FF06F564A60A}" type="slidenum">
              <a:rPr lang="en-US" smtClean="0"/>
              <a:t>71</a:t>
            </a:fld>
            <a:endParaRPr lang="en-US" dirty="0"/>
          </a:p>
        </p:txBody>
      </p:sp>
    </p:spTree>
    <p:extLst>
      <p:ext uri="{BB962C8B-B14F-4D97-AF65-F5344CB8AC3E}">
        <p14:creationId xmlns:p14="http://schemas.microsoft.com/office/powerpoint/2010/main" val="4085465846"/>
      </p:ext>
    </p:extLst>
  </p:cSld>
  <p:clrMapOvr>
    <a:masterClrMapping/>
  </p:clrMapOvr>
</p:sld>
</file>

<file path=ppt/theme/theme1.xml><?xml version="1.0" encoding="utf-8"?>
<a:theme xmlns:a="http://schemas.openxmlformats.org/drawingml/2006/main" name="Facet">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45793</TotalTime>
  <Words>8000</Words>
  <Application>Microsoft Office PowerPoint</Application>
  <PresentationFormat>On-screen Show (4:3)</PresentationFormat>
  <Paragraphs>1958</Paragraphs>
  <Slides>71</Slides>
  <Notes>61</Notes>
  <HiddenSlides>10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71</vt:i4>
      </vt:variant>
    </vt:vector>
  </HeadingPairs>
  <TitlesOfParts>
    <vt:vector size="79" baseType="lpstr">
      <vt:lpstr>Arial</vt:lpstr>
      <vt:lpstr>Arial Narrow</vt:lpstr>
      <vt:lpstr>Calibri</vt:lpstr>
      <vt:lpstr>Symbol</vt:lpstr>
      <vt:lpstr>Trebuchet MS</vt:lpstr>
      <vt:lpstr>Verdana</vt:lpstr>
      <vt:lpstr>Wingdings 3</vt:lpstr>
      <vt:lpstr>Facet</vt:lpstr>
      <vt:lpstr>Hot Side Oxidation (HSO)</vt:lpstr>
      <vt:lpstr>Shout-out / Thanks</vt:lpstr>
      <vt:lpstr>Introduction</vt:lpstr>
      <vt:lpstr>What is HSO and where it fits</vt:lpstr>
      <vt:lpstr>What is Hot Side Oxidation</vt:lpstr>
      <vt:lpstr>Why can HSO  be bad?</vt:lpstr>
      <vt:lpstr>Brief Timeline</vt:lpstr>
      <vt:lpstr>Some phrases on Hot Side Oxidation</vt:lpstr>
      <vt:lpstr>It’s all ‘bout the mash</vt:lpstr>
      <vt:lpstr>Oxidation at mash-in</vt:lpstr>
      <vt:lpstr>Mash oxidation consequences</vt:lpstr>
      <vt:lpstr>Bamforth on hypothesized risks</vt:lpstr>
      <vt:lpstr>Künze on hypothesized risks</vt:lpstr>
      <vt:lpstr>Show me the data! The evidence for HSO</vt:lpstr>
      <vt:lpstr>First experiments – Lie and Vermiere </vt:lpstr>
      <vt:lpstr>First experiments – Van den Berg / Van Eerde </vt:lpstr>
      <vt:lpstr>First experiments – Stroh Brewery</vt:lpstr>
      <vt:lpstr>Aeration during mashing and taste</vt:lpstr>
      <vt:lpstr>Levels of aeration and taste</vt:lpstr>
      <vt:lpstr>Levels of aeration and taste</vt:lpstr>
      <vt:lpstr>Carlton brewing experiments</vt:lpstr>
      <vt:lpstr>Courage brewing experiments</vt:lpstr>
      <vt:lpstr>Narziss pilot experiments</vt:lpstr>
      <vt:lpstr>Mash aeration – Experimental design</vt:lpstr>
      <vt:lpstr>Mash aeration – Wort analysis</vt:lpstr>
      <vt:lpstr>Mash aeration – Aroma and Taste</vt:lpstr>
      <vt:lpstr>Mash aeration – Beer analysis</vt:lpstr>
      <vt:lpstr>Mash-in temperature – Treatments</vt:lpstr>
      <vt:lpstr>Mash-in temperature – Aroma and Taste</vt:lpstr>
      <vt:lpstr>Mash-in temperature – Mash analysis</vt:lpstr>
      <vt:lpstr>Mash-in temperature – Beer analysis</vt:lpstr>
      <vt:lpstr>Mash pH effect – Treatments</vt:lpstr>
      <vt:lpstr>Mash pH effect – Wort analysis</vt:lpstr>
      <vt:lpstr>Mash pH effect – Beer analysis</vt:lpstr>
      <vt:lpstr>Mash pH effect – Aroma and Taste</vt:lpstr>
      <vt:lpstr>Aeration Temperature – Wort</vt:lpstr>
      <vt:lpstr>Aeration Temperature – Beer</vt:lpstr>
      <vt:lpstr>Aeration Temperature – Aroma and Taste</vt:lpstr>
      <vt:lpstr>Conclusions from the scientists</vt:lpstr>
      <vt:lpstr>Charlie Bamforth</vt:lpstr>
      <vt:lpstr>Bamforth on hypothesized risks</vt:lpstr>
      <vt:lpstr>Ludwig Narziss</vt:lpstr>
      <vt:lpstr>Morten Meilgaard </vt:lpstr>
      <vt:lpstr>But it only applies to big brewers, right?</vt:lpstr>
      <vt:lpstr>What you can do to minimize HSO</vt:lpstr>
      <vt:lpstr>Minimizing HSO</vt:lpstr>
      <vt:lpstr>Antioxidants  and HSO</vt:lpstr>
      <vt:lpstr>Antioxidants and HSO</vt:lpstr>
      <vt:lpstr>How to design your own HSO experiment</vt:lpstr>
      <vt:lpstr>Designing your own HSO experiment</vt:lpstr>
      <vt:lpstr>Designing your own HSO experiment</vt:lpstr>
      <vt:lpstr>Designing your own HSO experiment</vt:lpstr>
      <vt:lpstr>Designing a HSO experiment</vt:lpstr>
      <vt:lpstr>How to measure mash oxidation</vt:lpstr>
      <vt:lpstr>Can you taste  the difference?</vt:lpstr>
      <vt:lpstr>De gustibus non est disputandum </vt:lpstr>
      <vt:lpstr>References – 1 of 2</vt:lpstr>
      <vt:lpstr>References – 2 of 2</vt:lpstr>
      <vt:lpstr>PowerPoint Presentation</vt:lpstr>
      <vt:lpstr>HIDDEN SLIDES</vt:lpstr>
      <vt:lpstr>Mash aeration - staling components</vt:lpstr>
      <vt:lpstr>MASH pH and staling components</vt:lpstr>
      <vt:lpstr>Influence of hot wort rest in the whirlpool on flavor stability</vt:lpstr>
      <vt:lpstr>Mash-in temperature and flavor stability of beer</vt:lpstr>
      <vt:lpstr>Formation of staling flavor</vt:lpstr>
      <vt:lpstr>Flavor stability of beer</vt:lpstr>
      <vt:lpstr>How oxidation works</vt:lpstr>
      <vt:lpstr>Aeration during mashing and taste</vt:lpstr>
      <vt:lpstr>Definitions – Polyphenols and Tannins</vt:lpstr>
      <vt:lpstr>Nonoxidative Mechanism for Development of t-2-Nonenal in Beer</vt:lpstr>
      <vt:lpstr>Malt: its role in oxidation </vt:lpstr>
    </vt:vector>
  </TitlesOfParts>
  <Company>PRA International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Flavor stability of beer</dc:title>
  <dc:creator>Fritzsche, Ricardo</dc:creator>
  <cp:lastModifiedBy>Fritzsche, Ricardo</cp:lastModifiedBy>
  <cp:revision>227</cp:revision>
  <dcterms:created xsi:type="dcterms:W3CDTF">2016-09-22T11:00:13Z</dcterms:created>
  <dcterms:modified xsi:type="dcterms:W3CDTF">2017-09-13T19:37:24Z</dcterms:modified>
</cp:coreProperties>
</file>